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1" r:id="rId2"/>
    <p:sldId id="282" r:id="rId3"/>
    <p:sldId id="257" r:id="rId4"/>
    <p:sldId id="273" r:id="rId5"/>
    <p:sldId id="274" r:id="rId6"/>
    <p:sldId id="275" r:id="rId7"/>
    <p:sldId id="276" r:id="rId8"/>
    <p:sldId id="279" r:id="rId9"/>
    <p:sldId id="280" r:id="rId10"/>
    <p:sldId id="277" r:id="rId11"/>
    <p:sldId id="27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308" y="-25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10.01.2014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10.01.2014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10.01.2014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10.01.2014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10.01.2014</a:t>
            </a:fld>
            <a:endParaRPr lang="de-DE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10.01.2014</a:t>
            </a:fld>
            <a:endParaRPr lang="de-DE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10.01.2014</a:t>
            </a:fld>
            <a:endParaRPr lang="de-DE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10.01.2014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10.01.2014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10.01.2014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10.01.2014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853E92-F41E-4032-9342-3AB5E6A02D7D}" type="datetimeFigureOut">
              <a:rPr lang="de-DE" smtClean="0"/>
              <a:pPr/>
              <a:t>10.01.2014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push dir="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28" y="4929198"/>
            <a:ext cx="6086475" cy="15573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642918"/>
            <a:ext cx="7772400" cy="1470025"/>
          </a:xfrm>
        </p:spPr>
        <p:txBody>
          <a:bodyPr/>
          <a:lstStyle/>
          <a:p>
            <a:r>
              <a:rPr lang="cs-CZ" b="1" dirty="0"/>
              <a:t>DUM - Digitální Učební Materiál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0100" y="2571744"/>
            <a:ext cx="7215238" cy="4000528"/>
          </a:xfrm>
        </p:spPr>
        <p:txBody>
          <a:bodyPr>
            <a:normAutofit lnSpcReduction="10000"/>
          </a:bodyPr>
          <a:lstStyle/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r>
              <a:rPr lang="cs-CZ" sz="800" dirty="0" smtClean="0"/>
              <a:t>Tento </a:t>
            </a:r>
            <a:r>
              <a:rPr lang="cs-CZ" sz="800" dirty="0"/>
              <a:t>projekt je spolufinancován Evropským sociálním fondem a státním rozpočtem České republiky.</a:t>
            </a:r>
          </a:p>
          <a:p>
            <a:endParaRPr lang="cs-CZ" dirty="0"/>
          </a:p>
        </p:txBody>
      </p:sp>
      <p:pic>
        <p:nvPicPr>
          <p:cNvPr id="4" name="Obrázek 3" descr="C:\Users\Maruška\Desktop\logo_barevne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43306" y="1785926"/>
            <a:ext cx="1657350" cy="51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214414" y="2786058"/>
            <a:ext cx="68580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sz="2000" b="1" dirty="0" smtClean="0"/>
              <a:t>Registrační číslo: </a:t>
            </a:r>
            <a:r>
              <a:rPr lang="cs-CZ" sz="2000" dirty="0" smtClean="0"/>
              <a:t>CZ.1.07/1.5.00/34.1012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/>
              <a:t>Šablona:</a:t>
            </a:r>
            <a:r>
              <a:rPr lang="cs-CZ" dirty="0" smtClean="0"/>
              <a:t> III/2                                                          </a:t>
            </a:r>
            <a:r>
              <a:rPr lang="cs-CZ" b="1" dirty="0" smtClean="0"/>
              <a:t>Sada: </a:t>
            </a:r>
            <a:r>
              <a:rPr lang="cs-CZ" dirty="0" smtClean="0"/>
              <a:t>A5_48</a:t>
            </a:r>
            <a:endParaRPr lang="cs-CZ" dirty="0" smtClean="0"/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/>
              <a:t>Datum ověření ve výuce: </a:t>
            </a:r>
            <a:r>
              <a:rPr lang="cs-CZ" dirty="0" smtClean="0"/>
              <a:t>7. 10. </a:t>
            </a:r>
            <a:r>
              <a:rPr lang="cs-CZ" dirty="0" smtClean="0"/>
              <a:t>2013                </a:t>
            </a:r>
            <a:r>
              <a:rPr lang="cs-CZ" b="1" dirty="0" smtClean="0"/>
              <a:t>Třída: </a:t>
            </a:r>
            <a:r>
              <a:rPr lang="cs-CZ" dirty="0" smtClean="0"/>
              <a:t>3AT</a:t>
            </a:r>
            <a:r>
              <a:rPr lang="cs-CZ" b="1" dirty="0" smtClean="0"/>
              <a:t>  </a:t>
            </a:r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DUM - Digitální Učební Materiál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Tematická oblast: Strojírenské práce</a:t>
            </a:r>
          </a:p>
          <a:p>
            <a:pPr>
              <a:buNone/>
            </a:pPr>
            <a:r>
              <a:rPr lang="cs-CZ" b="1" dirty="0" smtClean="0"/>
              <a:t>Předmět: Matematika</a:t>
            </a:r>
          </a:p>
          <a:p>
            <a:pPr>
              <a:buNone/>
            </a:pPr>
            <a:r>
              <a:rPr lang="cs-CZ" b="1" dirty="0" smtClean="0"/>
              <a:t>Ročník: 3.</a:t>
            </a:r>
          </a:p>
          <a:p>
            <a:pPr>
              <a:buNone/>
            </a:pPr>
            <a:r>
              <a:rPr lang="cs-CZ" b="1" dirty="0" smtClean="0"/>
              <a:t>Klíčová slova: výrazy, </a:t>
            </a:r>
            <a:r>
              <a:rPr lang="cs-CZ" b="1" dirty="0" smtClean="0"/>
              <a:t>dosazování, hodnota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Jméno autora (vč. titulu): Mgr. Marie Benedová</a:t>
            </a:r>
          </a:p>
          <a:p>
            <a:pPr>
              <a:buNone/>
            </a:pPr>
            <a:r>
              <a:rPr lang="cs-CZ" b="1" dirty="0" smtClean="0"/>
              <a:t>Škola:</a:t>
            </a:r>
            <a:r>
              <a:rPr lang="cs-CZ" dirty="0" smtClean="0"/>
              <a:t> 	</a:t>
            </a:r>
            <a:r>
              <a:rPr lang="cs-CZ" sz="2400" b="1" dirty="0" smtClean="0">
                <a:solidFill>
                  <a:schemeClr val="tx2"/>
                </a:solidFill>
              </a:rPr>
              <a:t>Střední </a:t>
            </a:r>
            <a:r>
              <a:rPr lang="cs-CZ" sz="2400" b="1" dirty="0">
                <a:solidFill>
                  <a:schemeClr val="tx2"/>
                </a:solidFill>
              </a:rPr>
              <a:t>odborné učiliště, </a:t>
            </a:r>
            <a:r>
              <a:rPr lang="cs-CZ" sz="2400" b="1" dirty="0" err="1">
                <a:solidFill>
                  <a:schemeClr val="tx2"/>
                </a:solidFill>
              </a:rPr>
              <a:t>Lišov</a:t>
            </a:r>
            <a:r>
              <a:rPr lang="cs-CZ" sz="2400" b="1" dirty="0">
                <a:solidFill>
                  <a:schemeClr val="tx2"/>
                </a:solidFill>
              </a:rPr>
              <a:t/>
            </a:r>
            <a:br>
              <a:rPr lang="cs-CZ" sz="2400" b="1" dirty="0">
                <a:solidFill>
                  <a:schemeClr val="tx2"/>
                </a:solidFill>
              </a:rPr>
            </a:br>
            <a:r>
              <a:rPr lang="cs-CZ" sz="2400" b="1" dirty="0">
                <a:solidFill>
                  <a:schemeClr val="tx2"/>
                </a:solidFill>
              </a:rPr>
              <a:t>	</a:t>
            </a:r>
            <a:r>
              <a:rPr lang="cs-CZ" sz="2400" b="1" dirty="0" smtClean="0">
                <a:solidFill>
                  <a:schemeClr val="tx2"/>
                </a:solidFill>
              </a:rPr>
              <a:t>	tř</a:t>
            </a:r>
            <a:r>
              <a:rPr lang="cs-CZ" sz="2400" b="1" dirty="0">
                <a:solidFill>
                  <a:schemeClr val="tx2"/>
                </a:solidFill>
              </a:rPr>
              <a:t>. 5. května 3</a:t>
            </a:r>
          </a:p>
          <a:p>
            <a:pPr>
              <a:buNone/>
            </a:pPr>
            <a:r>
              <a:rPr lang="cs-CZ" sz="2400" b="1" dirty="0">
                <a:solidFill>
                  <a:schemeClr val="tx2"/>
                </a:solidFill>
              </a:rPr>
              <a:t>		</a:t>
            </a:r>
            <a:r>
              <a:rPr lang="cs-CZ" sz="2400" b="1" dirty="0" smtClean="0">
                <a:solidFill>
                  <a:schemeClr val="tx2"/>
                </a:solidFill>
              </a:rPr>
              <a:t>	373 </a:t>
            </a:r>
            <a:r>
              <a:rPr lang="cs-CZ" sz="2400" b="1" dirty="0">
                <a:solidFill>
                  <a:schemeClr val="tx2"/>
                </a:solidFill>
              </a:rPr>
              <a:t>72 </a:t>
            </a:r>
            <a:r>
              <a:rPr lang="cs-CZ" sz="2400" b="1" dirty="0" err="1">
                <a:solidFill>
                  <a:schemeClr val="tx2"/>
                </a:solidFill>
              </a:rPr>
              <a:t>Lišov</a:t>
            </a:r>
            <a:endParaRPr lang="cs-CZ" sz="2400" b="1" dirty="0">
              <a:solidFill>
                <a:schemeClr val="tx2"/>
              </a:solidFill>
            </a:endParaRPr>
          </a:p>
          <a:p>
            <a:pPr>
              <a:buNone/>
            </a:pPr>
            <a:r>
              <a:rPr lang="cs-CZ" sz="2400" b="1" dirty="0">
                <a:solidFill>
                  <a:schemeClr val="tx2"/>
                </a:solidFill>
              </a:rPr>
              <a:t>		</a:t>
            </a:r>
            <a:r>
              <a:rPr lang="cs-CZ" sz="2400" b="1" dirty="0" smtClean="0">
                <a:solidFill>
                  <a:schemeClr val="tx2"/>
                </a:solidFill>
              </a:rPr>
              <a:t>	IČO</a:t>
            </a:r>
            <a:r>
              <a:rPr lang="cs-CZ" sz="2400" b="1" dirty="0">
                <a:solidFill>
                  <a:schemeClr val="tx2"/>
                </a:solidFill>
              </a:rPr>
              <a:t>: 75050111	REDIZO: 651023599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Zástupný symbol pro obsah 14" descr="cv1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r="20501"/>
          <a:stretch>
            <a:fillRect/>
          </a:stretch>
        </p:blipFill>
        <p:spPr>
          <a:xfrm>
            <a:off x="179512" y="1962045"/>
            <a:ext cx="8701269" cy="3627195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82154"/>
          </a:xfrm>
        </p:spPr>
        <p:txBody>
          <a:bodyPr>
            <a:noAutofit/>
          </a:bodyPr>
          <a:lstStyle/>
          <a:p>
            <a:pPr lvl="0"/>
            <a:r>
              <a:rPr lang="cs-CZ" sz="3600" b="1" dirty="0" smtClean="0">
                <a:solidFill>
                  <a:srgbClr val="002060"/>
                </a:solidFill>
              </a:rPr>
              <a:t>Určete hodnotu výrazu (nezapomeňte na pořadí početních úkonů).</a:t>
            </a:r>
            <a:endParaRPr lang="de-DE" sz="3600" b="1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15816" y="2113692"/>
            <a:ext cx="23423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16+ 21 - 5 = 35</a:t>
            </a:r>
            <a:endParaRPr lang="de-DE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940026" y="2708920"/>
            <a:ext cx="17011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23 ∙ 1 = 23</a:t>
            </a:r>
            <a:endParaRPr lang="de-DE" sz="2800" b="1" dirty="0" smtClean="0"/>
          </a:p>
        </p:txBody>
      </p:sp>
      <p:sp>
        <p:nvSpPr>
          <p:cNvPr id="10" name="TextovéPole 9"/>
          <p:cNvSpPr txBox="1"/>
          <p:nvPr/>
        </p:nvSpPr>
        <p:spPr>
          <a:xfrm>
            <a:off x="2915816" y="3265820"/>
            <a:ext cx="33233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23 ∙ 3 - 2 = 69 - 2 = 67</a:t>
            </a:r>
            <a:endParaRPr lang="de-DE" sz="2800" b="1" dirty="0" smtClean="0"/>
          </a:p>
        </p:txBody>
      </p:sp>
      <p:sp>
        <p:nvSpPr>
          <p:cNvPr id="11" name="TextovéPole 10"/>
          <p:cNvSpPr txBox="1"/>
          <p:nvPr/>
        </p:nvSpPr>
        <p:spPr>
          <a:xfrm>
            <a:off x="2915816" y="3861048"/>
            <a:ext cx="22268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16 + 7 ∙ 1 = 23</a:t>
            </a:r>
            <a:endParaRPr lang="de-DE" sz="2800" b="1" dirty="0" smtClean="0"/>
          </a:p>
        </p:txBody>
      </p:sp>
      <p:sp>
        <p:nvSpPr>
          <p:cNvPr id="12" name="TextovéPole 11"/>
          <p:cNvSpPr txBox="1"/>
          <p:nvPr/>
        </p:nvSpPr>
        <p:spPr>
          <a:xfrm>
            <a:off x="2915816" y="4437112"/>
            <a:ext cx="40655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16 + (21 - 2) = 16 + 19 = 35</a:t>
            </a:r>
            <a:endParaRPr lang="de-DE" sz="2800" b="1" dirty="0" smtClean="0"/>
          </a:p>
        </p:txBody>
      </p:sp>
      <p:sp>
        <p:nvSpPr>
          <p:cNvPr id="13" name="TextovéPole 12"/>
          <p:cNvSpPr txBox="1"/>
          <p:nvPr/>
        </p:nvSpPr>
        <p:spPr>
          <a:xfrm>
            <a:off x="2915816" y="5066020"/>
            <a:ext cx="38138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(16 + 21) - 2 = 37 - 2 = 35</a:t>
            </a:r>
            <a:endParaRPr lang="de-DE" sz="2800" b="1" dirty="0" smtClean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" name="Zástupný symbol pro obsah 38" descr="cv2.png"/>
          <p:cNvPicPr>
            <a:picLocks noChangeAspect="1"/>
          </p:cNvPicPr>
          <p:nvPr/>
        </p:nvPicPr>
        <p:blipFill>
          <a:blip r:embed="rId2" cstate="print"/>
          <a:srcRect l="52182"/>
          <a:stretch>
            <a:fillRect/>
          </a:stretch>
        </p:blipFill>
        <p:spPr>
          <a:xfrm>
            <a:off x="3635896" y="4077072"/>
            <a:ext cx="5152728" cy="2520280"/>
          </a:xfrm>
          <a:prstGeom prst="rect">
            <a:avLst/>
          </a:prstGeom>
        </p:spPr>
      </p:pic>
      <p:pic>
        <p:nvPicPr>
          <p:cNvPr id="39" name="Zástupný symbol pro obsah 38" descr="cv2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r="53574"/>
          <a:stretch>
            <a:fillRect/>
          </a:stretch>
        </p:blipFill>
        <p:spPr>
          <a:xfrm>
            <a:off x="216306" y="1556792"/>
            <a:ext cx="4859750" cy="2448272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712968" cy="1296144"/>
          </a:xfrm>
        </p:spPr>
        <p:txBody>
          <a:bodyPr>
            <a:noAutofit/>
          </a:bodyPr>
          <a:lstStyle/>
          <a:p>
            <a:r>
              <a:rPr lang="cs-CZ" sz="3200" dirty="0" smtClean="0"/>
              <a:t> </a:t>
            </a:r>
            <a:r>
              <a:rPr lang="cs-CZ" sz="3200" b="1" dirty="0" smtClean="0">
                <a:solidFill>
                  <a:srgbClr val="002060"/>
                </a:solidFill>
              </a:rPr>
              <a:t>Vypočítejte hodnoty výrazů, porovnejte hodnoty výrazů &gt;, &lt;, = .</a:t>
            </a:r>
            <a:endParaRPr lang="de-DE" sz="3200" b="1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691680" y="1628800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23</a:t>
            </a:r>
            <a:endParaRPr lang="de-DE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229761" y="1628800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23</a:t>
            </a:r>
            <a:endParaRPr lang="de-DE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555776" y="1609636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=</a:t>
            </a:r>
            <a:endParaRPr lang="de-DE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691680" y="2185700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24</a:t>
            </a:r>
            <a:endParaRPr lang="de-DE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229761" y="2185700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28</a:t>
            </a:r>
            <a:endParaRPr lang="de-DE" sz="28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551614" y="2185700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&lt;</a:t>
            </a:r>
            <a:endParaRPr lang="de-DE" sz="2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691680" y="2761764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16</a:t>
            </a:r>
            <a:endParaRPr lang="de-DE" sz="28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229761" y="2761764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12</a:t>
            </a:r>
            <a:endParaRPr lang="de-DE" sz="28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551614" y="2761764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&gt;</a:t>
            </a:r>
            <a:endParaRPr lang="de-DE" sz="28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691680" y="3337828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16</a:t>
            </a:r>
            <a:endParaRPr lang="de-DE" sz="28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229761" y="3337828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16</a:t>
            </a:r>
            <a:endParaRPr lang="de-DE" sz="28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555776" y="3337828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=</a:t>
            </a:r>
            <a:endParaRPr lang="de-DE" sz="28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356720" y="4201924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7</a:t>
            </a:r>
            <a:endParaRPr lang="de-DE" sz="28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804248" y="4201924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4</a:t>
            </a:r>
            <a:endParaRPr lang="de-DE" sz="28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076800" y="4149080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&gt;</a:t>
            </a:r>
            <a:endParaRPr lang="de-DE" sz="28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245985" y="4777988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54</a:t>
            </a:r>
            <a:endParaRPr lang="de-DE" sz="28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732240" y="4777988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64</a:t>
            </a:r>
            <a:endParaRPr lang="de-DE" sz="28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076800" y="4725144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&lt;</a:t>
            </a:r>
            <a:endParaRPr lang="de-DE" sz="28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356720" y="5354052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9</a:t>
            </a:r>
            <a:endParaRPr lang="de-DE" sz="28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6804248" y="5354052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6</a:t>
            </a:r>
            <a:endParaRPr lang="de-DE" sz="28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6076800" y="5354052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&gt;</a:t>
            </a:r>
            <a:endParaRPr lang="de-DE" sz="28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5356720" y="5949280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9</a:t>
            </a:r>
            <a:endParaRPr lang="de-DE" sz="28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6804248" y="5949280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4</a:t>
            </a:r>
            <a:endParaRPr lang="de-DE" sz="2800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6076800" y="5949280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&gt;</a:t>
            </a:r>
            <a:endParaRPr lang="de-DE" sz="2800" b="1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2" grpId="0"/>
      <p:bldP spid="13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Zástupný symbol pro obsah 25" descr="cv3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r="13614"/>
          <a:stretch>
            <a:fillRect/>
          </a:stretch>
        </p:blipFill>
        <p:spPr>
          <a:xfrm>
            <a:off x="179512" y="1484784"/>
            <a:ext cx="8770734" cy="3494140"/>
          </a:xfrm>
        </p:spPr>
      </p:pic>
      <p:pic>
        <p:nvPicPr>
          <p:cNvPr id="1026" name="Picture 2" descr="C:\Users\tbenedova\Desktop\projekt\pečovatelky\cv3_2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5799329"/>
            <a:ext cx="7992888" cy="583909"/>
          </a:xfrm>
          <a:prstGeom prst="rect">
            <a:avLst/>
          </a:prstGeom>
          <a:noFill/>
        </p:spPr>
      </p:pic>
      <p:sp>
        <p:nvSpPr>
          <p:cNvPr id="15" name="Nadpis 14"/>
          <p:cNvSpPr>
            <a:spLocks noGrp="1"/>
          </p:cNvSpPr>
          <p:nvPr>
            <p:ph type="title"/>
          </p:nvPr>
        </p:nvSpPr>
        <p:spPr>
          <a:xfrm>
            <a:off x="323528" y="188640"/>
            <a:ext cx="8568952" cy="1224136"/>
          </a:xfrm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Určete hodnotu výrazu a seřaďte je od nejmenší po největší.</a:t>
            </a:r>
            <a:endParaRPr lang="de-DE" sz="3200" b="1" dirty="0">
              <a:solidFill>
                <a:srgbClr val="00206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483768" y="1537628"/>
            <a:ext cx="170431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91 : 13 = 7</a:t>
            </a:r>
            <a:endParaRPr lang="de-DE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483768" y="2113692"/>
            <a:ext cx="196720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56 – 28 = </a:t>
            </a:r>
            <a:r>
              <a:rPr lang="cs-CZ" sz="2800" b="1" dirty="0" err="1" smtClean="0"/>
              <a:t>28</a:t>
            </a:r>
            <a:endParaRPr lang="de-DE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483768" y="2689756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30</a:t>
            </a:r>
            <a:endParaRPr lang="de-DE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483768" y="3265820"/>
            <a:ext cx="17844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30 – </a:t>
            </a:r>
            <a:r>
              <a:rPr lang="cs-CZ" sz="2800" b="1" dirty="0" err="1" smtClean="0"/>
              <a:t>30</a:t>
            </a:r>
            <a:r>
              <a:rPr lang="cs-CZ" sz="2800" b="1" dirty="0" smtClean="0"/>
              <a:t> = 0</a:t>
            </a:r>
            <a:endParaRPr lang="de-DE" sz="2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483768" y="3841884"/>
            <a:ext cx="170431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50 : 10 = 5</a:t>
            </a:r>
            <a:endParaRPr lang="de-DE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483768" y="4437112"/>
            <a:ext cx="18870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144 : 18 = 8</a:t>
            </a:r>
            <a:endParaRPr lang="de-DE" sz="2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55576" y="5858108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0</a:t>
            </a:r>
            <a:endParaRPr lang="de-DE" sz="28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116360" y="5858108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5</a:t>
            </a:r>
            <a:endParaRPr lang="de-DE" sz="28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556520" y="5858108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7</a:t>
            </a:r>
            <a:endParaRPr lang="de-DE" sz="28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924672" y="5858108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8</a:t>
            </a:r>
            <a:endParaRPr lang="de-DE" sz="28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228184" y="5858108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28</a:t>
            </a:r>
            <a:endParaRPr lang="de-DE" sz="28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622249" y="5858108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30</a:t>
            </a:r>
            <a:endParaRPr lang="de-DE" sz="2800" b="1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11" grpId="0"/>
      <p:bldP spid="13" grpId="0"/>
      <p:bldP spid="14" grpId="0"/>
      <p:bldP spid="16" grpId="0"/>
      <p:bldP spid="17" grpId="0"/>
      <p:bldP spid="20" grpId="0"/>
      <p:bldP spid="21" grpId="0"/>
      <p:bldP spid="22" grpId="0"/>
      <p:bldP spid="23" grpId="0"/>
      <p:bldP spid="24" grpId="0"/>
      <p:bldP spid="2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Zástupný symbol pro obsah 14" descr="cv4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5496" y="2348880"/>
            <a:ext cx="8967036" cy="2880320"/>
          </a:xfrm>
        </p:spPr>
      </p:pic>
      <p:sp>
        <p:nvSpPr>
          <p:cNvPr id="14" name="Nadpis 13"/>
          <p:cNvSpPr>
            <a:spLocks noGrp="1"/>
          </p:cNvSpPr>
          <p:nvPr>
            <p:ph type="title"/>
          </p:nvPr>
        </p:nvSpPr>
        <p:spPr>
          <a:xfrm>
            <a:off x="395536" y="188640"/>
            <a:ext cx="8496944" cy="1224136"/>
          </a:xfrm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Napište pomocí číselného zápisu výraz, vypočtěte hodnotu a pojmenujte ho. </a:t>
            </a:r>
            <a:endParaRPr lang="de-DE" sz="3200" b="1" dirty="0">
              <a:solidFill>
                <a:srgbClr val="00206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283968" y="3265820"/>
            <a:ext cx="196720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94 – 68 = 26</a:t>
            </a:r>
            <a:endParaRPr lang="de-DE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890539" y="3265820"/>
            <a:ext cx="10019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rozdíl</a:t>
            </a:r>
            <a:endParaRPr lang="de-DE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283968" y="3985900"/>
            <a:ext cx="188384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27 · 8 = 216</a:t>
            </a:r>
            <a:endParaRPr lang="de-DE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740352" y="3933056"/>
            <a:ext cx="11432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součin</a:t>
            </a:r>
            <a:endParaRPr lang="de-DE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283968" y="4705980"/>
            <a:ext cx="188384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6 · 53 = 318</a:t>
            </a:r>
            <a:endParaRPr lang="de-DE" sz="28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740352" y="4633972"/>
            <a:ext cx="11432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součin</a:t>
            </a:r>
            <a:endParaRPr lang="de-DE" sz="2800" b="1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1" grpId="0"/>
      <p:bldP spid="13" grpId="0"/>
      <p:bldP spid="17" grpId="0"/>
      <p:bldP spid="18" grpId="0"/>
      <p:bldP spid="1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Zástupný symbol pro obsah 6" descr="cv5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b="67321"/>
          <a:stretch>
            <a:fillRect/>
          </a:stretch>
        </p:blipFill>
        <p:spPr>
          <a:xfrm>
            <a:off x="103930" y="3068960"/>
            <a:ext cx="9004574" cy="1825687"/>
          </a:xfrm>
        </p:spPr>
      </p:pic>
      <p:sp>
        <p:nvSpPr>
          <p:cNvPr id="8" name="TextovéPole 7"/>
          <p:cNvSpPr txBox="1"/>
          <p:nvPr/>
        </p:nvSpPr>
        <p:spPr>
          <a:xfrm>
            <a:off x="2018482" y="3284984"/>
            <a:ext cx="59779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7 ∙ 15 ∙ 2 + 3 ∙ 2,5 ∙ 26 = 210 + 195 = 405</a:t>
            </a:r>
            <a:endParaRPr lang="de-DE" sz="2800" b="1" dirty="0"/>
          </a:p>
        </p:txBody>
      </p:sp>
      <p:sp>
        <p:nvSpPr>
          <p:cNvPr id="16" name="Nadpis 15"/>
          <p:cNvSpPr>
            <a:spLocks noGrp="1"/>
          </p:cNvSpPr>
          <p:nvPr>
            <p:ph type="title"/>
          </p:nvPr>
        </p:nvSpPr>
        <p:spPr>
          <a:xfrm>
            <a:off x="323528" y="116632"/>
            <a:ext cx="8568952" cy="1728192"/>
          </a:xfrm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Vypočítejte, kolik Kč utratíte, koupíte-li každý den k svačině do dílny 15 rohlíků a každý druhý den 2 a ½ chleba. Počítejte s aktuálními cenami.     </a:t>
            </a:r>
            <a:endParaRPr lang="de-DE" sz="3200" b="1" dirty="0">
              <a:solidFill>
                <a:srgbClr val="00206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07904" y="4345940"/>
            <a:ext cx="7328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405</a:t>
            </a:r>
            <a:endParaRPr lang="de-DE" sz="2800" b="1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Zástupný symbol pro obsah 6" descr="cv5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t="33158" b="33158"/>
          <a:stretch>
            <a:fillRect/>
          </a:stretch>
        </p:blipFill>
        <p:spPr>
          <a:xfrm>
            <a:off x="103930" y="3059348"/>
            <a:ext cx="9004574" cy="1881820"/>
          </a:xfrm>
        </p:spPr>
      </p:pic>
      <p:sp>
        <p:nvSpPr>
          <p:cNvPr id="8" name="TextovéPole 7"/>
          <p:cNvSpPr txBox="1"/>
          <p:nvPr/>
        </p:nvSpPr>
        <p:spPr>
          <a:xfrm>
            <a:off x="3130585" y="3284984"/>
            <a:ext cx="23310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4 ∙ 405 = 1 620</a:t>
            </a:r>
            <a:endParaRPr lang="de-DE" sz="2800" b="1" dirty="0"/>
          </a:p>
        </p:txBody>
      </p:sp>
      <p:sp>
        <p:nvSpPr>
          <p:cNvPr id="16" name="Nadpis 15"/>
          <p:cNvSpPr>
            <a:spLocks noGrp="1"/>
          </p:cNvSpPr>
          <p:nvPr>
            <p:ph type="title"/>
          </p:nvPr>
        </p:nvSpPr>
        <p:spPr>
          <a:xfrm>
            <a:off x="323528" y="116632"/>
            <a:ext cx="8568952" cy="1728192"/>
          </a:xfrm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Vypočítejte, kolik Kč utratíte, koupíte-li každý den k svačině do dílny 15 rohlíků a každý druhý den 2 a ½ chleba. Počítejte s aktuálními cenami.     </a:t>
            </a:r>
            <a:endParaRPr lang="de-DE" sz="3200" b="1" dirty="0">
              <a:solidFill>
                <a:srgbClr val="00206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635896" y="4417948"/>
            <a:ext cx="9973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1 620</a:t>
            </a:r>
            <a:endParaRPr lang="de-DE" sz="2800" b="1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Zástupný symbol pro obsah 6" descr="cv5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t="67321"/>
          <a:stretch>
            <a:fillRect/>
          </a:stretch>
        </p:blipFill>
        <p:spPr>
          <a:xfrm>
            <a:off x="107504" y="3043460"/>
            <a:ext cx="9004574" cy="1825700"/>
          </a:xfrm>
        </p:spPr>
      </p:pic>
      <p:sp>
        <p:nvSpPr>
          <p:cNvPr id="8" name="TextovéPole 7"/>
          <p:cNvSpPr txBox="1"/>
          <p:nvPr/>
        </p:nvSpPr>
        <p:spPr>
          <a:xfrm>
            <a:off x="1763688" y="3284984"/>
            <a:ext cx="29610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12 ∙ 1 620 = 19 440</a:t>
            </a:r>
            <a:endParaRPr lang="de-DE" sz="2800" b="1" dirty="0"/>
          </a:p>
        </p:txBody>
      </p:sp>
      <p:sp>
        <p:nvSpPr>
          <p:cNvPr id="16" name="Nadpis 15"/>
          <p:cNvSpPr>
            <a:spLocks noGrp="1"/>
          </p:cNvSpPr>
          <p:nvPr>
            <p:ph type="title"/>
          </p:nvPr>
        </p:nvSpPr>
        <p:spPr>
          <a:xfrm>
            <a:off x="323528" y="116632"/>
            <a:ext cx="8568952" cy="1728192"/>
          </a:xfrm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Vypočítejte, kolik Kč utratíte, koupíte-li každý den k svačině do dílny 15 rohlíků a každý druhý den 2 a ½ chleba. Počítejte s aktuálními cenami.     </a:t>
            </a:r>
            <a:endParaRPr lang="de-DE" sz="3200" b="1" dirty="0">
              <a:solidFill>
                <a:srgbClr val="00206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275856" y="4417948"/>
            <a:ext cx="11801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19 440</a:t>
            </a:r>
            <a:endParaRPr lang="de-DE" sz="2800" b="1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Zástupný symbol pro obsah 12" descr="cv6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7534" y="2636912"/>
            <a:ext cx="8958962" cy="2376265"/>
          </a:xfrm>
        </p:spPr>
      </p:pic>
      <p:sp>
        <p:nvSpPr>
          <p:cNvPr id="8" name="TextovéPole 7"/>
          <p:cNvSpPr txBox="1"/>
          <p:nvPr/>
        </p:nvSpPr>
        <p:spPr>
          <a:xfrm>
            <a:off x="2987824" y="2833772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16</a:t>
            </a:r>
            <a:endParaRPr lang="de-DE" sz="2800" b="1" dirty="0"/>
          </a:p>
        </p:txBody>
      </p:sp>
      <p:sp>
        <p:nvSpPr>
          <p:cNvPr id="16" name="Nadpis 15"/>
          <p:cNvSpPr>
            <a:spLocks noGrp="1"/>
          </p:cNvSpPr>
          <p:nvPr>
            <p:ph type="title"/>
          </p:nvPr>
        </p:nvSpPr>
        <p:spPr>
          <a:xfrm>
            <a:off x="205680" y="72008"/>
            <a:ext cx="8686800" cy="1484784"/>
          </a:xfrm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V autoservisu je 16 regálů s nářadím. V každém regálu je 8 polic. Kolik je v autoservisu polic? Zapište jako výraz. Určete hodnotu výrazu. </a:t>
            </a:r>
            <a:endParaRPr lang="de-DE" sz="3200" b="1" dirty="0">
              <a:solidFill>
                <a:srgbClr val="00206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124472" y="3429000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8</a:t>
            </a:r>
            <a:endParaRPr lang="de-DE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771800" y="3933056"/>
            <a:ext cx="9925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16 · 8</a:t>
            </a:r>
            <a:endParaRPr lang="de-DE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163597" y="2833772"/>
            <a:ext cx="188384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16 · 8 = 128</a:t>
            </a:r>
            <a:endParaRPr lang="de-DE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127139" y="4561964"/>
            <a:ext cx="7328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128</a:t>
            </a:r>
            <a:endParaRPr lang="de-DE" sz="2800" b="1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7" grpId="0"/>
      <p:bldP spid="18" grpId="0"/>
      <p:bldP spid="11" grpId="0"/>
      <p:bldP spid="1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Zástupný symbol pro obsah 14" descr="cv7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07504" y="3105462"/>
            <a:ext cx="8991162" cy="2339762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4016" y="72008"/>
            <a:ext cx="8892480" cy="2420888"/>
          </a:xfrm>
        </p:spPr>
        <p:txBody>
          <a:bodyPr>
            <a:noAutofit/>
          </a:bodyPr>
          <a:lstStyle/>
          <a:p>
            <a:pPr lvl="0"/>
            <a:r>
              <a:rPr lang="cs-CZ" sz="3200" b="1" dirty="0" smtClean="0">
                <a:solidFill>
                  <a:srgbClr val="002060"/>
                </a:solidFill>
              </a:rPr>
              <a:t>V autobazaru mají 2 typy nových aut. Menších je 12 a jsou pro 5 osob. Větších aut je jen 8, jsou určené pro přepravu i 7 lidí. Kolik osob mohou všechna auta maximálně přepravit? Zapište jako výraz a určete jeho hodnotu.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131840" y="3193812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12</a:t>
            </a:r>
            <a:endParaRPr lang="de-DE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196480" y="3769876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8</a:t>
            </a:r>
            <a:endParaRPr lang="de-DE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131840" y="4345940"/>
            <a:ext cx="7328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116</a:t>
            </a:r>
            <a:endParaRPr lang="de-DE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359387" y="4994012"/>
            <a:ext cx="7328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116</a:t>
            </a:r>
            <a:endParaRPr lang="de-DE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988720" y="3265820"/>
            <a:ext cx="3377848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12 ∙ 5 + 8 ∙ 7 = 60 + 56</a:t>
            </a:r>
            <a:br>
              <a:rPr lang="cs-CZ" sz="2800" b="1" dirty="0" smtClean="0"/>
            </a:br>
            <a:r>
              <a:rPr lang="cs-CZ" sz="3600" b="1" dirty="0" smtClean="0"/>
              <a:t> </a:t>
            </a:r>
            <a:r>
              <a:rPr lang="cs-CZ" sz="2800" b="1" dirty="0" smtClean="0"/>
              <a:t>= 116 </a:t>
            </a:r>
            <a:endParaRPr lang="de-DE" sz="2800" b="1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3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342</TotalTime>
  <Words>347</Words>
  <Application>Microsoft Office PowerPoint</Application>
  <PresentationFormat>Předvádění na obrazovce (4:3)</PresentationFormat>
  <Paragraphs>115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DUM - Digitální Učební Materiál </vt:lpstr>
      <vt:lpstr>DUM - Digitální Učební Materiál</vt:lpstr>
      <vt:lpstr>Určete hodnotu výrazu (nezapomeňte na pořadí početních úkonů).</vt:lpstr>
      <vt:lpstr> Vypočítejte hodnoty výrazů, porovnejte hodnoty výrazů &gt;, &lt;, = .</vt:lpstr>
      <vt:lpstr>Určete hodnotu výrazu a seřaďte je od nejmenší po největší.</vt:lpstr>
      <vt:lpstr>Napište pomocí číselného zápisu výraz, vypočtěte hodnotu a pojmenujte ho. </vt:lpstr>
      <vt:lpstr>Vypočítejte, kolik Kč utratíte, koupíte-li každý den k svačině do dílny 15 rohlíků a každý druhý den 2 a ½ chleba. Počítejte s aktuálními cenami.     </vt:lpstr>
      <vt:lpstr>Vypočítejte, kolik Kč utratíte, koupíte-li každý den k svačině do dílny 15 rohlíků a každý druhý den 2 a ½ chleba. Počítejte s aktuálními cenami.     </vt:lpstr>
      <vt:lpstr>Vypočítejte, kolik Kč utratíte, koupíte-li každý den k svačině do dílny 15 rohlíků a každý druhý den 2 a ½ chleba. Počítejte s aktuálními cenami.     </vt:lpstr>
      <vt:lpstr>V autoservisu je 16 regálů s nářadím. V každém regálu je 8 polic. Kolik je v autoservisu polic? Zapište jako výraz. Určete hodnotu výrazu. </vt:lpstr>
      <vt:lpstr>V autobazaru mají 2 typy nových aut. Menších je 12 a jsou pro 5 osob. Větších aut je jen 8, jsou určené pro přepravu i 7 lidí. Kolik osob mohou všechna auta maximálně přepravit? Zapište jako výraz a určete jeho hodnotu.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tbenedova</dc:creator>
  <cp:lastModifiedBy>Maruška</cp:lastModifiedBy>
  <cp:revision>54</cp:revision>
  <dcterms:created xsi:type="dcterms:W3CDTF">2013-11-07T15:21:47Z</dcterms:created>
  <dcterms:modified xsi:type="dcterms:W3CDTF">2014-01-10T20:29:34Z</dcterms:modified>
</cp:coreProperties>
</file>