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5" r:id="rId2"/>
    <p:sldId id="286" r:id="rId3"/>
    <p:sldId id="257" r:id="rId4"/>
    <p:sldId id="273" r:id="rId5"/>
    <p:sldId id="274" r:id="rId6"/>
    <p:sldId id="275" r:id="rId7"/>
    <p:sldId id="276" r:id="rId8"/>
    <p:sldId id="283" r:id="rId9"/>
    <p:sldId id="284" r:id="rId10"/>
    <p:sldId id="27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308" y="-25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10.01.2014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10.01.2014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10.01.2014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10.01.2014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10.01.2014</a:t>
            </a:fld>
            <a:endParaRPr lang="de-DE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10.01.2014</a:t>
            </a:fld>
            <a:endParaRPr lang="de-DE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10.01.2014</a:t>
            </a:fld>
            <a:endParaRPr lang="de-DE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10.01.2014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de-DE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10.01.2014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10.01.2014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10.01.2014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853E92-F41E-4032-9342-3AB5E6A02D7D}" type="datetimeFigureOut">
              <a:rPr lang="de-DE" smtClean="0"/>
              <a:pPr/>
              <a:t>10.01.2014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push dir="u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728" y="4929198"/>
            <a:ext cx="6086475" cy="15573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642918"/>
            <a:ext cx="7772400" cy="1470025"/>
          </a:xfrm>
        </p:spPr>
        <p:txBody>
          <a:bodyPr/>
          <a:lstStyle/>
          <a:p>
            <a:r>
              <a:rPr lang="cs-CZ" b="1" dirty="0"/>
              <a:t>DUM - Digitální Učební Materiál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00100" y="2571744"/>
            <a:ext cx="7215238" cy="4000528"/>
          </a:xfrm>
        </p:spPr>
        <p:txBody>
          <a:bodyPr>
            <a:normAutofit lnSpcReduction="10000"/>
          </a:bodyPr>
          <a:lstStyle/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r>
              <a:rPr lang="cs-CZ" sz="800" dirty="0" smtClean="0"/>
              <a:t>Tento </a:t>
            </a:r>
            <a:r>
              <a:rPr lang="cs-CZ" sz="800" dirty="0"/>
              <a:t>projekt je spolufinancován Evropským sociálním fondem a státním rozpočtem České republiky.</a:t>
            </a:r>
          </a:p>
          <a:p>
            <a:endParaRPr lang="cs-CZ" dirty="0"/>
          </a:p>
        </p:txBody>
      </p:sp>
      <p:pic>
        <p:nvPicPr>
          <p:cNvPr id="4" name="Obrázek 3" descr="C:\Users\Maruška\Desktop\logo_barevne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43306" y="1785926"/>
            <a:ext cx="1657350" cy="51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214414" y="2786058"/>
            <a:ext cx="685804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sz="2000" b="1" dirty="0" smtClean="0"/>
              <a:t>Registrační číslo: </a:t>
            </a:r>
            <a:r>
              <a:rPr lang="cs-CZ" sz="2000" dirty="0" smtClean="0"/>
              <a:t>CZ.1.07/1.5.00/34.1012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dirty="0" smtClean="0"/>
              <a:t>Šablona:</a:t>
            </a:r>
            <a:r>
              <a:rPr lang="cs-CZ" dirty="0" smtClean="0"/>
              <a:t> III/2                                                          </a:t>
            </a:r>
            <a:r>
              <a:rPr lang="cs-CZ" b="1" dirty="0" smtClean="0"/>
              <a:t>Sada: </a:t>
            </a:r>
            <a:r>
              <a:rPr lang="cs-CZ" dirty="0" smtClean="0"/>
              <a:t>A5_50</a:t>
            </a:r>
            <a:endParaRPr lang="cs-CZ" dirty="0" smtClean="0"/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dirty="0" smtClean="0"/>
              <a:t>Datum ověření ve výuce: </a:t>
            </a:r>
            <a:r>
              <a:rPr lang="cs-CZ" dirty="0" smtClean="0"/>
              <a:t>14. </a:t>
            </a:r>
            <a:r>
              <a:rPr lang="cs-CZ" dirty="0" smtClean="0"/>
              <a:t>10. 2013                </a:t>
            </a:r>
            <a:r>
              <a:rPr lang="cs-CZ" b="1" dirty="0" smtClean="0"/>
              <a:t>Třída: </a:t>
            </a:r>
            <a:r>
              <a:rPr lang="cs-CZ" dirty="0" smtClean="0"/>
              <a:t>3AT</a:t>
            </a:r>
            <a:r>
              <a:rPr lang="cs-CZ" b="1" dirty="0" smtClean="0"/>
              <a:t>  </a:t>
            </a:r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DUM - Digitální Učební Materiál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/>
              <a:t>Tematická oblast: Strojírenské práce</a:t>
            </a:r>
          </a:p>
          <a:p>
            <a:pPr>
              <a:buNone/>
            </a:pPr>
            <a:r>
              <a:rPr lang="cs-CZ" b="1" dirty="0" smtClean="0"/>
              <a:t>Předmět: Matematika</a:t>
            </a:r>
          </a:p>
          <a:p>
            <a:pPr>
              <a:buNone/>
            </a:pPr>
            <a:r>
              <a:rPr lang="cs-CZ" b="1" dirty="0" smtClean="0"/>
              <a:t>Ročník: 3.</a:t>
            </a:r>
          </a:p>
          <a:p>
            <a:pPr>
              <a:buNone/>
            </a:pPr>
            <a:r>
              <a:rPr lang="cs-CZ" b="1" dirty="0" smtClean="0"/>
              <a:t>Klíčová slova: výrazy, dosazování, hodnota</a:t>
            </a:r>
          </a:p>
          <a:p>
            <a:pPr>
              <a:buNone/>
            </a:pPr>
            <a:r>
              <a:rPr lang="cs-CZ" b="1" dirty="0" smtClean="0"/>
              <a:t>Jméno autora (vč. titulu): Mgr. Marie Benedová</a:t>
            </a:r>
          </a:p>
          <a:p>
            <a:pPr>
              <a:buNone/>
            </a:pPr>
            <a:r>
              <a:rPr lang="cs-CZ" b="1" dirty="0" smtClean="0"/>
              <a:t>Škola:</a:t>
            </a:r>
            <a:r>
              <a:rPr lang="cs-CZ" dirty="0" smtClean="0"/>
              <a:t> 	</a:t>
            </a:r>
            <a:r>
              <a:rPr lang="cs-CZ" sz="2400" b="1" dirty="0" smtClean="0">
                <a:solidFill>
                  <a:schemeClr val="tx2"/>
                </a:solidFill>
              </a:rPr>
              <a:t>Střední </a:t>
            </a:r>
            <a:r>
              <a:rPr lang="cs-CZ" sz="2400" b="1" dirty="0">
                <a:solidFill>
                  <a:schemeClr val="tx2"/>
                </a:solidFill>
              </a:rPr>
              <a:t>odborné učiliště, </a:t>
            </a:r>
            <a:r>
              <a:rPr lang="cs-CZ" sz="2400" b="1" dirty="0" err="1">
                <a:solidFill>
                  <a:schemeClr val="tx2"/>
                </a:solidFill>
              </a:rPr>
              <a:t>Lišov</a:t>
            </a:r>
            <a:r>
              <a:rPr lang="cs-CZ" sz="2400" b="1" dirty="0">
                <a:solidFill>
                  <a:schemeClr val="tx2"/>
                </a:solidFill>
              </a:rPr>
              <a:t/>
            </a:r>
            <a:br>
              <a:rPr lang="cs-CZ" sz="2400" b="1" dirty="0">
                <a:solidFill>
                  <a:schemeClr val="tx2"/>
                </a:solidFill>
              </a:rPr>
            </a:br>
            <a:r>
              <a:rPr lang="cs-CZ" sz="2400" b="1" dirty="0">
                <a:solidFill>
                  <a:schemeClr val="tx2"/>
                </a:solidFill>
              </a:rPr>
              <a:t>	</a:t>
            </a:r>
            <a:r>
              <a:rPr lang="cs-CZ" sz="2400" b="1" dirty="0" smtClean="0">
                <a:solidFill>
                  <a:schemeClr val="tx2"/>
                </a:solidFill>
              </a:rPr>
              <a:t>	tř</a:t>
            </a:r>
            <a:r>
              <a:rPr lang="cs-CZ" sz="2400" b="1" dirty="0">
                <a:solidFill>
                  <a:schemeClr val="tx2"/>
                </a:solidFill>
              </a:rPr>
              <a:t>. 5. května 3</a:t>
            </a:r>
          </a:p>
          <a:p>
            <a:pPr>
              <a:buNone/>
            </a:pPr>
            <a:r>
              <a:rPr lang="cs-CZ" sz="2400" b="1" dirty="0">
                <a:solidFill>
                  <a:schemeClr val="tx2"/>
                </a:solidFill>
              </a:rPr>
              <a:t>		</a:t>
            </a:r>
            <a:r>
              <a:rPr lang="cs-CZ" sz="2400" b="1" dirty="0" smtClean="0">
                <a:solidFill>
                  <a:schemeClr val="tx2"/>
                </a:solidFill>
              </a:rPr>
              <a:t>	373 </a:t>
            </a:r>
            <a:r>
              <a:rPr lang="cs-CZ" sz="2400" b="1" dirty="0">
                <a:solidFill>
                  <a:schemeClr val="tx2"/>
                </a:solidFill>
              </a:rPr>
              <a:t>72 </a:t>
            </a:r>
            <a:r>
              <a:rPr lang="cs-CZ" sz="2400" b="1" dirty="0" err="1">
                <a:solidFill>
                  <a:schemeClr val="tx2"/>
                </a:solidFill>
              </a:rPr>
              <a:t>Lišov</a:t>
            </a:r>
            <a:endParaRPr lang="cs-CZ" sz="2400" b="1" dirty="0">
              <a:solidFill>
                <a:schemeClr val="tx2"/>
              </a:solidFill>
            </a:endParaRPr>
          </a:p>
          <a:p>
            <a:pPr>
              <a:buNone/>
            </a:pPr>
            <a:r>
              <a:rPr lang="cs-CZ" sz="2400" b="1" dirty="0">
                <a:solidFill>
                  <a:schemeClr val="tx2"/>
                </a:solidFill>
              </a:rPr>
              <a:t>		</a:t>
            </a:r>
            <a:r>
              <a:rPr lang="cs-CZ" sz="2400" b="1" dirty="0" smtClean="0">
                <a:solidFill>
                  <a:schemeClr val="tx2"/>
                </a:solidFill>
              </a:rPr>
              <a:t>	IČO</a:t>
            </a:r>
            <a:r>
              <a:rPr lang="cs-CZ" sz="2400" b="1" dirty="0">
                <a:solidFill>
                  <a:schemeClr val="tx2"/>
                </a:solidFill>
              </a:rPr>
              <a:t>: 75050111	REDIZO: 651023599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Zástupný symbol pro obsah 22" descr="cv1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l="705"/>
          <a:stretch>
            <a:fillRect/>
          </a:stretch>
        </p:blipFill>
        <p:spPr>
          <a:xfrm>
            <a:off x="50159" y="1844824"/>
            <a:ext cx="9058345" cy="3744416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38138"/>
          </a:xfrm>
        </p:spPr>
        <p:txBody>
          <a:bodyPr>
            <a:noAutofit/>
          </a:bodyPr>
          <a:lstStyle/>
          <a:p>
            <a:r>
              <a:rPr lang="cs-CZ" sz="3600" b="1" dirty="0" smtClean="0">
                <a:solidFill>
                  <a:srgbClr val="002060"/>
                </a:solidFill>
              </a:rPr>
              <a:t>Určete hodnotu výrazu dosazením daných čísel místo proměnné </a:t>
            </a:r>
            <a:endParaRPr lang="de-DE" sz="3600" b="1" dirty="0">
              <a:solidFill>
                <a:srgbClr val="00206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499281" y="2319263"/>
            <a:ext cx="147348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14 · 4 = 56</a:t>
            </a:r>
            <a:endParaRPr lang="de-DE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469448" y="2780928"/>
            <a:ext cx="297068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5 ∙ 4 – 17 = 20 – 17 = 3</a:t>
            </a:r>
            <a:endParaRPr lang="de-DE" sz="2400" b="1" dirty="0" smtClean="0"/>
          </a:p>
        </p:txBody>
      </p:sp>
      <p:sp>
        <p:nvSpPr>
          <p:cNvPr id="10" name="TextovéPole 9"/>
          <p:cNvSpPr txBox="1"/>
          <p:nvPr/>
        </p:nvSpPr>
        <p:spPr>
          <a:xfrm>
            <a:off x="1499281" y="3255367"/>
            <a:ext cx="27142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(6 ∙ 4) : 3 = 24 : 3 = 8</a:t>
            </a:r>
            <a:endParaRPr lang="de-DE" sz="2400" b="1" dirty="0" smtClean="0"/>
          </a:p>
        </p:txBody>
      </p:sp>
      <p:sp>
        <p:nvSpPr>
          <p:cNvPr id="11" name="TextovéPole 10"/>
          <p:cNvSpPr txBox="1"/>
          <p:nvPr/>
        </p:nvSpPr>
        <p:spPr>
          <a:xfrm>
            <a:off x="1499281" y="4221088"/>
            <a:ext cx="28151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5 · </a:t>
            </a:r>
            <a:r>
              <a:rPr lang="cs-CZ" sz="2400" b="1" dirty="0" err="1" smtClean="0"/>
              <a:t>5</a:t>
            </a:r>
            <a:r>
              <a:rPr lang="cs-CZ" sz="2400" b="1" dirty="0" smtClean="0"/>
              <a:t> + 9 = 25 + 9 = 34</a:t>
            </a:r>
            <a:endParaRPr lang="de-DE" sz="2400" b="1" dirty="0" smtClean="0"/>
          </a:p>
        </p:txBody>
      </p:sp>
      <p:sp>
        <p:nvSpPr>
          <p:cNvPr id="12" name="TextovéPole 11"/>
          <p:cNvSpPr txBox="1"/>
          <p:nvPr/>
        </p:nvSpPr>
        <p:spPr>
          <a:xfrm>
            <a:off x="1485606" y="4623519"/>
            <a:ext cx="28825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(50 - 5) : </a:t>
            </a:r>
            <a:r>
              <a:rPr lang="cs-CZ" sz="2400" b="1" dirty="0" err="1" smtClean="0"/>
              <a:t>5</a:t>
            </a:r>
            <a:r>
              <a:rPr lang="cs-CZ" sz="2400" b="1" dirty="0" smtClean="0"/>
              <a:t> = 45 : 5 = 9</a:t>
            </a:r>
            <a:endParaRPr lang="de-DE" sz="2400" b="1" dirty="0" smtClean="0"/>
          </a:p>
        </p:txBody>
      </p:sp>
      <p:sp>
        <p:nvSpPr>
          <p:cNvPr id="13" name="TextovéPole 12"/>
          <p:cNvSpPr txBox="1"/>
          <p:nvPr/>
        </p:nvSpPr>
        <p:spPr>
          <a:xfrm>
            <a:off x="1531175" y="5127575"/>
            <a:ext cx="28328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5 · 18 : 2 = 90 : 2 = 45</a:t>
            </a:r>
            <a:endParaRPr lang="de-DE" sz="2400" b="1" dirty="0" smtClean="0"/>
          </a:p>
        </p:txBody>
      </p:sp>
      <p:sp>
        <p:nvSpPr>
          <p:cNvPr id="16" name="TextovéPole 15"/>
          <p:cNvSpPr txBox="1"/>
          <p:nvPr/>
        </p:nvSpPr>
        <p:spPr>
          <a:xfrm>
            <a:off x="6083189" y="2276872"/>
            <a:ext cx="309732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(11 + 24) : 7 = 35 : 7 = 5</a:t>
            </a:r>
            <a:endParaRPr lang="de-DE" sz="2400" b="1" dirty="0" smtClean="0"/>
          </a:p>
        </p:txBody>
      </p:sp>
      <p:sp>
        <p:nvSpPr>
          <p:cNvPr id="17" name="TextovéPole 16"/>
          <p:cNvSpPr txBox="1"/>
          <p:nvPr/>
        </p:nvSpPr>
        <p:spPr>
          <a:xfrm>
            <a:off x="6071267" y="2780928"/>
            <a:ext cx="147668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66 : 11 = 6</a:t>
            </a:r>
            <a:endParaRPr lang="de-DE" sz="2400" b="1" dirty="0" smtClean="0"/>
          </a:p>
        </p:txBody>
      </p:sp>
      <p:sp>
        <p:nvSpPr>
          <p:cNvPr id="18" name="TextovéPole 17"/>
          <p:cNvSpPr txBox="1"/>
          <p:nvPr/>
        </p:nvSpPr>
        <p:spPr>
          <a:xfrm>
            <a:off x="6071267" y="3255367"/>
            <a:ext cx="300755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11 – (4 · 2) = 11 – 8 = 3</a:t>
            </a:r>
            <a:endParaRPr lang="de-DE" sz="2400" b="1" dirty="0" smtClean="0"/>
          </a:p>
        </p:txBody>
      </p:sp>
      <p:sp>
        <p:nvSpPr>
          <p:cNvPr id="19" name="TextovéPole 18"/>
          <p:cNvSpPr txBox="1"/>
          <p:nvPr/>
        </p:nvSpPr>
        <p:spPr>
          <a:xfrm>
            <a:off x="6107793" y="4221088"/>
            <a:ext cx="18485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5 · 7 · </a:t>
            </a:r>
            <a:r>
              <a:rPr lang="cs-CZ" sz="2400" b="1" dirty="0" err="1" smtClean="0"/>
              <a:t>7</a:t>
            </a:r>
            <a:r>
              <a:rPr lang="cs-CZ" sz="2400" b="1" dirty="0" smtClean="0"/>
              <a:t> = 245</a:t>
            </a:r>
            <a:endParaRPr lang="de-DE" sz="2400" b="1" dirty="0" smtClean="0"/>
          </a:p>
        </p:txBody>
      </p:sp>
      <p:sp>
        <p:nvSpPr>
          <p:cNvPr id="20" name="TextovéPole 19"/>
          <p:cNvSpPr txBox="1"/>
          <p:nvPr/>
        </p:nvSpPr>
        <p:spPr>
          <a:xfrm>
            <a:off x="6107793" y="4653136"/>
            <a:ext cx="25555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7</a:t>
            </a:r>
            <a:r>
              <a:rPr lang="cs-CZ" sz="2400" b="1" baseline="30000" dirty="0" smtClean="0"/>
              <a:t>2</a:t>
            </a:r>
            <a:r>
              <a:rPr lang="cs-CZ" sz="2400" b="1" dirty="0" smtClean="0"/>
              <a:t> · 3 = 49 · 3 = 147</a:t>
            </a:r>
            <a:endParaRPr lang="de-DE" sz="2400" b="1" dirty="0" smtClean="0"/>
          </a:p>
        </p:txBody>
      </p:sp>
      <p:sp>
        <p:nvSpPr>
          <p:cNvPr id="21" name="TextovéPole 20"/>
          <p:cNvSpPr txBox="1"/>
          <p:nvPr/>
        </p:nvSpPr>
        <p:spPr>
          <a:xfrm>
            <a:off x="6054335" y="5127575"/>
            <a:ext cx="31261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6 · 7 – 15 = 42 – 15 = 27</a:t>
            </a:r>
            <a:endParaRPr lang="de-DE" sz="2400" b="1" dirty="0" smtClean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  <p:bldP spid="12" grpId="0"/>
      <p:bldP spid="13" grpId="0"/>
      <p:bldP spid="16" grpId="0"/>
      <p:bldP spid="17" grpId="0"/>
      <p:bldP spid="18" grpId="0"/>
      <p:bldP spid="19" grpId="0"/>
      <p:bldP spid="20" grpId="0"/>
      <p:bldP spid="2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Zástupný symbol pro obsah 32" descr="cv2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84462" y="2204864"/>
            <a:ext cx="8952034" cy="3528392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8712968" cy="648072"/>
          </a:xfrm>
        </p:spPr>
        <p:txBody>
          <a:bodyPr>
            <a:noAutofit/>
          </a:bodyPr>
          <a:lstStyle/>
          <a:p>
            <a:pPr lvl="0"/>
            <a:r>
              <a:rPr lang="cs-CZ" sz="3200" b="1" dirty="0" smtClean="0">
                <a:solidFill>
                  <a:srgbClr val="002060"/>
                </a:solidFill>
              </a:rPr>
              <a:t>Určete hodnotu výrazů pro </a:t>
            </a:r>
            <a:r>
              <a:rPr lang="cs-CZ" sz="3200" b="1" i="1" dirty="0" smtClean="0">
                <a:solidFill>
                  <a:srgbClr val="002060"/>
                </a:solidFill>
              </a:rPr>
              <a:t>x = 4 </a:t>
            </a:r>
            <a:r>
              <a:rPr lang="cs-CZ" sz="3200" b="1" dirty="0" smtClean="0">
                <a:solidFill>
                  <a:srgbClr val="002060"/>
                </a:solidFill>
              </a:rPr>
              <a:t>a porovnejte   </a:t>
            </a:r>
            <a:endParaRPr lang="de-DE" sz="3200" b="1" dirty="0">
              <a:solidFill>
                <a:srgbClr val="00206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915816" y="2276872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12</a:t>
            </a:r>
            <a:endParaRPr lang="de-DE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580112" y="2276872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12</a:t>
            </a:r>
            <a:endParaRPr lang="de-DE" sz="2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423822" y="2257708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=</a:t>
            </a:r>
            <a:endParaRPr lang="de-DE" sz="2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915816" y="2833772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48</a:t>
            </a:r>
            <a:endParaRPr lang="de-DE" sz="28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606025" y="2833772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30</a:t>
            </a:r>
            <a:endParaRPr lang="de-DE" sz="28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423822" y="2833772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&gt;</a:t>
            </a:r>
            <a:endParaRPr lang="de-DE" sz="28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843808" y="3409836"/>
            <a:ext cx="7920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124</a:t>
            </a:r>
            <a:endParaRPr lang="de-DE" sz="28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495291" y="3409836"/>
            <a:ext cx="7328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168</a:t>
            </a:r>
            <a:endParaRPr lang="de-DE" sz="28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427984" y="3409836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&lt;</a:t>
            </a:r>
            <a:endParaRPr lang="de-DE" sz="28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052464" y="3985900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4</a:t>
            </a:r>
            <a:endParaRPr lang="de-DE" sz="28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580112" y="3985900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20</a:t>
            </a:r>
            <a:endParaRPr lang="de-DE" sz="28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423822" y="3985900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&lt;</a:t>
            </a:r>
            <a:endParaRPr lang="de-DE" sz="28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059832" y="4561964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8</a:t>
            </a:r>
            <a:endParaRPr lang="de-DE" sz="28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5724128" y="4561964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8</a:t>
            </a:r>
            <a:endParaRPr lang="de-DE" sz="28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4423822" y="4561964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=</a:t>
            </a:r>
            <a:endParaRPr lang="de-DE" sz="28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2843808" y="5138028"/>
            <a:ext cx="7328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224</a:t>
            </a:r>
            <a:endParaRPr lang="de-DE" sz="28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5508104" y="5138028"/>
            <a:ext cx="7328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112</a:t>
            </a:r>
            <a:endParaRPr lang="de-DE" sz="28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4427984" y="5138028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&gt;</a:t>
            </a:r>
            <a:endParaRPr lang="de-DE" sz="2800" b="1" dirty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2" grpId="0"/>
      <p:bldP spid="13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Zástupný symbol pro obsah 8" descr="cv3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79512" y="2060848"/>
            <a:ext cx="8780447" cy="2664296"/>
          </a:xfrm>
        </p:spPr>
      </p:pic>
      <p:sp>
        <p:nvSpPr>
          <p:cNvPr id="15" name="Nadpis 14"/>
          <p:cNvSpPr>
            <a:spLocks noGrp="1"/>
          </p:cNvSpPr>
          <p:nvPr>
            <p:ph type="title"/>
          </p:nvPr>
        </p:nvSpPr>
        <p:spPr>
          <a:xfrm>
            <a:off x="323528" y="404664"/>
            <a:ext cx="8568952" cy="1008112"/>
          </a:xfrm>
        </p:spPr>
        <p:txBody>
          <a:bodyPr>
            <a:noAutofit/>
          </a:bodyPr>
          <a:lstStyle/>
          <a:p>
            <a:pPr lvl="0"/>
            <a:r>
              <a:rPr lang="cs-CZ" sz="3200" b="1" dirty="0" smtClean="0">
                <a:solidFill>
                  <a:srgbClr val="002060"/>
                </a:solidFill>
              </a:rPr>
              <a:t>Zapište jako výraz a vypočítejte jeho hodnotu pro </a:t>
            </a:r>
            <a:r>
              <a:rPr lang="cs-CZ" sz="3200" b="1" i="1" dirty="0" smtClean="0">
                <a:solidFill>
                  <a:srgbClr val="002060"/>
                </a:solidFill>
              </a:rPr>
              <a:t>a = 8</a:t>
            </a:r>
            <a:endParaRPr lang="de-DE" sz="3200" b="1" i="1" dirty="0">
              <a:solidFill>
                <a:srgbClr val="00206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995936" y="2636912"/>
            <a:ext cx="42883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3 ∙ ½ a = 3 ∙ ½ ∙ 8 = 3 ∙ 4 = 12</a:t>
            </a:r>
            <a:endParaRPr lang="cs-CZ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995936" y="3140968"/>
            <a:ext cx="246574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a – 5 = 8 – 5 = 3</a:t>
            </a:r>
            <a:endParaRPr lang="de-DE" sz="2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923928" y="4201924"/>
            <a:ext cx="51480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47 + 3a = 47 + 3 ∙ 8 = 47 + 24 = 71</a:t>
            </a:r>
            <a:endParaRPr lang="de-DE" sz="2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923928" y="3697868"/>
            <a:ext cx="49632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24 ∙ 2a = 24 ∙ 2 ∙ 8 = 24 ∙ 16 = 384</a:t>
            </a:r>
            <a:endParaRPr lang="de-DE" sz="2800" b="1" dirty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11" grpId="0"/>
      <p:bldP spid="13" grpId="0"/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Zástupný symbol pro obsah 24" descr="cv4.png"/>
          <p:cNvPicPr>
            <a:picLocks noChangeAspect="1"/>
          </p:cNvPicPr>
          <p:nvPr/>
        </p:nvPicPr>
        <p:blipFill>
          <a:blip r:embed="rId2" cstate="print"/>
          <a:srcRect l="51137"/>
          <a:stretch>
            <a:fillRect/>
          </a:stretch>
        </p:blipFill>
        <p:spPr>
          <a:xfrm>
            <a:off x="3491880" y="3933056"/>
            <a:ext cx="5241869" cy="2863464"/>
          </a:xfrm>
          <a:prstGeom prst="rect">
            <a:avLst/>
          </a:prstGeom>
        </p:spPr>
      </p:pic>
      <p:pic>
        <p:nvPicPr>
          <p:cNvPr id="25" name="Zástupný symbol pro obsah 24" descr="cv4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r="51828"/>
          <a:stretch>
            <a:fillRect/>
          </a:stretch>
        </p:blipFill>
        <p:spPr>
          <a:xfrm>
            <a:off x="107504" y="1340768"/>
            <a:ext cx="4808288" cy="2664296"/>
          </a:xfrm>
        </p:spPr>
      </p:pic>
      <p:sp>
        <p:nvSpPr>
          <p:cNvPr id="14" name="Nadpis 13"/>
          <p:cNvSpPr>
            <a:spLocks noGrp="1"/>
          </p:cNvSpPr>
          <p:nvPr>
            <p:ph type="title"/>
          </p:nvPr>
        </p:nvSpPr>
        <p:spPr>
          <a:xfrm>
            <a:off x="395536" y="188640"/>
            <a:ext cx="8496944" cy="1152128"/>
          </a:xfrm>
        </p:spPr>
        <p:txBody>
          <a:bodyPr>
            <a:no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Dosaďte čísla do vzorce obsahu čtverce, obdélníku a vypočtěte</a:t>
            </a:r>
            <a:endParaRPr lang="de-DE" sz="3200" b="1" dirty="0">
              <a:solidFill>
                <a:srgbClr val="00206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51520" y="1897668"/>
            <a:ext cx="131318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 = a · </a:t>
            </a:r>
            <a:r>
              <a:rPr lang="cs-CZ" sz="2800" b="1" dirty="0" err="1" smtClean="0"/>
              <a:t>a</a:t>
            </a:r>
            <a:endParaRPr lang="de-DE" sz="2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51520" y="2401724"/>
            <a:ext cx="132279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 = 5 · </a:t>
            </a:r>
            <a:r>
              <a:rPr lang="cs-CZ" sz="2800" b="1" dirty="0" err="1" smtClean="0"/>
              <a:t>5</a:t>
            </a:r>
            <a:endParaRPr lang="de-DE" sz="2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563888" y="4581128"/>
            <a:ext cx="13276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 = a · b</a:t>
            </a:r>
            <a:endParaRPr lang="de-DE" sz="28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51520" y="2924944"/>
            <a:ext cx="18501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 = 25 mm</a:t>
            </a:r>
            <a:r>
              <a:rPr lang="cs-CZ" sz="2800" b="1" baseline="30000" dirty="0" smtClean="0"/>
              <a:t>2</a:t>
            </a:r>
            <a:endParaRPr lang="de-DE" sz="28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563888" y="5138028"/>
            <a:ext cx="132279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 = 3 · 7</a:t>
            </a:r>
            <a:endParaRPr lang="de-DE" sz="28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505790" y="3481844"/>
            <a:ext cx="13372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25 mm</a:t>
            </a:r>
            <a:r>
              <a:rPr lang="cs-CZ" sz="2800" b="1" baseline="30000" dirty="0" smtClean="0"/>
              <a:t>2</a:t>
            </a:r>
            <a:endParaRPr lang="de-DE" sz="28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563888" y="5714092"/>
            <a:ext cx="18501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 = 21 mm</a:t>
            </a:r>
            <a:r>
              <a:rPr lang="cs-CZ" sz="2800" b="1" baseline="30000" dirty="0" smtClean="0"/>
              <a:t>2</a:t>
            </a:r>
            <a:endParaRPr lang="de-DE" sz="28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538238" y="6237312"/>
            <a:ext cx="13372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21 mm</a:t>
            </a:r>
            <a:r>
              <a:rPr lang="cs-CZ" sz="2800" b="1" baseline="30000" dirty="0" smtClean="0"/>
              <a:t>2</a:t>
            </a:r>
            <a:endParaRPr lang="de-DE" sz="2800" b="1" dirty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3" grpId="0"/>
      <p:bldP spid="17" grpId="0"/>
      <p:bldP spid="18" grpId="0"/>
      <p:bldP spid="19" grpId="0"/>
      <p:bldP spid="21" grpId="0"/>
      <p:bldP spid="22" grpId="0"/>
      <p:bldP spid="2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Zástupný symbol pro obsah 13" descr="cv5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07504" y="2708920"/>
            <a:ext cx="8929438" cy="2376263"/>
          </a:xfrm>
        </p:spPr>
      </p:pic>
      <p:sp>
        <p:nvSpPr>
          <p:cNvPr id="8" name="TextovéPole 7"/>
          <p:cNvSpPr txBox="1"/>
          <p:nvPr/>
        </p:nvSpPr>
        <p:spPr>
          <a:xfrm>
            <a:off x="3993376" y="2761764"/>
            <a:ext cx="36260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x</a:t>
            </a:r>
            <a:endParaRPr lang="de-DE" sz="2800" b="1" dirty="0"/>
          </a:p>
        </p:txBody>
      </p:sp>
      <p:sp>
        <p:nvSpPr>
          <p:cNvPr id="16" name="Nadpis 15"/>
          <p:cNvSpPr>
            <a:spLocks noGrp="1"/>
          </p:cNvSpPr>
          <p:nvPr>
            <p:ph type="title"/>
          </p:nvPr>
        </p:nvSpPr>
        <p:spPr>
          <a:xfrm>
            <a:off x="0" y="116632"/>
            <a:ext cx="9071992" cy="1584176"/>
          </a:xfrm>
        </p:spPr>
        <p:txBody>
          <a:bodyPr>
            <a:noAutofit/>
          </a:bodyPr>
          <a:lstStyle/>
          <a:p>
            <a:pPr lvl="0"/>
            <a:r>
              <a:rPr lang="cs-CZ" sz="3200" b="1" dirty="0" smtClean="0">
                <a:solidFill>
                  <a:srgbClr val="002060"/>
                </a:solidFill>
              </a:rPr>
              <a:t>V autodílně je </a:t>
            </a:r>
            <a:r>
              <a:rPr lang="cs-CZ" sz="3200" b="1" i="1" dirty="0" smtClean="0">
                <a:solidFill>
                  <a:srgbClr val="002060"/>
                </a:solidFill>
              </a:rPr>
              <a:t>x</a:t>
            </a:r>
            <a:r>
              <a:rPr lang="cs-CZ" sz="3200" b="1" dirty="0" smtClean="0">
                <a:solidFill>
                  <a:srgbClr val="002060"/>
                </a:solidFill>
              </a:rPr>
              <a:t> aut. Na každém autě pracuje 5 automechaniků. Kolik jich na autech pracuje? Zapište jako výraz. Určete hodnotu výrazu pro </a:t>
            </a:r>
            <a:r>
              <a:rPr lang="cs-CZ" sz="3200" b="1" i="1" dirty="0" smtClean="0">
                <a:solidFill>
                  <a:srgbClr val="002060"/>
                </a:solidFill>
              </a:rPr>
              <a:t>x = 13.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3988568" y="3265820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5</a:t>
            </a:r>
            <a:endParaRPr lang="de-DE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779912" y="3697868"/>
            <a:ext cx="79220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x · 5</a:t>
            </a:r>
            <a:endParaRPr lang="de-DE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747449" y="2780928"/>
            <a:ext cx="273344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x · 5 = 13 · 5 = 65 </a:t>
            </a:r>
            <a:endParaRPr lang="de-DE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949841" y="4653136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13</a:t>
            </a:r>
            <a:endParaRPr lang="de-DE" sz="2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966065" y="4653136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65</a:t>
            </a:r>
            <a:endParaRPr lang="de-DE" sz="2800" b="1" dirty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7" grpId="0"/>
      <p:bldP spid="9" grpId="0"/>
      <p:bldP spid="11" grpId="0"/>
      <p:bldP spid="12" grpId="0"/>
      <p:bldP spid="1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Zástupný symbol pro obsah 17" descr="cv6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81011" y="2492896"/>
            <a:ext cx="8883477" cy="2842714"/>
          </a:xfrm>
        </p:spPr>
      </p:pic>
      <p:sp>
        <p:nvSpPr>
          <p:cNvPr id="8" name="TextovéPole 7"/>
          <p:cNvSpPr txBox="1"/>
          <p:nvPr/>
        </p:nvSpPr>
        <p:spPr>
          <a:xfrm>
            <a:off x="2627784" y="2535287"/>
            <a:ext cx="36260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a</a:t>
            </a:r>
            <a:endParaRPr lang="de-DE" sz="2800" b="1" dirty="0"/>
          </a:p>
        </p:txBody>
      </p:sp>
      <p:sp>
        <p:nvSpPr>
          <p:cNvPr id="16" name="Nadpis 15"/>
          <p:cNvSpPr>
            <a:spLocks noGrp="1"/>
          </p:cNvSpPr>
          <p:nvPr>
            <p:ph type="title"/>
          </p:nvPr>
        </p:nvSpPr>
        <p:spPr>
          <a:xfrm>
            <a:off x="323528" y="116632"/>
            <a:ext cx="8568952" cy="1584176"/>
          </a:xfrm>
        </p:spPr>
        <p:txBody>
          <a:bodyPr>
            <a:noAutofit/>
          </a:bodyPr>
          <a:lstStyle/>
          <a:p>
            <a:pPr lvl="0"/>
            <a:r>
              <a:rPr lang="cs-CZ" sz="3200" b="1" dirty="0" smtClean="0">
                <a:solidFill>
                  <a:srgbClr val="002060"/>
                </a:solidFill>
              </a:rPr>
              <a:t>U pěti stolů je </a:t>
            </a:r>
            <a:r>
              <a:rPr lang="cs-CZ" sz="3200" b="1" i="1" dirty="0" smtClean="0">
                <a:solidFill>
                  <a:srgbClr val="002060"/>
                </a:solidFill>
              </a:rPr>
              <a:t>a</a:t>
            </a:r>
            <a:r>
              <a:rPr lang="cs-CZ" sz="3200" b="1" dirty="0" smtClean="0">
                <a:solidFill>
                  <a:srgbClr val="002060"/>
                </a:solidFill>
              </a:rPr>
              <a:t> židlí a u dvanácti stolů je </a:t>
            </a:r>
            <a:r>
              <a:rPr lang="cs-CZ" sz="3200" b="1" i="1" dirty="0" smtClean="0">
                <a:solidFill>
                  <a:srgbClr val="002060"/>
                </a:solidFill>
              </a:rPr>
              <a:t>b</a:t>
            </a:r>
            <a:r>
              <a:rPr lang="cs-CZ" sz="3200" b="1" dirty="0" smtClean="0">
                <a:solidFill>
                  <a:srgbClr val="002060"/>
                </a:solidFill>
              </a:rPr>
              <a:t> židlí. Kolik je v jídelně míst k sezení? Zapište jako výraz a určete jeho hodnotu pro </a:t>
            </a:r>
            <a:r>
              <a:rPr lang="cs-CZ" sz="3200" b="1" i="1" dirty="0" smtClean="0">
                <a:solidFill>
                  <a:srgbClr val="002060"/>
                </a:solidFill>
              </a:rPr>
              <a:t>a = 4 </a:t>
            </a:r>
            <a:r>
              <a:rPr lang="cs-CZ" sz="3200" b="1" dirty="0" smtClean="0">
                <a:solidFill>
                  <a:srgbClr val="002060"/>
                </a:solidFill>
              </a:rPr>
              <a:t>a </a:t>
            </a:r>
            <a:r>
              <a:rPr lang="cs-CZ" sz="3200" b="1" i="1" dirty="0" smtClean="0">
                <a:solidFill>
                  <a:srgbClr val="002060"/>
                </a:solidFill>
              </a:rPr>
              <a:t>b = 6</a:t>
            </a:r>
            <a:r>
              <a:rPr lang="cs-CZ" sz="3200" b="1" dirty="0" smtClean="0">
                <a:solidFill>
                  <a:srgbClr val="002060"/>
                </a:solidFill>
              </a:rPr>
              <a:t>.</a:t>
            </a:r>
            <a:endParaRPr lang="de-DE" sz="3200" b="1" dirty="0">
              <a:solidFill>
                <a:srgbClr val="00206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627784" y="2967335"/>
            <a:ext cx="3770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b</a:t>
            </a:r>
            <a:endParaRPr lang="de-DE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614921" y="3429000"/>
            <a:ext cx="196560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5 · a + 12 · b</a:t>
            </a:r>
            <a:endParaRPr lang="de-DE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259061" y="2564904"/>
            <a:ext cx="2308645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5 · a + 12 · b = </a:t>
            </a:r>
            <a:br>
              <a:rPr lang="cs-CZ" sz="2800" b="1" dirty="0" smtClean="0"/>
            </a:br>
            <a:r>
              <a:rPr lang="cs-CZ" sz="2800" b="1" dirty="0" smtClean="0"/>
              <a:t>5 · 4 + 12 · 6 =</a:t>
            </a:r>
            <a:br>
              <a:rPr lang="cs-CZ" sz="2800" b="1" dirty="0" smtClean="0"/>
            </a:br>
            <a:r>
              <a:rPr lang="cs-CZ" sz="2800" b="1" dirty="0" smtClean="0"/>
              <a:t>20 + 72 = 92</a:t>
            </a:r>
            <a:endParaRPr lang="de-DE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787968" y="4849996"/>
            <a:ext cx="63190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92 </a:t>
            </a:r>
            <a:endParaRPr lang="de-DE" sz="2800" b="1" dirty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7" grpId="0"/>
      <p:bldP spid="9" grpId="0"/>
      <p:bldP spid="11" grpId="0"/>
      <p:bldP spid="1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Zástupný symbol pro obsah 21" descr="cv7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88838" y="2636912"/>
            <a:ext cx="8947658" cy="2376263"/>
          </a:xfrm>
        </p:spPr>
      </p:pic>
      <p:sp>
        <p:nvSpPr>
          <p:cNvPr id="8" name="TextovéPole 7"/>
          <p:cNvSpPr txBox="1"/>
          <p:nvPr/>
        </p:nvSpPr>
        <p:spPr>
          <a:xfrm>
            <a:off x="3373777" y="2689756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10</a:t>
            </a:r>
            <a:endParaRPr lang="de-DE" sz="2800" b="1" dirty="0"/>
          </a:p>
        </p:txBody>
      </p:sp>
      <p:sp>
        <p:nvSpPr>
          <p:cNvPr id="16" name="Nadpis 15"/>
          <p:cNvSpPr>
            <a:spLocks noGrp="1"/>
          </p:cNvSpPr>
          <p:nvPr>
            <p:ph type="title"/>
          </p:nvPr>
        </p:nvSpPr>
        <p:spPr>
          <a:xfrm>
            <a:off x="107504" y="116632"/>
            <a:ext cx="9036496" cy="1656184"/>
          </a:xfrm>
        </p:spPr>
        <p:txBody>
          <a:bodyPr>
            <a:no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V balení je 12 šroubováků a </a:t>
            </a:r>
            <a:r>
              <a:rPr lang="cs-CZ" sz="3200" b="1" dirty="0" smtClean="0">
                <a:solidFill>
                  <a:srgbClr val="002060"/>
                </a:solidFill>
              </a:rPr>
              <a:t>celé balení </a:t>
            </a:r>
            <a:r>
              <a:rPr lang="cs-CZ" sz="3200" b="1" dirty="0" smtClean="0">
                <a:solidFill>
                  <a:srgbClr val="002060"/>
                </a:solidFill>
              </a:rPr>
              <a:t>stojí x korun. Zapište výrazem, kolik stojí 31 šroubováků</a:t>
            </a:r>
            <a:r>
              <a:rPr lang="cs-CZ" sz="3200" b="1" dirty="0" smtClean="0">
                <a:solidFill>
                  <a:srgbClr val="002060"/>
                </a:solidFill>
              </a:rPr>
              <a:t>.</a:t>
            </a:r>
            <a:br>
              <a:rPr lang="cs-CZ" sz="3200" b="1" dirty="0" smtClean="0">
                <a:solidFill>
                  <a:srgbClr val="002060"/>
                </a:solidFill>
              </a:rPr>
            </a:br>
            <a:r>
              <a:rPr lang="cs-CZ" sz="3200" b="1" dirty="0" smtClean="0">
                <a:solidFill>
                  <a:srgbClr val="002060"/>
                </a:solidFill>
              </a:rPr>
              <a:t> </a:t>
            </a:r>
            <a:r>
              <a:rPr lang="cs-CZ" sz="3200" b="1" dirty="0" smtClean="0">
                <a:solidFill>
                  <a:srgbClr val="002060"/>
                </a:solidFill>
              </a:rPr>
              <a:t>Svůj výraz ověřte dosazením (x = 96) a výpočtem. </a:t>
            </a:r>
            <a:endParaRPr lang="de-DE" sz="3200" b="1" dirty="0">
              <a:solidFill>
                <a:srgbClr val="00206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491880" y="3140968"/>
            <a:ext cx="3497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x</a:t>
            </a:r>
            <a:endParaRPr lang="de-DE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233807" y="3573016"/>
            <a:ext cx="9781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x : 10</a:t>
            </a:r>
            <a:endParaRPr lang="de-DE" sz="2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176304" y="4057908"/>
            <a:ext cx="182774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(x : 10) · 24</a:t>
            </a:r>
            <a:endParaRPr lang="de-DE" sz="2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179145" y="2636912"/>
            <a:ext cx="30652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(x : 10) = </a:t>
            </a:r>
            <a:r>
              <a:rPr lang="cs-CZ" sz="2800" b="1" dirty="0" err="1" smtClean="0"/>
              <a:t>10</a:t>
            </a:r>
            <a:r>
              <a:rPr lang="cs-CZ" sz="2800" b="1" dirty="0" smtClean="0"/>
              <a:t> : </a:t>
            </a:r>
            <a:r>
              <a:rPr lang="cs-CZ" sz="2800" b="1" dirty="0" err="1" smtClean="0"/>
              <a:t>10</a:t>
            </a:r>
            <a:r>
              <a:rPr lang="cs-CZ" sz="2800" b="1" dirty="0" smtClean="0"/>
              <a:t> = 1</a:t>
            </a:r>
            <a:endParaRPr lang="de-DE" sz="28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220072" y="3121804"/>
            <a:ext cx="17011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 · 24 = </a:t>
            </a:r>
            <a:r>
              <a:rPr lang="cs-CZ" sz="2800" b="1" dirty="0" err="1" smtClean="0"/>
              <a:t>24</a:t>
            </a:r>
            <a:endParaRPr lang="de-DE" sz="28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885945" y="4561964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24</a:t>
            </a:r>
            <a:endParaRPr lang="de-DE" sz="2800" b="1" dirty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7" grpId="0"/>
      <p:bldP spid="12" grpId="0"/>
      <p:bldP spid="13" grpId="0"/>
      <p:bldP spid="14" grpId="0"/>
      <p:bldP spid="15" grpId="0"/>
      <p:bldP spid="1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Zástupný symbol pro obsah 9" descr="cv8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r="1243"/>
          <a:stretch>
            <a:fillRect/>
          </a:stretch>
        </p:blipFill>
        <p:spPr>
          <a:xfrm>
            <a:off x="48311" y="2708921"/>
            <a:ext cx="9018677" cy="2448271"/>
          </a:xfrm>
        </p:spPr>
      </p:pic>
      <p:sp>
        <p:nvSpPr>
          <p:cNvPr id="8" name="TextovéPole 7"/>
          <p:cNvSpPr txBox="1"/>
          <p:nvPr/>
        </p:nvSpPr>
        <p:spPr>
          <a:xfrm>
            <a:off x="2915816" y="2833772"/>
            <a:ext cx="131100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7 </a:t>
            </a:r>
            <a:r>
              <a:rPr lang="cs-CZ" sz="2400" b="1" dirty="0" smtClean="0"/>
              <a:t>kubíků</a:t>
            </a:r>
            <a:endParaRPr lang="de-DE" sz="2400" b="1" dirty="0"/>
          </a:p>
        </p:txBody>
      </p:sp>
      <p:sp>
        <p:nvSpPr>
          <p:cNvPr id="16" name="Nadpis 15"/>
          <p:cNvSpPr>
            <a:spLocks noGrp="1"/>
          </p:cNvSpPr>
          <p:nvPr>
            <p:ph type="title"/>
          </p:nvPr>
        </p:nvSpPr>
        <p:spPr>
          <a:xfrm>
            <a:off x="205680" y="72008"/>
            <a:ext cx="8686800" cy="2132856"/>
          </a:xfrm>
        </p:spPr>
        <p:txBody>
          <a:bodyPr>
            <a:noAutofit/>
          </a:bodyPr>
          <a:lstStyle/>
          <a:p>
            <a:pPr lvl="0"/>
            <a:r>
              <a:rPr lang="cs-CZ" sz="3200" b="1" dirty="0" smtClean="0">
                <a:solidFill>
                  <a:srgbClr val="002060"/>
                </a:solidFill>
              </a:rPr>
              <a:t>Automechanik platil </a:t>
            </a:r>
            <a:r>
              <a:rPr lang="cs-CZ" sz="3200" b="1" dirty="0" smtClean="0">
                <a:solidFill>
                  <a:srgbClr val="002060"/>
                </a:solidFill>
              </a:rPr>
              <a:t>za vodu</a:t>
            </a:r>
            <a:r>
              <a:rPr lang="cs-CZ" sz="3200" b="1" dirty="0" smtClean="0">
                <a:solidFill>
                  <a:srgbClr val="002060"/>
                </a:solidFill>
              </a:rPr>
              <a:t>. Za měsíc </a:t>
            </a:r>
            <a:r>
              <a:rPr lang="cs-CZ" sz="3200" b="1" dirty="0" smtClean="0">
                <a:solidFill>
                  <a:srgbClr val="002060"/>
                </a:solidFill>
              </a:rPr>
              <a:t>vyčerpal </a:t>
            </a:r>
            <a:r>
              <a:rPr lang="cs-CZ" sz="3200" b="1" dirty="0" smtClean="0">
                <a:solidFill>
                  <a:srgbClr val="002060"/>
                </a:solidFill>
              </a:rPr>
              <a:t>7 kubíků. Cena za kubík vody je </a:t>
            </a:r>
            <a:r>
              <a:rPr lang="cs-CZ" sz="3200" b="1" i="1" dirty="0" smtClean="0">
                <a:solidFill>
                  <a:srgbClr val="002060"/>
                </a:solidFill>
              </a:rPr>
              <a:t>x</a:t>
            </a:r>
            <a:r>
              <a:rPr lang="cs-CZ" sz="3200" b="1" dirty="0" smtClean="0">
                <a:solidFill>
                  <a:srgbClr val="002060"/>
                </a:solidFill>
              </a:rPr>
              <a:t> korun. Jaká byla </a:t>
            </a:r>
            <a:r>
              <a:rPr lang="cs-CZ" sz="3200" b="1" smtClean="0">
                <a:solidFill>
                  <a:srgbClr val="002060"/>
                </a:solidFill>
              </a:rPr>
              <a:t>cena </a:t>
            </a:r>
            <a:r>
              <a:rPr lang="cs-CZ" sz="3200" b="1" smtClean="0">
                <a:solidFill>
                  <a:srgbClr val="002060"/>
                </a:solidFill>
              </a:rPr>
              <a:t>vy</a:t>
            </a:r>
            <a:r>
              <a:rPr lang="cs-CZ" sz="3200" b="1" smtClean="0">
                <a:solidFill>
                  <a:srgbClr val="002060"/>
                </a:solidFill>
              </a:rPr>
              <a:t>čerpané </a:t>
            </a:r>
            <a:r>
              <a:rPr lang="cs-CZ" sz="3200" b="1" dirty="0" smtClean="0">
                <a:solidFill>
                  <a:srgbClr val="002060"/>
                </a:solidFill>
              </a:rPr>
              <a:t>vody? Zapište jako výraz a určete jeho hodnotu pro </a:t>
            </a:r>
            <a:r>
              <a:rPr lang="cs-CZ" sz="3200" b="1" i="1" dirty="0" smtClean="0">
                <a:solidFill>
                  <a:srgbClr val="002060"/>
                </a:solidFill>
              </a:rPr>
              <a:t>x = 65,- Kč</a:t>
            </a:r>
            <a:r>
              <a:rPr lang="cs-CZ" sz="3200" b="1" dirty="0" smtClean="0">
                <a:solidFill>
                  <a:srgbClr val="002060"/>
                </a:solidFill>
              </a:rPr>
              <a:t>. </a:t>
            </a:r>
            <a:endParaRPr lang="de-DE" sz="3200" b="1" i="1" dirty="0">
              <a:solidFill>
                <a:srgbClr val="00206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987824" y="3284984"/>
            <a:ext cx="3497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x</a:t>
            </a:r>
            <a:endParaRPr lang="de-DE" sz="28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000023" y="3717032"/>
            <a:ext cx="79220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7 · x</a:t>
            </a:r>
            <a:endParaRPr lang="de-DE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035842" y="2833772"/>
            <a:ext cx="283443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7 · x = 7 · 65 = 455</a:t>
            </a:r>
            <a:endParaRPr lang="de-DE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699792" y="4705980"/>
            <a:ext cx="7328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455</a:t>
            </a:r>
            <a:endParaRPr lang="de-DE" sz="2800" b="1" dirty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7" grpId="0"/>
      <p:bldP spid="18" grpId="0"/>
      <p:bldP spid="11" grpId="0"/>
      <p:bldP spid="12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526</TotalTime>
  <Words>484</Words>
  <Application>Microsoft Office PowerPoint</Application>
  <PresentationFormat>Předvádění na obrazovce (4:3)</PresentationFormat>
  <Paragraphs>115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DUM - Digitální Učební Materiál </vt:lpstr>
      <vt:lpstr>DUM - Digitální Učební Materiál</vt:lpstr>
      <vt:lpstr>Určete hodnotu výrazu dosazením daných čísel místo proměnné </vt:lpstr>
      <vt:lpstr>Určete hodnotu výrazů pro x = 4 a porovnejte   </vt:lpstr>
      <vt:lpstr>Zapište jako výraz a vypočítejte jeho hodnotu pro a = 8</vt:lpstr>
      <vt:lpstr>Dosaďte čísla do vzorce obsahu čtverce, obdélníku a vypočtěte</vt:lpstr>
      <vt:lpstr>V autodílně je x aut. Na každém autě pracuje 5 automechaniků. Kolik jich na autech pracuje? Zapište jako výraz. Určete hodnotu výrazu pro x = 13.</vt:lpstr>
      <vt:lpstr>U pěti stolů je a židlí a u dvanácti stolů je b židlí. Kolik je v jídelně míst k sezení? Zapište jako výraz a určete jeho hodnotu pro a = 4 a b = 6.</vt:lpstr>
      <vt:lpstr>V balení je 12 šroubováků a celé balení stojí x korun. Zapište výrazem, kolik stojí 31 šroubováků.  Svůj výraz ověřte dosazením (x = 96) a výpočtem. </vt:lpstr>
      <vt:lpstr>Automechanik platil za vodu. Za měsíc vyčerpal 7 kubíků. Cena za kubík vody je x korun. Jaká byla cena vyčerpané vody? Zapište jako výraz a určete jeho hodnotu pro x = 65,- Kč. 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tbenedova</dc:creator>
  <cp:lastModifiedBy>Maruška</cp:lastModifiedBy>
  <cp:revision>71</cp:revision>
  <dcterms:created xsi:type="dcterms:W3CDTF">2013-11-07T15:21:47Z</dcterms:created>
  <dcterms:modified xsi:type="dcterms:W3CDTF">2014-01-10T21:16:45Z</dcterms:modified>
</cp:coreProperties>
</file>