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4" r:id="rId2"/>
    <p:sldId id="295" r:id="rId3"/>
    <p:sldId id="257" r:id="rId4"/>
    <p:sldId id="285" r:id="rId5"/>
    <p:sldId id="273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246" y="-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A5_52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21. 10. 2013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3AT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Strojírenské práce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proměnná</a:t>
            </a:r>
            <a:r>
              <a:rPr lang="cs-CZ" b="1" smtClean="0"/>
              <a:t>, úpravy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Zástupný symbol pro obsah 26" descr="cv1.png"/>
          <p:cNvPicPr>
            <a:picLocks noChangeAspect="1"/>
          </p:cNvPicPr>
          <p:nvPr/>
        </p:nvPicPr>
        <p:blipFill>
          <a:blip r:embed="rId2" cstate="print"/>
          <a:srcRect l="66857"/>
          <a:stretch>
            <a:fillRect/>
          </a:stretch>
        </p:blipFill>
        <p:spPr>
          <a:xfrm>
            <a:off x="1763688" y="4005064"/>
            <a:ext cx="3507758" cy="2592288"/>
          </a:xfrm>
          <a:prstGeom prst="rect">
            <a:avLst/>
          </a:prstGeom>
        </p:spPr>
      </p:pic>
      <p:pic>
        <p:nvPicPr>
          <p:cNvPr id="28" name="Zástupný symbol pro obsah 26" descr="cv1.png"/>
          <p:cNvPicPr>
            <a:picLocks noChangeAspect="1"/>
          </p:cNvPicPr>
          <p:nvPr/>
        </p:nvPicPr>
        <p:blipFill>
          <a:blip r:embed="rId2" cstate="print"/>
          <a:srcRect l="33429" r="32786"/>
          <a:stretch>
            <a:fillRect/>
          </a:stretch>
        </p:blipFill>
        <p:spPr>
          <a:xfrm>
            <a:off x="4956283" y="1412776"/>
            <a:ext cx="3576157" cy="2592288"/>
          </a:xfrm>
          <a:prstGeom prst="rect">
            <a:avLst/>
          </a:prstGeom>
        </p:spPr>
      </p:pic>
      <p:pic>
        <p:nvPicPr>
          <p:cNvPr id="27" name="Zástupný symbol pro obsah 26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66857"/>
          <a:stretch>
            <a:fillRect/>
          </a:stretch>
        </p:blipFill>
        <p:spPr>
          <a:xfrm>
            <a:off x="611560" y="980728"/>
            <a:ext cx="3507855" cy="259228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90554" y="1124744"/>
            <a:ext cx="545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8a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79820" y="1753652"/>
            <a:ext cx="728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11a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051828" y="2401724"/>
            <a:ext cx="728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11a</a:t>
            </a:r>
            <a:endParaRPr lang="de-DE" sz="28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3051828" y="2977788"/>
            <a:ext cx="728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15a</a:t>
            </a:r>
            <a:endParaRPr lang="de-DE" sz="28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468615" y="1556792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3b</a:t>
            </a:r>
            <a:endParaRPr lang="de-DE" sz="2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7468615" y="2204864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9b</a:t>
            </a:r>
            <a:endParaRPr lang="de-DE" sz="2800" b="1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7468615" y="2833772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3b</a:t>
            </a:r>
            <a:endParaRPr lang="de-DE" sz="2800" b="1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7357881" y="3409836"/>
            <a:ext cx="74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15b</a:t>
            </a:r>
            <a:endParaRPr lang="de-DE" sz="2800" b="1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4139952" y="4221088"/>
            <a:ext cx="700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11c</a:t>
            </a:r>
            <a:endParaRPr lang="de-DE" sz="2800" b="1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4220344" y="4797152"/>
            <a:ext cx="5180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6c</a:t>
            </a:r>
            <a:endParaRPr lang="de-DE" sz="2800" b="1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4087191" y="5426060"/>
            <a:ext cx="700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13c</a:t>
            </a:r>
            <a:endParaRPr lang="de-DE" sz="2800" b="1" dirty="0" smtClean="0"/>
          </a:p>
        </p:txBody>
      </p:sp>
      <p:sp>
        <p:nvSpPr>
          <p:cNvPr id="25" name="TextovéPole 24"/>
          <p:cNvSpPr txBox="1"/>
          <p:nvPr/>
        </p:nvSpPr>
        <p:spPr>
          <a:xfrm>
            <a:off x="4269933" y="6002124"/>
            <a:ext cx="5180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7c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Zástupný symbol pro obsah 18" descr="cv2.png"/>
          <p:cNvPicPr>
            <a:picLocks noChangeAspect="1"/>
          </p:cNvPicPr>
          <p:nvPr/>
        </p:nvPicPr>
        <p:blipFill>
          <a:blip r:embed="rId2" cstate="print"/>
          <a:srcRect l="66512"/>
          <a:stretch>
            <a:fillRect/>
          </a:stretch>
        </p:blipFill>
        <p:spPr>
          <a:xfrm>
            <a:off x="2051720" y="4077072"/>
            <a:ext cx="3282797" cy="2442025"/>
          </a:xfrm>
          <a:prstGeom prst="rect">
            <a:avLst/>
          </a:prstGeom>
        </p:spPr>
      </p:pic>
      <p:pic>
        <p:nvPicPr>
          <p:cNvPr id="26" name="Zástupný symbol pro obsah 18" descr="cv2.png"/>
          <p:cNvPicPr>
            <a:picLocks noChangeAspect="1"/>
          </p:cNvPicPr>
          <p:nvPr/>
        </p:nvPicPr>
        <p:blipFill>
          <a:blip r:embed="rId2" cstate="print"/>
          <a:srcRect l="32927" r="33585"/>
          <a:stretch>
            <a:fillRect/>
          </a:stretch>
        </p:blipFill>
        <p:spPr>
          <a:xfrm>
            <a:off x="5249898" y="1484784"/>
            <a:ext cx="3282542" cy="2442025"/>
          </a:xfrm>
          <a:prstGeom prst="rect">
            <a:avLst/>
          </a:prstGeom>
        </p:spPr>
      </p:pic>
      <p:pic>
        <p:nvPicPr>
          <p:cNvPr id="19" name="Zástupný symbol pro obsah 18" descr="cv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67171"/>
          <a:stretch>
            <a:fillRect/>
          </a:stretch>
        </p:blipFill>
        <p:spPr>
          <a:xfrm>
            <a:off x="994115" y="1052736"/>
            <a:ext cx="3217845" cy="244202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03378" y="1124744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4x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03378" y="1753652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3x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2401724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2x</a:t>
            </a:r>
            <a:endParaRPr lang="de-DE" sz="28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2977788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2x</a:t>
            </a:r>
            <a:endParaRPr lang="de-DE" sz="28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491057" y="1556792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3y</a:t>
            </a:r>
            <a:endParaRPr lang="de-DE" sz="2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7491057" y="2204864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6y</a:t>
            </a:r>
            <a:endParaRPr lang="de-DE" sz="2800" b="1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7601792" y="2833772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y</a:t>
            </a:r>
            <a:endParaRPr lang="de-DE" sz="2800" b="1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7524328" y="3409836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3y</a:t>
            </a:r>
            <a:endParaRPr lang="de-DE" sz="2800" b="1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4349956" y="4221088"/>
            <a:ext cx="510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2z</a:t>
            </a:r>
            <a:endParaRPr lang="de-DE" sz="2800" b="1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4349956" y="4797152"/>
            <a:ext cx="510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7z</a:t>
            </a:r>
            <a:endParaRPr lang="de-DE" sz="2800" b="1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4349956" y="5426060"/>
            <a:ext cx="510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3z</a:t>
            </a:r>
            <a:endParaRPr lang="de-DE" sz="2800" b="1" dirty="0" smtClean="0"/>
          </a:p>
        </p:txBody>
      </p:sp>
      <p:sp>
        <p:nvSpPr>
          <p:cNvPr id="25" name="TextovéPole 24"/>
          <p:cNvSpPr txBox="1"/>
          <p:nvPr/>
        </p:nvSpPr>
        <p:spPr>
          <a:xfrm>
            <a:off x="4460690" y="6002124"/>
            <a:ext cx="327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Zástupný symbol pro obsah 13" descr="cv3.png"/>
          <p:cNvPicPr>
            <a:picLocks noChangeAspect="1"/>
          </p:cNvPicPr>
          <p:nvPr/>
        </p:nvPicPr>
        <p:blipFill>
          <a:blip r:embed="rId2" cstate="print"/>
          <a:srcRect l="51098"/>
          <a:stretch>
            <a:fillRect/>
          </a:stretch>
        </p:blipFill>
        <p:spPr>
          <a:xfrm>
            <a:off x="3707904" y="4149080"/>
            <a:ext cx="4954462" cy="2376264"/>
          </a:xfrm>
          <a:prstGeom prst="rect">
            <a:avLst/>
          </a:prstGeom>
        </p:spPr>
      </p:pic>
      <p:pic>
        <p:nvPicPr>
          <p:cNvPr id="14" name="Zástupný symbol pro obsah 13" descr="cv3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52329"/>
          <a:stretch>
            <a:fillRect/>
          </a:stretch>
        </p:blipFill>
        <p:spPr>
          <a:xfrm>
            <a:off x="179512" y="1484784"/>
            <a:ext cx="4829662" cy="237626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1008112"/>
          </a:xfrm>
        </p:spPr>
        <p:txBody>
          <a:bodyPr>
            <a:no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002060"/>
                </a:solidFill>
              </a:rPr>
              <a:t>Zjednodušte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56385" y="1628800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8a – 6b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95111" y="2185700"/>
            <a:ext cx="10807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4b + a</a:t>
            </a:r>
            <a:endParaRPr lang="de-DE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2761764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8a – 8b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28393" y="3337828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6a + 9b</a:t>
            </a:r>
            <a:endParaRPr lang="de-DE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864059" y="4273932"/>
            <a:ext cx="10454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7x + y</a:t>
            </a:r>
            <a:endParaRPr lang="de-DE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68144" y="4849996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8y – 9x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68144" y="5445224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6y – 2x</a:t>
            </a:r>
            <a:endParaRPr lang="de-DE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868144" y="6002124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2x + 6y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20" grpId="0"/>
      <p:bldP spid="23" grpId="0"/>
      <p:bldP spid="26" grpId="0"/>
      <p:bldP spid="29" grpId="0"/>
      <p:bldP spid="32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Zástupný symbol pro obsah 15" descr="cv4.png"/>
          <p:cNvPicPr>
            <a:picLocks noChangeAspect="1"/>
          </p:cNvPicPr>
          <p:nvPr/>
        </p:nvPicPr>
        <p:blipFill>
          <a:blip r:embed="rId2" cstate="print"/>
          <a:srcRect l="70051"/>
          <a:stretch>
            <a:fillRect/>
          </a:stretch>
        </p:blipFill>
        <p:spPr>
          <a:xfrm>
            <a:off x="2339752" y="4469613"/>
            <a:ext cx="2729737" cy="1839707"/>
          </a:xfrm>
          <a:prstGeom prst="rect">
            <a:avLst/>
          </a:prstGeom>
        </p:spPr>
      </p:pic>
      <p:pic>
        <p:nvPicPr>
          <p:cNvPr id="17" name="Zástupný symbol pro obsah 15" descr="cv4.png"/>
          <p:cNvPicPr>
            <a:picLocks noChangeAspect="1"/>
          </p:cNvPicPr>
          <p:nvPr/>
        </p:nvPicPr>
        <p:blipFill>
          <a:blip r:embed="rId2" cstate="print"/>
          <a:srcRect l="35372" r="35372"/>
          <a:stretch>
            <a:fillRect/>
          </a:stretch>
        </p:blipFill>
        <p:spPr>
          <a:xfrm>
            <a:off x="5220072" y="2237365"/>
            <a:ext cx="2666560" cy="1839707"/>
          </a:xfrm>
          <a:prstGeom prst="rect">
            <a:avLst/>
          </a:prstGeom>
        </p:spPr>
      </p:pic>
      <p:pic>
        <p:nvPicPr>
          <p:cNvPr id="16" name="Zástupný symbol pro obsah 15" descr="cv4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71439"/>
          <a:stretch>
            <a:fillRect/>
          </a:stretch>
        </p:blipFill>
        <p:spPr>
          <a:xfrm>
            <a:off x="611560" y="1412776"/>
            <a:ext cx="2603167" cy="183970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1556792"/>
            <a:ext cx="849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10a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051720" y="2185700"/>
            <a:ext cx="728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21a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23728" y="2761764"/>
            <a:ext cx="667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4a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746423" y="2329716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20b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732240" y="2924944"/>
            <a:ext cx="74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27b</a:t>
            </a:r>
            <a:endParaRPr lang="de-DE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732240" y="3553852"/>
            <a:ext cx="74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14b</a:t>
            </a:r>
            <a:endParaRPr lang="de-DE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995936" y="4633972"/>
            <a:ext cx="700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18c</a:t>
            </a:r>
            <a:endParaRPr lang="de-DE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076097" y="5210036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4c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65363" y="5786100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24c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Zástupný symbol pro obsah 18" descr="cv5.png"/>
          <p:cNvPicPr>
            <a:picLocks noChangeAspect="1"/>
          </p:cNvPicPr>
          <p:nvPr/>
        </p:nvPicPr>
        <p:blipFill>
          <a:blip r:embed="rId2" cstate="print"/>
          <a:srcRect l="69774"/>
          <a:stretch>
            <a:fillRect/>
          </a:stretch>
        </p:blipFill>
        <p:spPr>
          <a:xfrm>
            <a:off x="2267744" y="4365104"/>
            <a:ext cx="2869999" cy="1872208"/>
          </a:xfrm>
          <a:prstGeom prst="rect">
            <a:avLst/>
          </a:prstGeom>
        </p:spPr>
      </p:pic>
      <p:pic>
        <p:nvPicPr>
          <p:cNvPr id="20" name="Zástupný symbol pro obsah 18" descr="cv5.png"/>
          <p:cNvPicPr>
            <a:picLocks noChangeAspect="1"/>
          </p:cNvPicPr>
          <p:nvPr/>
        </p:nvPicPr>
        <p:blipFill>
          <a:blip r:embed="rId2" cstate="print"/>
          <a:srcRect l="31839" r="34548"/>
          <a:stretch>
            <a:fillRect/>
          </a:stretch>
        </p:blipFill>
        <p:spPr>
          <a:xfrm>
            <a:off x="4860032" y="2204864"/>
            <a:ext cx="3191900" cy="1872208"/>
          </a:xfrm>
          <a:prstGeom prst="rect">
            <a:avLst/>
          </a:prstGeom>
        </p:spPr>
      </p:pic>
      <p:pic>
        <p:nvPicPr>
          <p:cNvPr id="19" name="Zástupný symbol pro obsah 18" descr="cv5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69774"/>
          <a:stretch>
            <a:fillRect/>
          </a:stretch>
        </p:blipFill>
        <p:spPr>
          <a:xfrm>
            <a:off x="333570" y="1412776"/>
            <a:ext cx="2870278" cy="187220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160963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23728" y="2185700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7x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23728" y="2761764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5x</a:t>
            </a:r>
            <a:endParaRPr lang="de-DE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948264" y="2329716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5y</a:t>
            </a:r>
            <a:endParaRPr lang="de-DE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948264" y="2924944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8y</a:t>
            </a:r>
            <a:endParaRPr lang="de-DE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48264" y="3553852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7y</a:t>
            </a:r>
            <a:endParaRPr lang="de-DE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133932" y="4561964"/>
            <a:ext cx="510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5z</a:t>
            </a:r>
            <a:endParaRPr lang="de-DE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139952" y="515719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9z</a:t>
            </a:r>
            <a:r>
              <a:rPr lang="cs-CZ" sz="2800" b="1" baseline="30000" dirty="0" smtClean="0"/>
              <a:t>3</a:t>
            </a:r>
            <a:endParaRPr lang="de-DE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204592" y="573325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cv6_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867" y="4005064"/>
            <a:ext cx="9045637" cy="180020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1656184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nákupy v tabulce, dosaďte do výrazů a spočítejte cenu jednotlivých nákupů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27416" y="4407495"/>
            <a:ext cx="1508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2v + s + š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869160"/>
            <a:ext cx="2868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15,50 + 65 + 26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5301208"/>
            <a:ext cx="1155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122 Kč</a:t>
            </a:r>
            <a:endParaRPr lang="de-DE" sz="2800" b="1" dirty="0"/>
          </a:p>
        </p:txBody>
      </p:sp>
      <p:pic>
        <p:nvPicPr>
          <p:cNvPr id="10" name="Zástupný symbol pro obsah 9" descr="cv6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1916832"/>
            <a:ext cx="8496944" cy="1757988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 descr="cv6_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4005064"/>
            <a:ext cx="9035549" cy="179819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1656184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nákupy v tabulce, dosaďte do výrazů a spočítejte cenu jednotlivých nákupů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27416" y="4407495"/>
            <a:ext cx="1588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 + 2k + h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4869160"/>
            <a:ext cx="33153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15,50 + 2 · 32 + 2 300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5301208"/>
            <a:ext cx="18782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2 379,50 Kč</a:t>
            </a:r>
            <a:endParaRPr lang="de-DE" sz="2800" b="1" dirty="0"/>
          </a:p>
        </p:txBody>
      </p:sp>
      <p:pic>
        <p:nvPicPr>
          <p:cNvPr id="10" name="Zástupný symbol pro obsah 9" descr="cv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916832"/>
            <a:ext cx="8496944" cy="1757988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 descr="cv6_3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4005065"/>
            <a:ext cx="9045629" cy="180019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1656184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nákupy v tabulce, dosaďte do výrazů a spočítejte cenu jednotlivých nákupů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27416" y="4407495"/>
            <a:ext cx="1511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+ 2š + k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869160"/>
            <a:ext cx="2409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65 + 2 · 26 + 32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5301208"/>
            <a:ext cx="1155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149 Kč</a:t>
            </a:r>
            <a:endParaRPr lang="de-DE" sz="2800" b="1" dirty="0"/>
          </a:p>
        </p:txBody>
      </p:sp>
      <p:pic>
        <p:nvPicPr>
          <p:cNvPr id="10" name="Zástupný symbol pro obsah 9" descr="cv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916832"/>
            <a:ext cx="8496944" cy="1757988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9" descr="cv6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340768"/>
            <a:ext cx="6948264" cy="1437572"/>
          </a:xfrm>
          <a:prstGeom prst="rect">
            <a:avLst/>
          </a:prstGeom>
        </p:spPr>
      </p:pic>
      <p:pic>
        <p:nvPicPr>
          <p:cNvPr id="6" name="Obrázek 5" descr="cv5.png"/>
          <p:cNvPicPr>
            <a:picLocks noChangeAspect="1"/>
          </p:cNvPicPr>
          <p:nvPr/>
        </p:nvPicPr>
        <p:blipFill>
          <a:blip r:embed="rId3" cstate="print"/>
          <a:srcRect r="16085"/>
          <a:stretch>
            <a:fillRect/>
          </a:stretch>
        </p:blipFill>
        <p:spPr>
          <a:xfrm>
            <a:off x="144016" y="5085184"/>
            <a:ext cx="8820472" cy="15999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2008"/>
            <a:ext cx="8784976" cy="1628800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Kolik zaplatím, pokud si koupím nákup č. 1 a nákup č. 3? Zapište nákup výrazem s proměnnou a dosaďte uvedené ceny.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5157192"/>
            <a:ext cx="7140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(2v + s + š) + (s + 2š + k) = (2 ∙ 15,50 + 65 + 26) +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71600" y="5661248"/>
            <a:ext cx="53078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(65 + 2 ∙ 26 + 32) = 122 + 149 = 271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903003" y="6165304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271</a:t>
            </a:r>
            <a:endParaRPr lang="de-DE" sz="2800" b="1" dirty="0"/>
          </a:p>
        </p:txBody>
      </p:sp>
      <p:pic>
        <p:nvPicPr>
          <p:cNvPr id="12" name="Zástupný symbol pro obsah 11" descr="cv6_1.pn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179512" y="2780928"/>
            <a:ext cx="5801067" cy="1152128"/>
          </a:xfrm>
        </p:spPr>
      </p:pic>
      <p:pic>
        <p:nvPicPr>
          <p:cNvPr id="13" name="Obrázek 12" descr="cv6_3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915816" y="3927462"/>
            <a:ext cx="6191800" cy="1229730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9" descr="cv6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340768"/>
            <a:ext cx="7632848" cy="1579210"/>
          </a:xfrm>
          <a:prstGeom prst="rect">
            <a:avLst/>
          </a:prstGeom>
        </p:spPr>
      </p:pic>
      <p:pic>
        <p:nvPicPr>
          <p:cNvPr id="6" name="Obrázek 5" descr="cv5.png"/>
          <p:cNvPicPr>
            <a:picLocks noChangeAspect="1"/>
          </p:cNvPicPr>
          <p:nvPr/>
        </p:nvPicPr>
        <p:blipFill>
          <a:blip r:embed="rId3" cstate="print"/>
          <a:srcRect r="16085"/>
          <a:stretch>
            <a:fillRect/>
          </a:stretch>
        </p:blipFill>
        <p:spPr>
          <a:xfrm>
            <a:off x="144016" y="5141460"/>
            <a:ext cx="8820472" cy="15999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2008"/>
            <a:ext cx="8784976" cy="1628800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Kolik zaplatím, pokud si koupím nákup č. 2 ale dostanu slevu v hodnotě nákupu č. 3? Zapište výrazem s proměnnou a dosaďte.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5210036"/>
            <a:ext cx="7358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(v + 2k + h) - (s + 2š + k) = (15,50 + 2 ∙ 32 + 2 300)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714092"/>
            <a:ext cx="6859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(65 + 2 ∙ 26 + 32) = 2 379,50 - 149 = 2 230,50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84104" y="6218148"/>
            <a:ext cx="14558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2 230,50</a:t>
            </a:r>
            <a:endParaRPr lang="de-DE" sz="2800" b="1" dirty="0"/>
          </a:p>
        </p:txBody>
      </p:sp>
      <p:pic>
        <p:nvPicPr>
          <p:cNvPr id="12" name="Zástupný symbol pro obsah 11" descr="cv6_2.pn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49066" y="2919350"/>
            <a:ext cx="5819078" cy="1157722"/>
          </a:xfrm>
        </p:spPr>
      </p:pic>
      <p:pic>
        <p:nvPicPr>
          <p:cNvPr id="13" name="Obrázek 12" descr="cv6_3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429" y="4077072"/>
            <a:ext cx="5801067" cy="1152128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cv5.png"/>
          <p:cNvPicPr>
            <a:picLocks noChangeAspect="1"/>
          </p:cNvPicPr>
          <p:nvPr/>
        </p:nvPicPr>
        <p:blipFill>
          <a:blip r:embed="rId2" cstate="print"/>
          <a:srcRect r="16085"/>
          <a:stretch>
            <a:fillRect/>
          </a:stretch>
        </p:blipFill>
        <p:spPr>
          <a:xfrm>
            <a:off x="144016" y="5213468"/>
            <a:ext cx="8820472" cy="15999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2008"/>
            <a:ext cx="8784976" cy="1556792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Kolik zaplatím, pokud si koupím všechny tři nákupy? Zapište výrazem s proměnnou, dosaďte a určete hodnotu výrazu.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5343599"/>
            <a:ext cx="824456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(2v + s + š) + (v + 2k + h) + (s + 2š + k) = (2 ∙ 15,50 + 65 + 26) + (15,50 + </a:t>
            </a:r>
            <a:endParaRPr lang="cs-CZ" sz="2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847655"/>
            <a:ext cx="791274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2 ∙ 32 + 2 300) + (65 + 2 ∙ 26 + 32) = 122 + 2 379,50 + 149 = 2 650,50</a:t>
            </a:r>
            <a:endParaRPr lang="cs-CZ" sz="2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6290156"/>
            <a:ext cx="14558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2 650,50</a:t>
            </a:r>
            <a:endParaRPr lang="de-DE" sz="2800" b="1" dirty="0"/>
          </a:p>
        </p:txBody>
      </p:sp>
      <p:pic>
        <p:nvPicPr>
          <p:cNvPr id="12" name="Zástupný symbol pro obsah 11" descr="cv6_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628800"/>
            <a:ext cx="5801067" cy="1152128"/>
          </a:xfrm>
          <a:prstGeom prst="rect">
            <a:avLst/>
          </a:prstGeom>
        </p:spPr>
      </p:pic>
      <p:pic>
        <p:nvPicPr>
          <p:cNvPr id="10" name="Zástupný symbol pro obsah 11" descr="cv6_2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89226" y="2847342"/>
            <a:ext cx="5819078" cy="1157722"/>
          </a:xfrm>
          <a:prstGeom prst="rect">
            <a:avLst/>
          </a:prstGeom>
        </p:spPr>
      </p:pic>
      <p:pic>
        <p:nvPicPr>
          <p:cNvPr id="11" name="Obrázek 10" descr="cv6_3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771800" y="4077072"/>
            <a:ext cx="5801067" cy="1152128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SOLO. </a:t>
            </a:r>
            <a:r>
              <a:rPr lang="cs-CZ" sz="2400" i="1" dirty="0" err="1" smtClean="0"/>
              <a:t>Superia.cz</a:t>
            </a:r>
            <a:r>
              <a:rPr lang="cs-CZ" sz="2400" dirty="0" smtClean="0"/>
              <a:t> [online]. [cit. 20.10.2013]. Dostupný na WWW: http://obrazky.superia.cz/nastroje/vrtaky.php</a:t>
            </a:r>
            <a:endParaRPr lang="cs-CZ" sz="2200" dirty="0" smtClean="0"/>
          </a:p>
          <a:p>
            <a:r>
              <a:rPr lang="cs-CZ" sz="2400" dirty="0" smtClean="0"/>
              <a:t>CAVSCOUT. </a:t>
            </a:r>
            <a:r>
              <a:rPr lang="cs-CZ" sz="2400" i="1" dirty="0" err="1" smtClean="0"/>
              <a:t>Superia.cz</a:t>
            </a:r>
            <a:r>
              <a:rPr lang="cs-CZ" sz="2400" dirty="0" smtClean="0"/>
              <a:t> [online]. [cit. 20.10.2013]. Dostupný na WWW: http://obrazky.superia.cz/nastroje/gumova_sterka.php </a:t>
            </a:r>
          </a:p>
          <a:p>
            <a:r>
              <a:rPr lang="cs-CZ" sz="2400" dirty="0" smtClean="0"/>
              <a:t>MICROSOFT. </a:t>
            </a:r>
            <a:r>
              <a:rPr lang="cs-CZ" sz="2400" i="1" dirty="0" smtClean="0"/>
              <a:t>OFFICE</a:t>
            </a:r>
            <a:r>
              <a:rPr lang="cs-CZ" sz="2400" dirty="0" smtClean="0"/>
              <a:t> [online]. [cit. 20.10.2013]. Dostupný na WWW: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</a:t>
            </a:r>
            <a:r>
              <a:rPr lang="cs-CZ" sz="2400" dirty="0" err="1" smtClean="0"/>
              <a:t>results.aspx</a:t>
            </a:r>
            <a:r>
              <a:rPr lang="cs-CZ" sz="2400" dirty="0" smtClean="0"/>
              <a:t>?</a:t>
            </a:r>
            <a:r>
              <a:rPr lang="cs-CZ" sz="2400" dirty="0" err="1" smtClean="0"/>
              <a:t>qu</a:t>
            </a:r>
            <a:r>
              <a:rPr lang="cs-CZ" sz="2400" dirty="0" smtClean="0"/>
              <a:t>=</a:t>
            </a:r>
            <a:r>
              <a:rPr lang="cs-CZ" sz="2400" dirty="0" err="1" smtClean="0"/>
              <a:t>kl</a:t>
            </a:r>
            <a:r>
              <a:rPr lang="cs-CZ" sz="2400" dirty="0" smtClean="0"/>
              <a:t>%C3%AD%C4%8D&amp;ex=1#</a:t>
            </a:r>
            <a:r>
              <a:rPr lang="cs-CZ" sz="2400" dirty="0" err="1" smtClean="0"/>
              <a:t>ai</a:t>
            </a:r>
            <a:r>
              <a:rPr lang="cs-CZ" sz="2400" dirty="0" smtClean="0"/>
              <a:t>:MC900441282| </a:t>
            </a:r>
            <a:endParaRPr lang="cs-CZ" sz="2200" dirty="0" smtClean="0"/>
          </a:p>
          <a:p>
            <a:r>
              <a:rPr lang="cs-CZ" sz="2400" dirty="0" smtClean="0"/>
              <a:t>MICROSOFT. </a:t>
            </a:r>
            <a:r>
              <a:rPr lang="cs-CZ" sz="2400" i="1" dirty="0" smtClean="0"/>
              <a:t>OFFICE</a:t>
            </a:r>
            <a:r>
              <a:rPr lang="cs-CZ" sz="2400" dirty="0" smtClean="0"/>
              <a:t> [online]. [cit. 20.10.2013]. Dostupný na WWW: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</a:t>
            </a:r>
            <a:r>
              <a:rPr lang="cs-CZ" sz="2400" dirty="0" err="1" smtClean="0"/>
              <a:t>results.aspx</a:t>
            </a:r>
            <a:r>
              <a:rPr lang="cs-CZ" sz="2400" dirty="0" smtClean="0"/>
              <a:t>?</a:t>
            </a:r>
            <a:r>
              <a:rPr lang="cs-CZ" sz="2400" dirty="0" err="1" smtClean="0"/>
              <a:t>qu</a:t>
            </a:r>
            <a:r>
              <a:rPr lang="cs-CZ" sz="2400" dirty="0" smtClean="0"/>
              <a:t>=hever&amp;ex=1#</a:t>
            </a:r>
            <a:r>
              <a:rPr lang="cs-CZ" sz="2400" dirty="0" err="1" smtClean="0"/>
              <a:t>ai</a:t>
            </a:r>
            <a:r>
              <a:rPr lang="cs-CZ" sz="2400" dirty="0" smtClean="0"/>
              <a:t>:MC900371388|</a:t>
            </a:r>
            <a:r>
              <a:rPr lang="cs-CZ" sz="2200" dirty="0" smtClean="0"/>
              <a:t>| </a:t>
            </a:r>
          </a:p>
          <a:p>
            <a:r>
              <a:rPr lang="cs-CZ" sz="2400" dirty="0" smtClean="0"/>
              <a:t>MICROSOFT. </a:t>
            </a:r>
            <a:r>
              <a:rPr lang="cs-CZ" sz="2400" i="1" dirty="0" smtClean="0"/>
              <a:t>OFFICE</a:t>
            </a:r>
            <a:r>
              <a:rPr lang="cs-CZ" sz="2400" dirty="0" smtClean="0"/>
              <a:t> [online]. [cit. 20.10.2013]. Dostupný na WWW: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</a:t>
            </a:r>
            <a:r>
              <a:rPr lang="cs-CZ" sz="2400" dirty="0" err="1" smtClean="0"/>
              <a:t>results.aspx</a:t>
            </a:r>
            <a:r>
              <a:rPr lang="cs-CZ" sz="2400" dirty="0" smtClean="0"/>
              <a:t>?</a:t>
            </a:r>
            <a:r>
              <a:rPr lang="cs-CZ" sz="2400" dirty="0" err="1" smtClean="0"/>
              <a:t>qu</a:t>
            </a:r>
            <a:r>
              <a:rPr lang="cs-CZ" sz="2400" dirty="0" smtClean="0"/>
              <a:t>=%C5%A1roubov%C3%A1k&amp;ex=1#</a:t>
            </a:r>
            <a:r>
              <a:rPr lang="cs-CZ" sz="2400" dirty="0" err="1" smtClean="0"/>
              <a:t>ai</a:t>
            </a:r>
            <a:r>
              <a:rPr lang="cs-CZ" sz="2400" dirty="0" smtClean="0"/>
              <a:t>:MC900397704|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sh dir="u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549</TotalTime>
  <Words>498</Words>
  <Application>Microsoft Office PowerPoint</Application>
  <PresentationFormat>Předvádění na obrazovce (4:3)</PresentationFormat>
  <Paragraphs>127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DUM - Digitální Učební Materiál </vt:lpstr>
      <vt:lpstr>DUM - Digitální Učební Materiál</vt:lpstr>
      <vt:lpstr>Zjednodušte</vt:lpstr>
      <vt:lpstr>Zjednodušte</vt:lpstr>
      <vt:lpstr> Zjednodušte</vt:lpstr>
      <vt:lpstr>Zjednodušte</vt:lpstr>
      <vt:lpstr>Zjednodušte</vt:lpstr>
      <vt:lpstr>Zapište výrazem s proměnnou nákupy v tabulce, dosaďte do výrazů a spočítejte cenu jednotlivých nákupů </vt:lpstr>
      <vt:lpstr>Zapište výrazem s proměnnou nákupy v tabulce, dosaďte do výrazů a spočítejte cenu jednotlivých nákupů </vt:lpstr>
      <vt:lpstr>Zapište výrazem s proměnnou nákupy v tabulce, dosaďte do výrazů a spočítejte cenu jednotlivých nákupů </vt:lpstr>
      <vt:lpstr>Kolik zaplatím, pokud si koupím nákup č. 1 a nákup č. 3? Zapište nákup výrazem s proměnnou a dosaďte uvedené ceny.</vt:lpstr>
      <vt:lpstr>Kolik zaplatím, pokud si koupím nákup č. 2 ale dostanu slevu v hodnotě nákupu č. 3? Zapište výrazem s proměnnou a dosaďte.</vt:lpstr>
      <vt:lpstr>Kolik zaplatím, pokud si koupím všechny tři nákupy? Zapište výrazem s proměnnou, dosaďte a určete hodnotu výrazu. 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tbenedova</cp:lastModifiedBy>
  <cp:revision>65</cp:revision>
  <dcterms:created xsi:type="dcterms:W3CDTF">2013-11-07T15:21:47Z</dcterms:created>
  <dcterms:modified xsi:type="dcterms:W3CDTF">2014-01-10T22:04:19Z</dcterms:modified>
</cp:coreProperties>
</file>