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94" r:id="rId4"/>
    <p:sldId id="264" r:id="rId5"/>
    <p:sldId id="284" r:id="rId6"/>
    <p:sldId id="301" r:id="rId7"/>
    <p:sldId id="277" r:id="rId8"/>
    <p:sldId id="302" r:id="rId9"/>
    <p:sldId id="278" r:id="rId10"/>
    <p:sldId id="303" r:id="rId11"/>
    <p:sldId id="279" r:id="rId12"/>
    <p:sldId id="304" r:id="rId13"/>
    <p:sldId id="293" r:id="rId14"/>
    <p:sldId id="305" r:id="rId15"/>
    <p:sldId id="296" r:id="rId16"/>
    <p:sldId id="306" r:id="rId17"/>
    <p:sldId id="297" r:id="rId18"/>
    <p:sldId id="307" r:id="rId19"/>
    <p:sldId id="298" r:id="rId20"/>
    <p:sldId id="308" r:id="rId21"/>
    <p:sldId id="299" r:id="rId22"/>
    <p:sldId id="300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t="-4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889CA5-72C2-412F-9EDC-2C763F1FE861}" type="datetimeFigureOut">
              <a:rPr lang="cs-CZ" smtClean="0"/>
              <a:pPr/>
              <a:t>11.1.2014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216AD8-6FCD-4FCF-B3D7-0BAA94C07A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radio_cesko/fejeton/_zprava/477930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ozhlas.cz/radio_cesko/fejeton/_zprava/47793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fd.cz/film/9458-krakatit/" TargetMode="External"/><Relationship Id="rId2" Type="http://schemas.openxmlformats.org/officeDocument/2006/relationships/hyperlink" Target="http://www.youtube.com/watch?v=cviyfWxJoE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fd.cz/film/9458-krakatit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fd.cz/film/300854-capkovy-kapsy/" TargetMode="External"/><Relationship Id="rId2" Type="http://schemas.openxmlformats.org/officeDocument/2006/relationships/hyperlink" Target="http://www.youtube.com/watch?v=gnOcBq60sbU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fd.cz/film/300854-capkovy-kapsy/" TargetMode="External"/><Relationship Id="rId2" Type="http://schemas.openxmlformats.org/officeDocument/2006/relationships/hyperlink" Target="http://www.youtube.com/watch?v=gnOcBq60sbU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quote.org/wiki/Karel_%C4%8Capek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hyperlink" Target="//upload.wikimedia.org/wikipedia/commons/6/69/Capkuv_dum.jpg" TargetMode="External"/><Relationship Id="rId7" Type="http://schemas.openxmlformats.org/officeDocument/2006/relationships/hyperlink" Target="//upload.wikimedia.org/wikipedia/commons/9/95/Mal%C3%A9_Svato%C5%88ovice_-_brat%C5%99i_%C4%8Capkov%C3%A9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//upload.wikimedia.org/wikipedia/commons/0/08/Karel_%C4%8Capek_-_rukopis.jpg" TargetMode="Externa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eb2.mlp.cz/koweb/00/03/34/75/44/krakatit.pdf" TargetMode="External"/><Relationship Id="rId3" Type="http://schemas.openxmlformats.org/officeDocument/2006/relationships/hyperlink" Target="http://cs.wikipedia.org/wiki/Karel_%C4%8Capek" TargetMode="External"/><Relationship Id="rId7" Type="http://schemas.openxmlformats.org/officeDocument/2006/relationships/hyperlink" Target="http://web2.mlp.cz/koweb/00/03/34/75/70/povidky_z_jedne_kapsy.pdf" TargetMode="External"/><Relationship Id="rId12" Type="http://schemas.openxmlformats.org/officeDocument/2006/relationships/hyperlink" Target="http://www.bratri-capkove.cz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ibri.cz/databaze/kdo20/search.php?zp=1&amp;name=%C8apek+Karel" TargetMode="External"/><Relationship Id="rId11" Type="http://schemas.openxmlformats.org/officeDocument/2006/relationships/hyperlink" Target="http://cs.wikipedia.org/wiki/Brat%C5%99i_%C4%8Capkov%C3%A9" TargetMode="External"/><Relationship Id="rId5" Type="http://schemas.openxmlformats.org/officeDocument/2006/relationships/hyperlink" Target="http://www.mlp.cz/cz/projekty/on-line-projekty/karel-capek/capek-v-knihovne/" TargetMode="External"/><Relationship Id="rId10" Type="http://schemas.openxmlformats.org/officeDocument/2006/relationships/hyperlink" Target="http://www.capek-karel-pamatnik.cz/" TargetMode="External"/><Relationship Id="rId4" Type="http://schemas.openxmlformats.org/officeDocument/2006/relationships/hyperlink" Target="http://www.mlp.cz/cz/projekty/on-line-projekty/karel-capek/zivotopis/" TargetMode="External"/><Relationship Id="rId9" Type="http://schemas.openxmlformats.org/officeDocument/2006/relationships/hyperlink" Target="http://cs.wikiquote.org/wiki/Karel_%C4%8Capek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Karel-capek.jpg" TargetMode="External"/><Relationship Id="rId7" Type="http://schemas.openxmlformats.org/officeDocument/2006/relationships/hyperlink" Target="http://commons.wikimedia.org/wiki/File:Mal%C3%A9_Svato%C5%88ovice_-_brat%C5%99i_%C4%8Capkov%C3%A9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arel_%C4%8Capek_-_rukopis.jpg" TargetMode="External"/><Relationship Id="rId5" Type="http://schemas.openxmlformats.org/officeDocument/2006/relationships/hyperlink" Target="http://cs.wikipedia.org/wiki/Soubor:Capkuv_dum.jpg" TargetMode="External"/><Relationship Id="rId4" Type="http://schemas.openxmlformats.org/officeDocument/2006/relationships/hyperlink" Target="http://commons.wikimedia.org/wiki/File:PodpisKarla%C4%8Cap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hnutý roh 1"/>
          <p:cNvSpPr/>
          <p:nvPr/>
        </p:nvSpPr>
        <p:spPr bwMode="auto">
          <a:xfrm>
            <a:off x="357158" y="1643050"/>
            <a:ext cx="8572560" cy="3643338"/>
          </a:xfrm>
          <a:prstGeom prst="foldedCorner">
            <a:avLst/>
          </a:prstGeom>
          <a:gradFill flip="none" rotWithShape="1">
            <a:gsLst>
              <a:gs pos="2700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  <a:tileRect/>
          </a:gradFill>
          <a:ln w="34925" cap="sq" cmpd="sng" algn="ctr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eaLnBrk="0" hangingPunct="0"/>
            <a:endParaRPr lang="cs-CZ" b="1" dirty="0" smtClean="0">
              <a:solidFill>
                <a:srgbClr val="943634"/>
              </a:solidFill>
              <a:ea typeface="Calibri" pitchFamily="34" charset="0"/>
              <a:cs typeface="Times New Roman" pitchFamily="18" charset="0"/>
            </a:endParaRPr>
          </a:p>
          <a:p>
            <a:pPr lvl="0" eaLnBrk="0" hangingPunct="0"/>
            <a:r>
              <a:rPr lang="cs-CZ" sz="2400" b="1" dirty="0" smtClean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Název </a:t>
            </a:r>
            <a:r>
              <a:rPr lang="cs-CZ" sz="24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školy: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4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200" dirty="0"/>
          </a:p>
          <a:p>
            <a:pPr lvl="0" eaLnBrk="0" hangingPunct="0"/>
            <a:r>
              <a:rPr lang="cs-CZ" sz="24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Číslo projektu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Calibri" pitchFamily="34" charset="0"/>
                <a:cs typeface="Times New Roman" pitchFamily="18" charset="0"/>
              </a:rPr>
              <a:t>: </a:t>
            </a:r>
            <a:r>
              <a:rPr lang="cs-CZ" sz="24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200" dirty="0"/>
          </a:p>
          <a:p>
            <a:pPr lvl="0" eaLnBrk="0" hangingPunct="0"/>
            <a:r>
              <a:rPr lang="cs-CZ" sz="24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Název materiálu: </a:t>
            </a:r>
            <a:r>
              <a:rPr lang="cs-CZ" sz="24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VY_12_INOVACE_1B_17_Karel Čapek - próza</a:t>
            </a:r>
            <a:endParaRPr lang="cs-CZ" sz="1200" dirty="0"/>
          </a:p>
          <a:p>
            <a:pPr lvl="0" eaLnBrk="0" hangingPunct="0"/>
            <a:r>
              <a:rPr lang="cs-CZ" sz="24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Téma sady:</a:t>
            </a:r>
            <a:r>
              <a:rPr lang="cs-CZ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400" b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Interpretace textů</a:t>
            </a:r>
            <a:endParaRPr lang="cs-CZ" sz="1200" dirty="0"/>
          </a:p>
          <a:p>
            <a:pPr lvl="0" eaLnBrk="0" hangingPunct="0"/>
            <a:r>
              <a:rPr lang="cs-CZ" sz="2400" b="1" dirty="0">
                <a:solidFill>
                  <a:srgbClr val="C00000"/>
                </a:solidFill>
                <a:ea typeface="Calibri" pitchFamily="34" charset="0"/>
                <a:cs typeface="Times New Roman" pitchFamily="18" charset="0"/>
              </a:rPr>
              <a:t>Datum vzniku:</a:t>
            </a:r>
            <a:r>
              <a:rPr lang="cs-CZ" sz="2400" b="1" dirty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400" b="1" i="1" dirty="0" smtClean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prosinec 2013</a:t>
            </a:r>
            <a:endParaRPr lang="cs-CZ" sz="1200" dirty="0"/>
          </a:p>
          <a:p>
            <a:pPr lvl="0" eaLnBrk="0" hangingPunct="0"/>
            <a:r>
              <a:rPr lang="cs-CZ" sz="2400" b="1" dirty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4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4. A</a:t>
            </a:r>
            <a:endParaRPr lang="cs-CZ" sz="1200" dirty="0"/>
          </a:p>
          <a:p>
            <a:pPr lvl="0" eaLnBrk="0" hangingPunct="0"/>
            <a:r>
              <a:rPr lang="cs-CZ" sz="2400" b="1" dirty="0">
                <a:solidFill>
                  <a:srgbClr val="943634"/>
                </a:solidFill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400" b="1" i="1" dirty="0">
                <a:solidFill>
                  <a:srgbClr val="000000"/>
                </a:solidFill>
                <a:ea typeface="Calibri" pitchFamily="34" charset="0"/>
                <a:cs typeface="Times New Roman" pitchFamily="18" charset="0"/>
              </a:rPr>
              <a:t>Mgr. Lucie Nováková</a:t>
            </a:r>
            <a:endParaRPr lang="cs-CZ" sz="3600" dirty="0"/>
          </a:p>
        </p:txBody>
      </p:sp>
      <p:pic>
        <p:nvPicPr>
          <p:cNvPr id="4" name="Picture 5" descr="GYMLOVO_logo BRV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357686" y="214290"/>
            <a:ext cx="1257300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/>
          <p:cNvPicPr/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857356" y="5572140"/>
            <a:ext cx="6000792" cy="1123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>
          <a:xfrm>
            <a:off x="428596" y="928670"/>
            <a:ext cx="8501122" cy="5715040"/>
          </a:xfr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  <a:effectLst>
            <a:outerShdw blurRad="50800" dist="1905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300000" rev="0"/>
            </a:camera>
            <a:lightRig rig="threePt" dir="t"/>
          </a:scene3d>
        </p:spPr>
        <p:txBody>
          <a:bodyPr>
            <a:normAutofit fontScale="25000" lnSpcReduction="20000"/>
          </a:bodyPr>
          <a:lstStyle/>
          <a:p>
            <a:pPr lvl="0"/>
            <a:endParaRPr lang="cs-CZ" sz="2400" dirty="0" smtClean="0"/>
          </a:p>
          <a:p>
            <a:pPr lvl="0"/>
            <a:endParaRPr lang="cs-CZ" sz="9600" dirty="0" smtClean="0"/>
          </a:p>
          <a:p>
            <a:pPr lvl="0"/>
            <a:r>
              <a:rPr lang="cs-CZ" sz="9600" dirty="0" smtClean="0"/>
              <a:t>Materiál </a:t>
            </a:r>
            <a:r>
              <a:rPr lang="cs-CZ" sz="9600" dirty="0"/>
              <a:t>je určen k práci s texty v </a:t>
            </a:r>
            <a:r>
              <a:rPr lang="cs-CZ" sz="9600" dirty="0" smtClean="0"/>
              <a:t>hodinách i k domácí přípravě, </a:t>
            </a:r>
            <a:r>
              <a:rPr lang="cs-CZ" sz="9600" dirty="0"/>
              <a:t>jež jsou předmětem výuky literatury ve 4. ročníku. Slouží k maturitnímu opakování.</a:t>
            </a:r>
          </a:p>
          <a:p>
            <a:pPr lvl="0"/>
            <a:r>
              <a:rPr lang="cs-CZ" sz="9600" dirty="0" smtClean="0"/>
              <a:t>Prezentace </a:t>
            </a:r>
            <a:r>
              <a:rPr lang="cs-CZ" sz="9600" dirty="0"/>
              <a:t>seznamuje žáky </a:t>
            </a:r>
            <a:r>
              <a:rPr lang="cs-CZ" sz="9600" dirty="0" smtClean="0"/>
              <a:t>s prozaickou tvorbou Karla Čapka.</a:t>
            </a:r>
            <a:endParaRPr lang="cs-CZ" sz="9600" dirty="0"/>
          </a:p>
          <a:p>
            <a:pPr lvl="0"/>
            <a:r>
              <a:rPr lang="cs-CZ" sz="9600" dirty="0"/>
              <a:t>Směřuje k rozvoji čtenářské a informační gramotnosti žáků.</a:t>
            </a:r>
            <a:endParaRPr lang="cs-CZ" sz="7200" dirty="0"/>
          </a:p>
          <a:p>
            <a:pPr lvl="0"/>
            <a:r>
              <a:rPr lang="cs-CZ" sz="9600" dirty="0"/>
              <a:t>Žáci si jej bedlivě prostudují a následně vypracují odpovědi na přiložené otázky a </a:t>
            </a:r>
            <a:r>
              <a:rPr lang="cs-CZ" sz="9600" dirty="0" smtClean="0"/>
              <a:t>úkoly (doma si předem přečtou texty, vyslechnou nahrávku a zhlédnou ukázky z filmů a pořadů).</a:t>
            </a:r>
          </a:p>
          <a:p>
            <a:r>
              <a:rPr lang="cs-CZ" sz="9600" dirty="0" smtClean="0"/>
              <a:t>Při přechodu na další snímky se objevují řešení jednotlivých úkolů k výchozím textům.</a:t>
            </a:r>
          </a:p>
          <a:p>
            <a:r>
              <a:rPr lang="cs-CZ" sz="9600" dirty="0" smtClean="0"/>
              <a:t>Nutné připojení na internet (úkoly s odkazy a nahrávkami).</a:t>
            </a:r>
          </a:p>
          <a:p>
            <a:pPr lvl="0">
              <a:buNone/>
            </a:pPr>
            <a:endParaRPr lang="cs-CZ" sz="9600" dirty="0" smtClean="0"/>
          </a:p>
          <a:p>
            <a:pPr lvl="0">
              <a:buNone/>
            </a:pPr>
            <a:r>
              <a:rPr lang="cs-CZ" sz="51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</a:p>
          <a:p>
            <a:pPr lvl="0"/>
            <a:endPara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>
              <a:buNone/>
            </a:pPr>
            <a:endPara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cs-CZ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  <a:p>
            <a:pPr>
              <a:buClrTx/>
              <a:buNone/>
            </a:pPr>
            <a:endParaRPr lang="cs-CZ" sz="1800" dirty="0" smtClean="0">
              <a:solidFill>
                <a:srgbClr val="FFC000"/>
              </a:solidFill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2143140" cy="500066"/>
          </a:xfrm>
          <a:gradFill>
            <a:gsLst>
              <a:gs pos="27000">
                <a:schemeClr val="accent2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Monotype Corsiva" pitchFamily="66" charset="0"/>
              </a:rPr>
              <a:t>Anotace:</a:t>
            </a:r>
            <a:endParaRPr lang="cs-CZ" sz="4000" b="1" dirty="0">
              <a:solidFill>
                <a:schemeClr val="tx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29058" y="1214422"/>
            <a:ext cx="486864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Karel  Čapek</a:t>
            </a:r>
          </a:p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1890 - 1938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5" name="Obrázek 4" descr="200PX-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90" y="3643314"/>
            <a:ext cx="3732796" cy="20717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186106" cy="654032"/>
          </a:xfr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Výchozí text 1</a:t>
            </a:r>
            <a:endParaRPr lang="cs-CZ" sz="32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142984"/>
            <a:ext cx="8572560" cy="5500726"/>
          </a:xfrm>
          <a:gradFill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7200000" scaled="0"/>
          </a:gradFill>
          <a:ln w="25400">
            <a:solidFill>
              <a:schemeClr val="tx1"/>
            </a:solidFill>
          </a:ln>
          <a:effectLst>
            <a:outerShdw blurRad="50800" dist="762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 fontScale="92500" lnSpcReduction="20000"/>
          </a:bodyPr>
          <a:lstStyle/>
          <a:p>
            <a:pPr marL="0" indent="0" algn="just">
              <a:spcBef>
                <a:spcPts val="0"/>
              </a:spcBef>
            </a:pPr>
            <a:r>
              <a:rPr lang="cs-CZ" sz="1800" b="1" dirty="0" smtClean="0"/>
              <a:t>  ČAPEK Karel</a:t>
            </a:r>
            <a:r>
              <a:rPr lang="cs-CZ" sz="1800" dirty="0" smtClean="0"/>
              <a:t> (* 9. 1. 1890 Malé Svatoňovice, + 25. 12. 1938 Praha) - </a:t>
            </a:r>
            <a:r>
              <a:rPr lang="cs-CZ" sz="1800" b="1" dirty="0" smtClean="0"/>
              <a:t>český prozaik, dramatik, novinář a překladatel</a:t>
            </a:r>
          </a:p>
          <a:p>
            <a:pPr algn="just"/>
            <a:r>
              <a:rPr lang="cs-CZ" sz="1800" dirty="0" smtClean="0"/>
              <a:t>Čapek vyrostl v kulturním prostředí </a:t>
            </a:r>
            <a:r>
              <a:rPr lang="cs-CZ" sz="1800" b="1" dirty="0" smtClean="0"/>
              <a:t>rodiny venkovského lékaře </a:t>
            </a:r>
            <a:r>
              <a:rPr lang="cs-CZ" sz="1800" dirty="0" smtClean="0"/>
              <a:t>v podhůří Krkonoš. Gymnázium studoval v Hradci Králové, v Brně a na Akademickém gymnáziu v Praze; filosofii v Praze, v Berlíně a v Paříži a doktorem filosofie se stal roku 1915 disertací o pragmatismu (na jejím základě publikoval roku 1918 práci </a:t>
            </a:r>
            <a:r>
              <a:rPr lang="cs-CZ" sz="1800" i="1" dirty="0" smtClean="0"/>
              <a:t>Pragmatismus čili Filosofie praktického života</a:t>
            </a:r>
            <a:r>
              <a:rPr lang="cs-CZ" sz="1800" dirty="0" smtClean="0"/>
              <a:t>). Krátce </a:t>
            </a:r>
            <a:r>
              <a:rPr lang="cs-CZ" sz="1800" b="1" dirty="0" smtClean="0"/>
              <a:t>působil jako knihovník a vychovate</a:t>
            </a:r>
            <a:r>
              <a:rPr lang="cs-CZ" sz="1800" dirty="0" smtClean="0"/>
              <a:t>l a v roce 1917 </a:t>
            </a:r>
            <a:r>
              <a:rPr lang="cs-CZ" sz="1800" b="1" dirty="0" smtClean="0"/>
              <a:t>nastoupil do novin</a:t>
            </a:r>
            <a:r>
              <a:rPr lang="cs-CZ" sz="1800" dirty="0" smtClean="0"/>
              <a:t>, nejprve do </a:t>
            </a:r>
            <a:r>
              <a:rPr lang="cs-CZ" sz="1800" b="1" i="1" dirty="0" smtClean="0"/>
              <a:t>Národních listů</a:t>
            </a:r>
            <a:r>
              <a:rPr lang="cs-CZ" sz="1800" b="1" dirty="0" smtClean="0"/>
              <a:t> </a:t>
            </a:r>
            <a:r>
              <a:rPr lang="cs-CZ" sz="1800" dirty="0" smtClean="0"/>
              <a:t>a roku 1921 do </a:t>
            </a:r>
            <a:r>
              <a:rPr lang="cs-CZ" sz="1800" b="1" i="1" dirty="0" smtClean="0"/>
              <a:t>Lidových novin</a:t>
            </a:r>
            <a:r>
              <a:rPr lang="cs-CZ" sz="1800" dirty="0" smtClean="0"/>
              <a:t>, v nichž zůstal až do smrti. Čapek byl v častých osobních stycích s předními evropskými intelektuály (v letech 1925-33 byl prvním </a:t>
            </a:r>
            <a:r>
              <a:rPr lang="cs-CZ" sz="1800" b="1" dirty="0" smtClean="0"/>
              <a:t>předsedou čs. Penklubu</a:t>
            </a:r>
            <a:r>
              <a:rPr lang="cs-CZ" sz="1800" dirty="0" smtClean="0"/>
              <a:t>) a plnil tedy i roli jakéhosi </a:t>
            </a:r>
            <a:r>
              <a:rPr lang="cs-CZ" sz="1800" b="1" dirty="0" smtClean="0"/>
              <a:t>oficiálního reprezentanta meziválečné republiky. </a:t>
            </a:r>
          </a:p>
          <a:p>
            <a:pPr algn="just"/>
            <a:r>
              <a:rPr lang="cs-CZ" sz="1800" b="1" dirty="0" smtClean="0"/>
              <a:t>Do literatury vstoupil společně se svým bratrem</a:t>
            </a:r>
            <a:r>
              <a:rPr lang="cs-CZ" sz="1800" dirty="0" smtClean="0"/>
              <a:t>, výtvarníkem Josefem. Jejich povídkové soubory </a:t>
            </a:r>
            <a:r>
              <a:rPr lang="cs-CZ" sz="1800" i="1" dirty="0" smtClean="0"/>
              <a:t>Zářivé hlubiny a jiné prózy</a:t>
            </a:r>
            <a:r>
              <a:rPr lang="cs-CZ" sz="1800" dirty="0" smtClean="0"/>
              <a:t> (1916) a </a:t>
            </a:r>
            <a:r>
              <a:rPr lang="cs-CZ" sz="1800" i="1" dirty="0" smtClean="0"/>
              <a:t>Krakonošova zahrada</a:t>
            </a:r>
            <a:r>
              <a:rPr lang="cs-CZ" sz="1800" dirty="0" smtClean="0"/>
              <a:t> (1918) vznikly pod vlivem dobového neoklasicismu, vyznačují se lyrickým vtipem, parodickými nápady a ironickou hrou. Knihy </a:t>
            </a:r>
            <a:r>
              <a:rPr lang="cs-CZ" sz="1800" i="1" dirty="0" smtClean="0"/>
              <a:t>Boží muka</a:t>
            </a:r>
            <a:r>
              <a:rPr lang="cs-CZ" sz="1800" dirty="0" smtClean="0"/>
              <a:t> (1917) a </a:t>
            </a:r>
            <a:r>
              <a:rPr lang="cs-CZ" sz="1800" i="1" dirty="0" smtClean="0"/>
              <a:t>Trapné povídky</a:t>
            </a:r>
            <a:r>
              <a:rPr lang="cs-CZ" sz="1800" dirty="0" smtClean="0"/>
              <a:t> (1921) jsou již samostatným dílem Karla. Jsou to </a:t>
            </a:r>
            <a:r>
              <a:rPr lang="cs-CZ" sz="1800" b="1" dirty="0" smtClean="0"/>
              <a:t>prózy filosofického typu</a:t>
            </a:r>
            <a:r>
              <a:rPr lang="cs-CZ" sz="1800" dirty="0" smtClean="0"/>
              <a:t>, vycházející z autorova </a:t>
            </a:r>
            <a:r>
              <a:rPr lang="cs-CZ" sz="1800" b="1" dirty="0" smtClean="0"/>
              <a:t>přesvědčení o nejednoznačnosti pravdy</a:t>
            </a:r>
            <a:r>
              <a:rPr lang="cs-CZ" sz="1800" dirty="0" smtClean="0"/>
              <a:t>, vyskytují se v nich </a:t>
            </a:r>
            <a:r>
              <a:rPr lang="cs-CZ" sz="1800" b="1" dirty="0" smtClean="0"/>
              <a:t>motivy tajemství a vesmírné úzkosti. </a:t>
            </a:r>
          </a:p>
          <a:p>
            <a:pPr algn="just"/>
            <a:r>
              <a:rPr lang="cs-CZ" sz="1800" b="1" dirty="0" smtClean="0"/>
              <a:t>Ze začátku 20. let </a:t>
            </a:r>
            <a:r>
              <a:rPr lang="cs-CZ" sz="1800" dirty="0" smtClean="0"/>
              <a:t>pocházejí utopistické prózy </a:t>
            </a:r>
            <a:r>
              <a:rPr lang="cs-CZ" sz="1800" i="1" dirty="0" smtClean="0"/>
              <a:t>Továrna na absolutno</a:t>
            </a:r>
            <a:r>
              <a:rPr lang="cs-CZ" sz="1800" dirty="0" smtClean="0"/>
              <a:t> (1922) a </a:t>
            </a:r>
            <a:r>
              <a:rPr lang="cs-CZ" sz="1800" i="1" dirty="0" smtClean="0"/>
              <a:t>Krakatit</a:t>
            </a:r>
            <a:r>
              <a:rPr lang="cs-CZ" sz="1800" dirty="0" smtClean="0"/>
              <a:t> (1924). První z nich využívá prvků reportáže, filmového scénáře i kolportážního čtiva, čímž vzniká jakýsi román-fejeton. Jeho námětem je polemika s vírou v Absolutno (nejen náboženské, ale i sociální), s pověrou samospasitelného pokroku a konečné utopie. V </a:t>
            </a:r>
            <a:r>
              <a:rPr lang="cs-CZ" sz="1800" i="1" dirty="0" smtClean="0"/>
              <a:t>Krakatitu</a:t>
            </a:r>
            <a:r>
              <a:rPr lang="cs-CZ" sz="1800" dirty="0" smtClean="0"/>
              <a:t> pak jde formou napínavého sci-fi románu o </a:t>
            </a:r>
            <a:r>
              <a:rPr lang="cs-CZ" sz="1800" b="1" dirty="0" smtClean="0"/>
              <a:t>varování před racionalistickou pýchou věřící v možnost uzurpování nejvyšších přírodních tajemství</a:t>
            </a:r>
            <a:r>
              <a:rPr lang="cs-CZ" sz="1800" dirty="0" smtClean="0"/>
              <a:t>. Stylově se k těmto prózám vrátil roku 1936 v utopickém románu </a:t>
            </a:r>
            <a:r>
              <a:rPr lang="cs-CZ" sz="1800" i="1" dirty="0" smtClean="0"/>
              <a:t>Válka s mloky,</a:t>
            </a:r>
            <a:r>
              <a:rPr lang="cs-CZ" sz="1800" dirty="0" smtClean="0"/>
              <a:t> zde s již jasně vyostřeným hrotem </a:t>
            </a:r>
            <a:r>
              <a:rPr lang="cs-CZ" sz="1800" b="1" dirty="0" smtClean="0"/>
              <a:t>protifašistickým.                                                                        </a:t>
            </a:r>
            <a:r>
              <a:rPr lang="cs-CZ" sz="1800" i="1" dirty="0" smtClean="0"/>
              <a:t>(Upraveno podle www.</a:t>
            </a:r>
            <a:r>
              <a:rPr lang="cs-CZ" sz="1800" i="1" dirty="0" err="1" smtClean="0"/>
              <a:t>libri.cz</a:t>
            </a:r>
            <a:r>
              <a:rPr lang="cs-CZ" sz="1800" i="1" dirty="0" smtClean="0"/>
              <a:t>)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1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43372" y="285728"/>
            <a:ext cx="4643470" cy="584775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6600000" scaled="0"/>
          </a:gradFill>
          <a:ln w="38100">
            <a:solidFill>
              <a:schemeClr val="tx1"/>
            </a:solidFill>
          </a:ln>
          <a:effectLst>
            <a:outerShdw blurRad="50800" dist="1270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Životopis  Karla Čapka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3929058" y="285728"/>
            <a:ext cx="4857784" cy="646331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5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Otázky k výchozímu textu 1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3857620" y="1285860"/>
            <a:ext cx="5000660" cy="830997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pPr indent="-457200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Ve kterých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oborech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se  Karel  Čapek aktivně  projevoval, kým  vším byl?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3857620" y="2428868"/>
            <a:ext cx="5000660" cy="830997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 V jakém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prostředí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vyrůstal? Kde se narodil ? S kým při psaní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spolupracoval?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3857620" y="3714752"/>
            <a:ext cx="5000660" cy="830997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 Jakou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roli plnil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  intelektuálním prostředí </a:t>
            </a:r>
          </a:p>
          <a:p>
            <a:pPr algn="just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své doby?  Do kterých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novin přispíval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?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3857620" y="5072074"/>
            <a:ext cx="5000660" cy="830997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D Vysvětli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výrazy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-  </a:t>
            </a:r>
            <a:r>
              <a:rPr lang="cs-CZ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utopické prózy, kolportážní čtivo a  uzurpování tajemství.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3929058" y="285728"/>
            <a:ext cx="4857784" cy="646331"/>
          </a:xfrm>
          <a:prstGeom prst="rect">
            <a:avLst/>
          </a:prstGeom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5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Otázky k výchozímu textu 1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571472" y="1071546"/>
            <a:ext cx="8215370" cy="461665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pPr indent="-457200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Prozaik, dramatik, novinář a překladatel, předseda čs. PEN klubu.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571472" y="1714488"/>
            <a:ext cx="8286808" cy="830997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 Vyrůstal v rodině venkovského lékaře v podhůří  Krkonoš. Narodil se v Malých Svatoňovicích, spolupracoval s bratrem Josefem .</a:t>
            </a:r>
            <a:endParaRPr lang="cs-CZ" sz="24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472" y="2786058"/>
            <a:ext cx="8286808" cy="1200329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 Podporoval politiku Hradu (přátelství s TGM). Organizoval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pátečníky,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plnil roli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reprezentanta meziválečné  první republiky.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Přispíval do četných periodik, zejména do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Lidových novin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Národních listů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500034" y="4286256"/>
            <a:ext cx="8429684" cy="1200329"/>
          </a:xfrm>
          <a:prstGeom prst="rect">
            <a:avLst/>
          </a:prstGeom>
          <a:gradFill>
            <a:gsLst>
              <a:gs pos="27000">
                <a:schemeClr val="accent1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D 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Utopické prózy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- nereálné, zaměřené spíše na budoucnost, varující.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Kč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 příběhy (texty) vydávané na pokračování v novinách. </a:t>
            </a:r>
          </a:p>
          <a:p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Uzurpování  tajemství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- zmocnění se tajemství bez souhlasu.</a:t>
            </a:r>
            <a:endParaRPr lang="cs-CZ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86182" y="357166"/>
            <a:ext cx="5143536" cy="228601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http://www.rozhlas.</a:t>
            </a:r>
            <a:r>
              <a:rPr lang="cs-CZ" sz="3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cz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3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radio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_</a:t>
            </a:r>
            <a:r>
              <a:rPr lang="cs-CZ" sz="3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cesko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/fejeton/_zprava/477930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Karel Čapek – poslechněte si nahrávku  a čtěte text</a:t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143372" y="2500306"/>
            <a:ext cx="4829180" cy="3500462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5400">
            <a:solidFill>
              <a:schemeClr val="tx1"/>
            </a:solidFill>
          </a:ln>
          <a:effectLst>
            <a:outerShdw blurRad="50800" dist="1143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 fontScale="70000" lnSpcReduction="20000"/>
          </a:bodyPr>
          <a:lstStyle/>
          <a:p>
            <a:pPr marL="457200" indent="-457200">
              <a:buAutoNum type="alphaLcParenR"/>
            </a:pP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457200" indent="-457200">
              <a:buAutoNum type="alphaLcParenR"/>
            </a:pP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Vymyslete </a:t>
            </a:r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vlastní název </a:t>
            </a: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pro text a nahrávku.</a:t>
            </a:r>
          </a:p>
          <a:p>
            <a:pPr marL="457200" indent="-457200">
              <a:buAutoNum type="alphaLcParenR"/>
            </a:pP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Jak se zrodil  u K. Čapka nápad napsat  </a:t>
            </a:r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dílo Krakatit</a:t>
            </a: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? Co jej </a:t>
            </a:r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inspirovalo?</a:t>
            </a:r>
          </a:p>
          <a:p>
            <a:pPr marL="457200" indent="-457200">
              <a:buAutoNum type="alphaLcParenR"/>
            </a:pP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Která dívka  byla modelem pro postavu </a:t>
            </a:r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princezny  </a:t>
            </a:r>
            <a:r>
              <a:rPr lang="cs-CZ" sz="3100" b="1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Wille</a:t>
            </a:r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?  </a:t>
            </a: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Jak se její vztah s K. Čapkem vyvíjel?</a:t>
            </a:r>
          </a:p>
          <a:p>
            <a:pPr marL="457200" indent="-457200">
              <a:buAutoNum type="alphaLcParenR" startAt="4"/>
            </a:pP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 čem tkví </a:t>
            </a:r>
            <a:r>
              <a:rPr lang="cs-CZ" sz="31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vizionářství K. Čapka</a:t>
            </a: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? Je dílo Krakatit aktuální i dnes?  Napište čím.</a:t>
            </a:r>
          </a:p>
          <a:p>
            <a:pPr marL="457200" indent="-457200">
              <a:buNone/>
            </a:pP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457200" indent="-457200">
              <a:buNone/>
            </a:pP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86182" y="357166"/>
            <a:ext cx="5143536" cy="228601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http://www.rozhlas.</a:t>
            </a:r>
            <a:r>
              <a:rPr lang="cs-CZ" sz="3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cz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3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radio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_</a:t>
            </a:r>
            <a:r>
              <a:rPr lang="cs-CZ" sz="31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cesko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/fejeton/_zprava/477930</a:t>
            </a:r>
            <a: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Karel Čapek – poslechněte si nahrávku  a čtěte text</a:t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2500306"/>
            <a:ext cx="8686832" cy="4000528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5400">
            <a:solidFill>
              <a:schemeClr val="tx1"/>
            </a:solidFill>
          </a:ln>
          <a:effectLst>
            <a:outerShdw blurRad="50800" dist="1143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 lnSpcReduction="10000"/>
          </a:bodyPr>
          <a:lstStyle/>
          <a:p>
            <a:pPr marL="457200" indent="-457200">
              <a:buAutoNum type="alphaLcParenR"/>
            </a:pP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457200" indent="-457200">
              <a:buAutoNum type="alphaLcParenR"/>
            </a:pP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Individuální řešení.</a:t>
            </a:r>
          </a:p>
          <a:p>
            <a:pPr marL="0" indent="-457200">
              <a:buAutoNum type="alphaLcParenR"/>
            </a:pPr>
            <a:r>
              <a:rPr lang="cs-CZ" sz="3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Dobové vědecké poznatky. Název díla dle vybuchlé sopky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 Indonésii (27. srpna 1883).  O dva roky dříve, než vyšel Krakatit, dostal dánský fyzik  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Niels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Bohr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Nobelovu cenu.  Jeho objev KČ inspiroval , kromě jiných nápadů, k psaní Krakatitu.</a:t>
            </a:r>
          </a:p>
          <a:p>
            <a:pPr marL="0" indent="-457200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Věra Hrůzová, korespondence a vztah s KČ.</a:t>
            </a:r>
          </a:p>
          <a:p>
            <a:pPr marL="0" indent="-457200">
              <a:buAutoNum type="alphaLcParenR"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Varuje před ničivými zbraněmi, zneužíváním technického pokroku. Dílo je aktuální svým pohledem do budoucnosti.</a:t>
            </a:r>
            <a:endParaRPr lang="cs-CZ" sz="3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457200">
              <a:buAutoNum type="alphaLcParenR"/>
            </a:pPr>
            <a:endParaRPr lang="cs-CZ" sz="3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457200" indent="-457200">
              <a:buNone/>
            </a:pP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457200" indent="-457200">
              <a:buNone/>
            </a:pP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57554" y="142852"/>
            <a:ext cx="5500726" cy="1000132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Krakatit – práce s textem</a:t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Interpretujte text. Vymezte jeho jazykové prostředky i kompozici. </a:t>
            </a:r>
            <a:b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Zasaďte  výňatek do kontextu celého díla. 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5500726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 fontScale="92500"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   Běžel po silnici těžce sípaje; přeběhl vršek kopce a utíkal do údolu; ohnivá záplava za ním mizela. Mizely věci a stíny zality plynoucí mlhou; bylo to, jako by vše nehmotně, mátožně odplývalo a bylo unášeno bezbřehou řekou, kde nezašplouchá vlna a racek nezakřičí. Děsil ho vlastní dupot v tichém a nesmírném odtékání všeho; tu zpomalil, zdusil kroky a putoval nezvučně do mléčné tmy.</a:t>
            </a:r>
          </a:p>
          <a:p>
            <a:pPr>
              <a:buNone/>
            </a:pPr>
            <a:r>
              <a:rPr lang="cs-CZ" sz="1800" dirty="0" smtClean="0">
                <a:latin typeface="BookAntiqua"/>
              </a:rPr>
              <a:t>     Na silnici před ním se zatřpytilo světélko; chtěl se mu vyhnout, stanul a váhal.(…)</a:t>
            </a:r>
          </a:p>
          <a:p>
            <a:pPr marL="0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Prokop klečel před ohněm a netroufal si zvednouti oči; věděl nyní, že k němu mluví Bůh Otec.</a:t>
            </a:r>
          </a:p>
          <a:p>
            <a:pPr marL="0">
              <a:spcBef>
                <a:spcPts val="0"/>
              </a:spcBef>
              <a:buNone/>
            </a:pPr>
            <a:r>
              <a:rPr lang="pl-PL" sz="1800" dirty="0" smtClean="0">
                <a:latin typeface="BookAntiqua"/>
              </a:rPr>
              <a:t>,,Tak je to dobře,” šeptal.</a:t>
            </a:r>
          </a:p>
          <a:p>
            <a:pPr marL="0">
              <a:spcBef>
                <a:spcPts val="0"/>
              </a:spcBef>
              <a:buNone/>
            </a:pPr>
            <a:r>
              <a:rPr lang="pl-PL" sz="1800" dirty="0" smtClean="0">
                <a:latin typeface="BookAntiqua"/>
              </a:rPr>
              <a:t>,,Tak je to dobře. Uděláš věci dobré lidem. Kdo myslí na nejvyšší, </a:t>
            </a:r>
            <a:r>
              <a:rPr lang="cs-CZ" sz="1800" dirty="0" smtClean="0">
                <a:latin typeface="BookAntiqua"/>
              </a:rPr>
              <a:t>odvrátil oči od lidí. Za to jim budeš sloužit.”</a:t>
            </a:r>
          </a:p>
          <a:p>
            <a:pPr marL="0">
              <a:spcBef>
                <a:spcPts val="0"/>
              </a:spcBef>
              <a:buNone/>
            </a:pPr>
            <a:r>
              <a:rPr lang="pl-PL" sz="1800" dirty="0" smtClean="0">
                <a:latin typeface="BookAntiqua"/>
              </a:rPr>
              <a:t>,,Tak je to dobře,” vydechl Prokop na kolenou.</a:t>
            </a:r>
          </a:p>
          <a:p>
            <a:pPr marL="0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,,Nu tak vidíš,” řekl dědeček potěšen a usedl na bobek. “Koukej, načpak je ten tvůj – jak říkáš tomu vynálezu?”</a:t>
            </a:r>
          </a:p>
          <a:p>
            <a:pPr marL="0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Prokop zvedl hlavu. “Já… jsem už zapomněl.”</a:t>
            </a:r>
          </a:p>
          <a:p>
            <a:pPr marL="0">
              <a:spcBef>
                <a:spcPts val="0"/>
              </a:spcBef>
              <a:buNone/>
            </a:pPr>
            <a:r>
              <a:rPr lang="pl-PL" sz="1800" dirty="0" smtClean="0">
                <a:latin typeface="BookAntiqua"/>
              </a:rPr>
              <a:t>,,To je jedno,” těšil ho starý. ,,Přijdeš zas na jiné věci. Počkej, co </a:t>
            </a:r>
            <a:r>
              <a:rPr lang="cs-CZ" sz="1800" dirty="0" smtClean="0">
                <a:latin typeface="BookAntiqua"/>
              </a:rPr>
              <a:t>jsem chtěl říci? Aha. Načpak takový velký výbuch? Ještě tím někomu ublížíš. Ale hledej a zkoumej; třeba najdeš… no třeba takové </a:t>
            </a:r>
            <a:r>
              <a:rPr lang="cs-CZ" sz="1800" dirty="0" err="1" smtClean="0">
                <a:latin typeface="BookAntiqua"/>
              </a:rPr>
              <a:t>pf</a:t>
            </a:r>
            <a:r>
              <a:rPr lang="cs-CZ" sz="1800" dirty="0" smtClean="0">
                <a:latin typeface="BookAntiqua"/>
              </a:rPr>
              <a:t> </a:t>
            </a:r>
            <a:r>
              <a:rPr lang="cs-CZ" sz="1800" dirty="0" err="1" smtClean="0">
                <a:latin typeface="BookAntiqua"/>
              </a:rPr>
              <a:t>pf</a:t>
            </a:r>
            <a:r>
              <a:rPr lang="cs-CZ" sz="1800" dirty="0" smtClean="0">
                <a:latin typeface="BookAntiqua"/>
              </a:rPr>
              <a:t> </a:t>
            </a:r>
            <a:r>
              <a:rPr lang="cs-CZ" sz="1800" dirty="0" err="1" smtClean="0">
                <a:latin typeface="BookAntiqua"/>
              </a:rPr>
              <a:t>pf</a:t>
            </a:r>
            <a:r>
              <a:rPr lang="cs-CZ" sz="1800" dirty="0" smtClean="0">
                <a:latin typeface="BookAntiqua"/>
              </a:rPr>
              <a:t>,” ukazoval dědeček pšukaje měkkými tvářemi,  ,,víš?</a:t>
            </a:r>
          </a:p>
          <a:p>
            <a:pPr marL="0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aby to dělalo jenom puf </a:t>
            </a:r>
            <a:r>
              <a:rPr lang="cs-CZ" sz="1800" dirty="0" err="1" smtClean="0">
                <a:latin typeface="BookAntiqua"/>
              </a:rPr>
              <a:t>puf</a:t>
            </a:r>
            <a:r>
              <a:rPr lang="cs-CZ" sz="1800" dirty="0" smtClean="0">
                <a:latin typeface="BookAntiqua"/>
              </a:rPr>
              <a:t>… a pohánělo to nějakou věc, aby se lidem líp pracovalo. Rozumíš?”</a:t>
            </a:r>
          </a:p>
          <a:p>
            <a:pPr marL="0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,,Vy myslíte,” mručel Prokop,  ,,nějaký laciný pohon, ne?”</a:t>
            </a:r>
            <a:endParaRPr lang="cs-CZ" sz="18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14282" y="285728"/>
            <a:ext cx="2857520" cy="654032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Výchozí text 2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357554" y="142852"/>
            <a:ext cx="5500726" cy="1000132"/>
          </a:xfrm>
          <a:gradFill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Krakatit – práce s textem</a:t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Interpretujte text. Vymezte jeho jazykové prostředky i kompozici. </a:t>
            </a:r>
            <a:b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Zasaďte  výňatek do kontextu celého díla. 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500174"/>
            <a:ext cx="8715436" cy="3429024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Prozaický text </a:t>
            </a: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Antiqua"/>
              </a:rPr>
              <a:t>členěný do odstavců</a:t>
            </a:r>
            <a:r>
              <a:rPr lang="cs-CZ" sz="1800" dirty="0" smtClean="0">
                <a:latin typeface="BookAntiqua"/>
              </a:rPr>
              <a:t>, střídá se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Antiqua"/>
              </a:rPr>
              <a:t>pásmo vypravěče a postav</a:t>
            </a:r>
            <a:r>
              <a:rPr lang="cs-CZ" sz="1800" dirty="0" smtClean="0">
                <a:latin typeface="BookAntiqua"/>
              </a:rPr>
              <a:t>, které spolu vedou dialog. Popisný a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Antiqua"/>
              </a:rPr>
              <a:t>vyprávěcí slohový postup </a:t>
            </a:r>
            <a:r>
              <a:rPr lang="cs-CZ" sz="1800" dirty="0" smtClean="0">
                <a:latin typeface="BookAntiqua"/>
              </a:rPr>
              <a:t>(dějová slovesa).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Nastává výbuch a Prokop blouzní a prchá pryč. Poté se setkává s tajemným stařečkem, což je Bůh. Mluví s ním o svém vynálezu a jeho využití. Měl by podle Boha dělat něco užitečného , například vymyslet nový užitečný vynález, např. nový  levný pohon.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Antiqua"/>
              </a:rPr>
              <a:t>Dlouhá rozvinutá souvětí, přímá řeč s uvozovacími větami.</a:t>
            </a:r>
            <a:r>
              <a:rPr lang="cs-CZ" sz="1800" b="1" dirty="0" smtClean="0">
                <a:latin typeface="BookAntiqua"/>
              </a:rPr>
              <a:t> </a:t>
            </a:r>
            <a:r>
              <a:rPr lang="cs-CZ" sz="1800" dirty="0" smtClean="0">
                <a:latin typeface="BookAntiqua"/>
              </a:rPr>
              <a:t>Vypravěč je v </a:t>
            </a:r>
            <a:r>
              <a:rPr lang="cs-CZ" sz="1800" dirty="0" err="1" smtClean="0">
                <a:latin typeface="BookAntiqua"/>
              </a:rPr>
              <a:t>er</a:t>
            </a:r>
            <a:r>
              <a:rPr lang="cs-CZ" sz="1800" dirty="0" smtClean="0">
                <a:latin typeface="BookAntiqua"/>
              </a:rPr>
              <a:t>- formě, spisovná forma jazyka s archaismy (zvednouti,sípaje). Postavy spolu mluví hovorovou češtinou, Bůh často používá citoslovce.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cs-CZ" sz="1800" dirty="0" smtClean="0">
                <a:latin typeface="BookAntiqua"/>
              </a:rPr>
              <a:t>Celé </a:t>
            </a:r>
            <a:r>
              <a:rPr lang="cs-CZ" sz="1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Antiqua"/>
              </a:rPr>
              <a:t>dílo v kapitolách.</a:t>
            </a:r>
          </a:p>
          <a:p>
            <a:pPr marL="0" indent="0" algn="just">
              <a:spcBef>
                <a:spcPts val="0"/>
              </a:spcBef>
              <a:buNone/>
            </a:pPr>
            <a:endParaRPr lang="cs-CZ" sz="1800" dirty="0" smtClean="0">
              <a:latin typeface="BookAntiqua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cs-CZ" sz="1800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214282" y="285728"/>
            <a:ext cx="2857520" cy="654032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Výchozí text 2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000496" y="142852"/>
            <a:ext cx="4929222" cy="830997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200000" scaled="0"/>
          </a:gradFill>
          <a:ln w="38100">
            <a:solidFill>
              <a:schemeClr val="tx1"/>
            </a:solidFill>
          </a:ln>
          <a:effectLst>
            <a:outerShdw blurRad="50800" dist="1270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Doplňte k charakterům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správná jména postav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 románu  Krakatit.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3186106" cy="654032"/>
          </a:xfrm>
          <a:gradFill>
            <a:gsLst>
              <a:gs pos="0">
                <a:schemeClr val="accent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Výchozí text 3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088916" y="2967335"/>
            <a:ext cx="1847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1472" y="1285860"/>
            <a:ext cx="8286808" cy="892552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geniální vynálezce třaskaviny nesmírné síly, trochu vznětlivý. Zodpovědný a charakterní, romantik.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71472" y="2357430"/>
            <a:ext cx="8358246" cy="1261884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prospěchář, bývalý spolužák vynálezce. Najde jej v bezvědomí. Chce mu ukrást jeho dílo, pokouší se z něj vymámit vzorec složení Krakatitu, má finanční problémy. Je ziskuchtivý.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1472" y="3786190"/>
            <a:ext cx="8286808" cy="892552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krásná princezna, symbol vůle. Je snědá a štíhlá, vynálezce s ní prožívá vášnivý vztah, který ale dlouho nevydrží.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1472" y="4929198"/>
            <a:ext cx="8358246" cy="1200329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 zla a pokušení, jakýsi ďábel. Vysílá signály, které spouštějí výbuch Krakatitu. Je ziskuchtivý a jedná diplomaticky. </a:t>
            </a:r>
            <a:b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000496" y="142852"/>
            <a:ext cx="4929222" cy="830997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200000" scaled="0"/>
          </a:gradFill>
          <a:ln w="38100">
            <a:solidFill>
              <a:schemeClr val="tx1"/>
            </a:solidFill>
          </a:ln>
          <a:effectLst>
            <a:outerShdw blurRad="50800" dist="1270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Doplňte k charakterům </a:t>
            </a: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správná jména postav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 románu  Krakatit.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3186106" cy="654032"/>
          </a:xfrm>
          <a:gradFill>
            <a:gsLst>
              <a:gs pos="0">
                <a:schemeClr val="accent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Výchozí text 3</a:t>
            </a:r>
            <a:endParaRPr lang="cs-CZ" sz="3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2088916" y="2967335"/>
            <a:ext cx="1847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3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1472" y="1285860"/>
            <a:ext cx="8286808" cy="892552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Prokop 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geniální vynálezce třaskaviny nesmírné síly, trochu vznětlivý. Zodpovědný a charakterní, romantik.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71472" y="2357430"/>
            <a:ext cx="8358246" cy="1261884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Tomeš     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prospěchář, bývalý spolužák vynálezce. Najde jej v bezvědomí. Chce mu ukrást jeho dílo, pokouší se z něj vymámit vzorec složení Krakatitu, má finanční problémy. Je ziskuchtivý.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71472" y="3786190"/>
            <a:ext cx="8286808" cy="892552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8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Wille</a:t>
            </a: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krásná princezna, symbol vůle. Je snědá a štíhlá, vynálezce s ní prožívá vášnivý vztah, který ale dlouho nevydrží. 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71472" y="4929198"/>
            <a:ext cx="8358246" cy="1569660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7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Daimon</a:t>
            </a:r>
            <a:r>
              <a:rPr lang="cs-CZ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symbol zla a pokušení, jakýsi ďábel. Vysílá signály, které spouštějí výbuch Krakatitu. Je ziskuchtivý a jedná diplomaticky. </a:t>
            </a:r>
            <a:b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714744" y="357166"/>
            <a:ext cx="5214974" cy="2428892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6600000" scaled="0"/>
          </a:gradFill>
          <a:ln w="25400"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 fontScale="90000"/>
          </a:bodyPr>
          <a:lstStyle/>
          <a:p>
            <a:pPr algn="l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Ukázka z filmu</a:t>
            </a:r>
            <a: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Krakatit</a:t>
            </a:r>
            <a:b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700" dirty="0" smtClean="0">
                <a:hlinkClick r:id="rId2"/>
              </a:rPr>
              <a:t>http://www.</a:t>
            </a:r>
            <a:r>
              <a:rPr lang="cs-CZ" sz="2700" dirty="0" err="1" smtClean="0">
                <a:hlinkClick r:id="rId2"/>
              </a:rPr>
              <a:t>youtube.com</a:t>
            </a:r>
            <a:r>
              <a:rPr lang="cs-CZ" sz="2700" dirty="0" smtClean="0">
                <a:hlinkClick r:id="rId2"/>
              </a:rPr>
              <a:t>/</a:t>
            </a:r>
            <a:r>
              <a:rPr lang="cs-CZ" sz="2700" dirty="0" err="1" smtClean="0">
                <a:hlinkClick r:id="rId2"/>
              </a:rPr>
              <a:t>watch</a:t>
            </a:r>
            <a:r>
              <a:rPr lang="cs-CZ" sz="2700" dirty="0" smtClean="0">
                <a:hlinkClick r:id="rId2"/>
              </a:rPr>
              <a:t>?v=cviyfWxJoE4</a:t>
            </a:r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Interpretujte  ukázku</a:t>
            </a: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, jak na vás působí? Srovnejte s  výchozím textem 2.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endParaRPr lang="cs-CZ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286248" y="3143248"/>
            <a:ext cx="4643470" cy="2677656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72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5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http://www.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csfd.cz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/film/9458-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krakatit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/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algn="just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  Kolikrát byl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román zfilmován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?</a:t>
            </a:r>
          </a:p>
          <a:p>
            <a:pPr algn="just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Kdo film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režíroval? </a:t>
            </a:r>
          </a:p>
          <a:p>
            <a:pPr algn="just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Vyberte si jeden z komentářů a  vyložte jej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vlastními slovy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4286248" y="642918"/>
            <a:ext cx="4643470" cy="2246769"/>
          </a:xfrm>
          <a:prstGeom prst="rect">
            <a:avLst/>
          </a:prstGeo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7200000" scaled="0"/>
          </a:gradFill>
          <a:ln w="15875">
            <a:solidFill>
              <a:schemeClr val="tx1"/>
            </a:solidFill>
          </a:ln>
          <a:effectLst>
            <a:outerShdw blurRad="50800" dist="50800" dir="5400000" algn="ctr" rotWithShape="0">
              <a:srgbClr val="000000">
                <a:alpha val="95000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csfd.cz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/film/9458-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krakatit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 Individuální řešení.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  Zfilmován  dvakrát,  vždy   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 stejný režisér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- Otakar 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Vávra.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14282" y="285728"/>
            <a:ext cx="2857520" cy="654032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Výchozí text 3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3214678" y="142852"/>
            <a:ext cx="5786478" cy="1285884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6000000" scaled="0"/>
          </a:gradFill>
          <a:ln w="38100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Povídky z jedné kapsy – práce s textem</a:t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Interpretujte text. Vymezte jeho jazykové prostředky i kompozici. </a:t>
            </a:r>
            <a:b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Určete  slohový postup. Zasaďte  povídku do kontextu celého díla. 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214282" y="1571612"/>
            <a:ext cx="8786874" cy="5143536"/>
          </a:xfr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 si hryzl prsty:,, Myslil jsem... totiž, nestaral jsem se o to, ale... čekal bych, že budete soudit vy, jakožto... jakožto..."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Jakožto Bůh," dokončil veliký stařec. ,,Ale to je právě to, víš? Protože všechno vím, nemohu vůbec soudit. To přece nejde. Že nevíš, </a:t>
            </a:r>
            <a:r>
              <a:rPr lang="cs-CZ" sz="1800" dirty="0" err="1" smtClean="0">
                <a:latin typeface="BookAntiqua"/>
              </a:rPr>
              <a:t>Kuglere</a:t>
            </a:r>
            <a:r>
              <a:rPr lang="cs-CZ" sz="1800" dirty="0" smtClean="0">
                <a:latin typeface="BookAntiqua"/>
              </a:rPr>
              <a:t>, kdo tě tentokrát udal?"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Nevím," řekl </a:t>
            </a: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 překvapen.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Lucka, sklepnice; udala tě ze žárlivosti."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Promiňte," osmělil se </a:t>
            </a: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,  ,,ale vy jste zapomněl říci, že jsem zastřelil v Chicagu toho ničemu </a:t>
            </a:r>
            <a:r>
              <a:rPr lang="cs-CZ" sz="1800" dirty="0" err="1" smtClean="0">
                <a:latin typeface="BookAntiqua"/>
              </a:rPr>
              <a:t>Teddyho</a:t>
            </a:r>
            <a:r>
              <a:rPr lang="cs-CZ" sz="1800" dirty="0" smtClean="0">
                <a:latin typeface="BookAntiqua"/>
              </a:rPr>
              <a:t>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Ale kdepak," namítl Bůh, ,,ten se z toho vylízal a je živ doposud. Já vím, že je udavač; ale on je, člověče, jinak dobrák a hrozně má rád děti. Jen si nemysli, že někdo je tak docela ničema."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Proč vlastně vy... proč ty, Bože, nesoudíš sám?" tázal se </a:t>
            </a: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 zamyšleně.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Protože všechno vím. Kdyby soudcové všechno, ale naprosto všechno věděli, nemohli by také soudit; jen by všemu rozuměli, až by je z toho srdce bolelo. Jakpak bych já tě mohl soudit? Soudce ví jenom o tvých zločinech; ale já vím o tobě všechno. Všechno, </a:t>
            </a:r>
            <a:r>
              <a:rPr lang="cs-CZ" sz="1800" dirty="0" err="1" smtClean="0">
                <a:latin typeface="BookAntiqua"/>
              </a:rPr>
              <a:t>Kuglere</a:t>
            </a:r>
            <a:r>
              <a:rPr lang="cs-CZ" sz="1800" dirty="0" smtClean="0">
                <a:latin typeface="BookAntiqua"/>
              </a:rPr>
              <a:t>. A  proto tě nemohu soudit."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A proč tedy soudí … ti lidé … i na nebi?“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Protože člověk patří člověku.“ (…)</a:t>
            </a:r>
          </a:p>
        </p:txBody>
      </p:sp>
      <p:sp>
        <p:nvSpPr>
          <p:cNvPr id="8" name="Obdélník 7"/>
          <p:cNvSpPr/>
          <p:nvPr/>
        </p:nvSpPr>
        <p:spPr>
          <a:xfrm>
            <a:off x="4786314" y="6072206"/>
            <a:ext cx="414006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Jak se povídka jmenuje?</a:t>
            </a:r>
            <a:endParaRPr lang="cs-CZ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214282" y="285728"/>
            <a:ext cx="2857520" cy="654032"/>
          </a:xfrm>
          <a:prstGeom prst="rect">
            <a:avLst/>
          </a:prstGeom>
          <a:gradFill>
            <a:gsLst>
              <a:gs pos="0">
                <a:schemeClr val="accent2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Výchozí text 3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3214678" y="142852"/>
            <a:ext cx="5786478" cy="1285884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6000000" scaled="0"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Povídky z jedné kapsy – práce s textem</a:t>
            </a:r>
            <a:b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Přímá řeč s uvozovacími větami; výpustky.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/>
            </a:r>
            <a:b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</a:b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Popisný a vyprávěcí slohový postup; dialog , spisovný jazyk.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7" name="Zástupný symbol pro obsah 2"/>
          <p:cNvSpPr>
            <a:spLocks noGrp="1"/>
          </p:cNvSpPr>
          <p:nvPr>
            <p:ph idx="1"/>
          </p:nvPr>
        </p:nvSpPr>
        <p:spPr>
          <a:xfrm>
            <a:off x="214282" y="1571612"/>
            <a:ext cx="8786874" cy="5143536"/>
          </a:xfr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28575"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 si hryzl prsty:,, Myslil jsem... totiž, nestaral jsem se o to, ale... čekal bych, že budete soudit vy, jakožto... jakožto..."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Jakožto Bůh," dokončil veliký stařec. ,,Ale to je právě to, víš? Protože všechno vím, nemohu vůbec soudit. To přece nejde. Že nevíš, </a:t>
            </a:r>
            <a:r>
              <a:rPr lang="cs-CZ" sz="1800" dirty="0" err="1" smtClean="0">
                <a:latin typeface="BookAntiqua"/>
              </a:rPr>
              <a:t>Kuglere</a:t>
            </a:r>
            <a:r>
              <a:rPr lang="cs-CZ" sz="1800" dirty="0" smtClean="0">
                <a:latin typeface="BookAntiqua"/>
              </a:rPr>
              <a:t>, kdo tě tentokrát udal?"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Nevím," řekl </a:t>
            </a: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 překvapen.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Lucka, sklepnice; udala tě ze žárlivosti."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Promiňte," osmělil se </a:t>
            </a: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,  ,,ale vy jste zapomněl říci, že jsem zastřelil v Chicagu toho ničemu </a:t>
            </a:r>
            <a:r>
              <a:rPr lang="cs-CZ" sz="1800" dirty="0" err="1" smtClean="0">
                <a:latin typeface="BookAntiqua"/>
              </a:rPr>
              <a:t>Teddyho</a:t>
            </a:r>
            <a:r>
              <a:rPr lang="cs-CZ" sz="1800" dirty="0" smtClean="0">
                <a:latin typeface="BookAntiqua"/>
              </a:rPr>
              <a:t>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Ale kdepak," namítl Bůh, ,,ten se z toho vylízal a je živ doposud. Já vím, že je udavač; ale on je, člověče, jinak dobrák a hrozně má rád děti. Jen si nemysli, že někdo je tak docela ničema."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Proč vlastně vy... proč ty, Bože, nesoudíš sám?" tázal se </a:t>
            </a:r>
            <a:r>
              <a:rPr lang="cs-CZ" sz="1800" dirty="0" err="1" smtClean="0">
                <a:latin typeface="BookAntiqua"/>
              </a:rPr>
              <a:t>Kugler</a:t>
            </a:r>
            <a:r>
              <a:rPr lang="cs-CZ" sz="1800" dirty="0" smtClean="0">
                <a:latin typeface="BookAntiqua"/>
              </a:rPr>
              <a:t> zamyšleně.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Protože všechno vím. Kdyby soudcové všechno, ale naprosto všechno věděli, nemohli by také soudit; jen by všemu rozuměli, až by je z toho srdce bolelo. Jakpak bych já tě mohl soudit? Soudce ví jenom o tvých zločinech; ale já vím o tobě všechno. Všechno, </a:t>
            </a:r>
            <a:r>
              <a:rPr lang="cs-CZ" sz="1800" dirty="0" err="1" smtClean="0">
                <a:latin typeface="BookAntiqua"/>
              </a:rPr>
              <a:t>Kuglere</a:t>
            </a:r>
            <a:r>
              <a:rPr lang="cs-CZ" sz="1800" dirty="0" smtClean="0">
                <a:latin typeface="BookAntiqua"/>
              </a:rPr>
              <a:t>. A  proto tě nemohu soudit."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A proč tedy soudí … ti lidé … i na nebi?“</a:t>
            </a:r>
            <a:br>
              <a:rPr lang="cs-CZ" sz="1800" dirty="0" smtClean="0">
                <a:latin typeface="BookAntiqua"/>
              </a:rPr>
            </a:br>
            <a:r>
              <a:rPr lang="cs-CZ" sz="1800" dirty="0" smtClean="0">
                <a:latin typeface="BookAntiqua"/>
              </a:rPr>
              <a:t>,, Protože člověk patří člověku.“ (…)</a:t>
            </a:r>
          </a:p>
        </p:txBody>
      </p:sp>
      <p:sp>
        <p:nvSpPr>
          <p:cNvPr id="8" name="Obdélník 7"/>
          <p:cNvSpPr/>
          <p:nvPr/>
        </p:nvSpPr>
        <p:spPr>
          <a:xfrm>
            <a:off x="4786314" y="6072206"/>
            <a:ext cx="414006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Poslední soud</a:t>
            </a:r>
            <a:endParaRPr lang="cs-CZ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57686" y="357166"/>
            <a:ext cx="4572032" cy="4525963"/>
          </a:xfrm>
          <a:ln w="158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Čapkovy kapsy – video</a:t>
            </a:r>
          </a:p>
          <a:p>
            <a:pPr marL="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a) Ze  které  Čapkovy 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povídky 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ukázka pochází?</a:t>
            </a:r>
          </a:p>
          <a:p>
            <a:pPr marL="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b)  Jak  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postavy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 promlouvají ? Odlište jejich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výrazové prostředky.</a:t>
            </a:r>
          </a:p>
          <a:p>
            <a:pPr marL="0" indent="-51435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c) Jak na vás  </a:t>
            </a: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televizní zpracování  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povídek  zapůsobilo?</a:t>
            </a: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youtube.com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watch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?v=gnOcBq60sbU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72000" y="5572140"/>
            <a:ext cx="4572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http://www.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csfd.cz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/film/300854-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capkovy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-kapsy/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357686" y="357166"/>
            <a:ext cx="4572032" cy="4525963"/>
          </a:xfrm>
          <a:ln w="158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Čapkovy kapsy – video</a:t>
            </a:r>
          </a:p>
          <a:p>
            <a:pPr marL="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a)  Povídka Básník.</a:t>
            </a:r>
          </a:p>
          <a:p>
            <a:pPr marL="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b)  Hovorová čeština a  básnický jazyk  (poetismy,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est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. ozvláštnění).</a:t>
            </a:r>
            <a:endParaRPr lang="cs-CZ" sz="28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c)  Individuální řešení.</a:t>
            </a: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http://www.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youtube.com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/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watch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?v=gnOcBq60sbU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 indent="-514350">
              <a:spcBef>
                <a:spcPts val="0"/>
              </a:spcBef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572000" y="5572140"/>
            <a:ext cx="4572000" cy="98488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http://www.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csfd.cz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/film/300854-</a:t>
            </a:r>
            <a:r>
              <a:rPr lang="cs-CZ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capkovy</a:t>
            </a:r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3"/>
              </a:rPr>
              <a:t>-kapsy/</a:t>
            </a: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14876" y="1142984"/>
            <a:ext cx="3971924" cy="3214710"/>
          </a:xfrm>
          <a:gradFill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3600000" scaled="0"/>
          </a:gradFill>
          <a:ln w="19050">
            <a:solidFill>
              <a:schemeClr val="tx1"/>
            </a:solidFill>
          </a:ln>
          <a:effectLst>
            <a:outerShdw blurRad="50800" dist="88900" dir="5400000" algn="ctr" rotWithShape="0">
              <a:srgbClr val="000000">
                <a:alpha val="43137"/>
              </a:srgbClr>
            </a:outerShdw>
          </a:effectLst>
        </p:spPr>
        <p:txBody>
          <a:bodyPr/>
          <a:lstStyle/>
          <a:p>
            <a:pPr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Vyberte si jeden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z citátů</a:t>
            </a:r>
          </a:p>
          <a:p>
            <a:pPr marL="0">
              <a:buNone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 vyložte  jej  vlastními slovy.</a:t>
            </a:r>
          </a:p>
          <a:p>
            <a:pPr marL="0"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>
              <a:buNone/>
            </a:pPr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hlinkClick r:id="rId2"/>
              </a:rPr>
              <a:t>http://cs.wikiquote.org/wiki/Karel_%C4%8Capek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 marL="0">
              <a:buNone/>
            </a:pP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7000"/>
            <a:lum/>
          </a:blip>
          <a:srcRect/>
          <a:stretch>
            <a:fillRect l="-1000" t="-4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0"/>
            <a:ext cx="4429156" cy="857232"/>
          </a:xfrm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Obrazový materiál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1026" name="Picture 2" descr="Soubor:Capkuv dum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20" y="857232"/>
            <a:ext cx="4110132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Soubor:Karel Čapek - rukopis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57224" y="3929066"/>
            <a:ext cx="2807513" cy="264859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30" name="Picture 6" descr="File:Malé Svatoňovice - bratři Čapkové.jpg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14876" y="714356"/>
            <a:ext cx="4076700" cy="5705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 l="-1000" t="-4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214282" y="214290"/>
            <a:ext cx="8643998" cy="6500858"/>
          </a:xfrm>
        </p:spPr>
        <p:txBody>
          <a:bodyPr>
            <a:normAutofit fontScale="85000" lnSpcReduction="10000"/>
          </a:bodyPr>
          <a:lstStyle/>
          <a:p>
            <a:pPr>
              <a:spcBef>
                <a:spcPts val="0"/>
              </a:spcBef>
              <a:buNone/>
            </a:pPr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Použitá </a:t>
            </a:r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literatura a zdroje:</a:t>
            </a:r>
          </a:p>
          <a:p>
            <a:pPr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</a:rPr>
              <a:t>KARPATSKÝ, Dušan. </a:t>
            </a:r>
            <a:r>
              <a:rPr lang="cs-CZ" sz="2600" i="1" dirty="0" smtClean="0">
                <a:solidFill>
                  <a:prstClr val="black"/>
                </a:solidFill>
                <a:latin typeface="+mj-lt"/>
              </a:rPr>
              <a:t>Labyrint literatury. </a:t>
            </a:r>
            <a:r>
              <a:rPr lang="cs-CZ" sz="2600" dirty="0" smtClean="0">
                <a:solidFill>
                  <a:prstClr val="black"/>
                </a:solidFill>
                <a:latin typeface="+mj-lt"/>
              </a:rPr>
              <a:t>Praha: Albatros, 2008, ISBN 13-752-008.</a:t>
            </a:r>
          </a:p>
          <a:p>
            <a:pPr marL="0" lvl="0" algn="just">
              <a:spcBef>
                <a:spcPts val="0"/>
              </a:spcBef>
            </a:pPr>
            <a:r>
              <a:rPr lang="cs-CZ" sz="2200" dirty="0" smtClean="0">
                <a:solidFill>
                  <a:prstClr val="black"/>
                </a:solidFill>
                <a:latin typeface="+mj-lt"/>
              </a:rPr>
              <a:t>SOCHROVÁ, Marie. </a:t>
            </a:r>
            <a:r>
              <a:rPr lang="cs-CZ" sz="2600" i="1" dirty="0" smtClean="0">
                <a:solidFill>
                  <a:prstClr val="black"/>
                </a:solidFill>
                <a:latin typeface="+mj-lt"/>
              </a:rPr>
              <a:t>Literatura v kostce pro střední školy</a:t>
            </a:r>
            <a:r>
              <a:rPr lang="cs-CZ" sz="2600" dirty="0" smtClean="0">
                <a:solidFill>
                  <a:prstClr val="black"/>
                </a:solidFill>
                <a:latin typeface="+mj-lt"/>
              </a:rPr>
              <a:t>. Havlíčkův Brod:   </a:t>
            </a:r>
          </a:p>
          <a:p>
            <a:pPr marL="0" lvl="0" algn="just">
              <a:spcBef>
                <a:spcPts val="0"/>
              </a:spcBef>
              <a:buNone/>
            </a:pPr>
            <a:r>
              <a:rPr lang="cs-CZ" sz="2600" dirty="0" smtClean="0">
                <a:solidFill>
                  <a:prstClr val="black"/>
                </a:solidFill>
                <a:latin typeface="+mj-lt"/>
              </a:rPr>
              <a:t>Fragment, 1999, ISBN 80-7200-332-1.</a:t>
            </a: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3"/>
              </a:rPr>
              <a:t>http://cs.wikipedia.org/wiki/Karel_%C4%8Capek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4"/>
              </a:rPr>
              <a:t>http://www.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4"/>
              </a:rPr>
              <a:t>mlp.cz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4"/>
              </a:rPr>
              <a:t>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4"/>
              </a:rPr>
              <a:t>cz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4"/>
              </a:rPr>
              <a:t>/projekty/on-line-projekty/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4"/>
              </a:rPr>
              <a:t>karel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4"/>
              </a:rPr>
              <a:t>-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4"/>
              </a:rPr>
              <a:t>capek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4"/>
              </a:rPr>
              <a:t>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4"/>
              </a:rPr>
              <a:t>zivotopis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4"/>
              </a:rPr>
              <a:t>/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5"/>
              </a:rPr>
              <a:t>http://www.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5"/>
              </a:rPr>
              <a:t>mlp.cz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5"/>
              </a:rPr>
              <a:t>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5"/>
              </a:rPr>
              <a:t>cz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5"/>
              </a:rPr>
              <a:t>/projekty/on-line-projekty/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5"/>
              </a:rPr>
              <a:t>karel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5"/>
              </a:rPr>
              <a:t>-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5"/>
              </a:rPr>
              <a:t>capek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5"/>
              </a:rPr>
              <a:t>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5"/>
              </a:rPr>
              <a:t>capek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5"/>
              </a:rPr>
              <a:t>-v-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5"/>
              </a:rPr>
              <a:t>knihovne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5"/>
              </a:rPr>
              <a:t>/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6"/>
              </a:rPr>
              <a:t>http://www.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6"/>
              </a:rPr>
              <a:t>libri.cz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6"/>
              </a:rPr>
              <a:t>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6"/>
              </a:rPr>
              <a:t>databaze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6"/>
              </a:rPr>
              <a:t>/kdo20/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6"/>
              </a:rPr>
              <a:t>search.php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6"/>
              </a:rPr>
              <a:t>?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6"/>
              </a:rPr>
              <a:t>zp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6"/>
              </a:rPr>
              <a:t>=1&amp;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6"/>
              </a:rPr>
              <a:t>name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6"/>
              </a:rPr>
              <a:t>=%C8apek+Karel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7"/>
              </a:rPr>
              <a:t>http://web2.mlp.cz/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7"/>
              </a:rPr>
              <a:t>koweb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7"/>
              </a:rPr>
              <a:t>/00/03/34/75/70/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7"/>
              </a:rPr>
              <a:t>povidky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7"/>
              </a:rPr>
              <a:t>_z_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7"/>
              </a:rPr>
              <a:t>jedne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7"/>
              </a:rPr>
              <a:t>_kapsy.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7"/>
              </a:rPr>
              <a:t>pdf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8"/>
              </a:rPr>
              <a:t>http://web2.mlp.cz/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8"/>
              </a:rPr>
              <a:t>koweb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8"/>
              </a:rPr>
              <a:t>/00/03/34/75/44/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8"/>
              </a:rPr>
              <a:t>krakatit.pdf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9"/>
              </a:rPr>
              <a:t>http://cs.wikiquote.org/wiki/Karel_%C4%8Capek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10"/>
              </a:rPr>
              <a:t>http://www.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10"/>
              </a:rPr>
              <a:t>capek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10"/>
              </a:rPr>
              <a:t>-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10"/>
              </a:rPr>
              <a:t>karel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10"/>
              </a:rPr>
              <a:t>-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10"/>
              </a:rPr>
              <a:t>pamatnik.cz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10"/>
              </a:rPr>
              <a:t>/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  <a:hlinkClick r:id="rId11"/>
              </a:rPr>
              <a:t>http://cs.wikipedia.org/wiki/Brat%C5%99i_%C4%8Capkov%C3%A9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12"/>
              </a:rPr>
              <a:t>http://www.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12"/>
              </a:rPr>
              <a:t>bratri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12"/>
              </a:rPr>
              <a:t>-</a:t>
            </a:r>
            <a:r>
              <a:rPr lang="cs-CZ" sz="2600" dirty="0" err="1" smtClean="0">
                <a:solidFill>
                  <a:prstClr val="black"/>
                </a:solidFill>
                <a:latin typeface="+mj-lt"/>
                <a:hlinkClick r:id="rId12"/>
              </a:rPr>
              <a:t>capkove.cz</a:t>
            </a:r>
            <a:r>
              <a:rPr lang="cs-CZ" sz="2600" dirty="0" smtClean="0">
                <a:solidFill>
                  <a:prstClr val="black"/>
                </a:solidFill>
                <a:latin typeface="+mj-lt"/>
                <a:hlinkClick r:id="rId12"/>
              </a:rPr>
              <a:t>/</a:t>
            </a:r>
            <a:endParaRPr lang="cs-CZ" sz="26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r>
              <a:rPr lang="cs-CZ" sz="2600" dirty="0" smtClean="0">
                <a:solidFill>
                  <a:prstClr val="black"/>
                </a:solidFill>
                <a:latin typeface="+mj-lt"/>
              </a:rPr>
              <a:t>Archiv autorky.</a:t>
            </a:r>
          </a:p>
          <a:p>
            <a:pPr marL="0" lvl="0" algn="just">
              <a:spcBef>
                <a:spcPts val="0"/>
              </a:spcBef>
            </a:pPr>
            <a:endParaRPr lang="cs-CZ" sz="2200" dirty="0" smtClean="0">
              <a:solidFill>
                <a:prstClr val="black"/>
              </a:solidFill>
              <a:latin typeface="+mj-lt"/>
            </a:endParaRPr>
          </a:p>
          <a:p>
            <a:pPr marL="0" lvl="0" algn="just">
              <a:spcBef>
                <a:spcPts val="0"/>
              </a:spcBef>
            </a:pPr>
            <a:endParaRPr lang="cs-CZ" sz="2200" dirty="0" smtClean="0">
              <a:solidFill>
                <a:prstClr val="black"/>
              </a:solidFill>
            </a:endParaRPr>
          </a:p>
          <a:p>
            <a:pPr marL="0" lvl="0" algn="just">
              <a:spcBef>
                <a:spcPts val="0"/>
              </a:spcBef>
            </a:pPr>
            <a:endParaRPr lang="cs-CZ" sz="2200" dirty="0" smtClean="0">
              <a:solidFill>
                <a:prstClr val="black"/>
              </a:solidFill>
            </a:endParaRPr>
          </a:p>
          <a:p>
            <a:pPr>
              <a:spcBef>
                <a:spcPts val="0"/>
              </a:spcBef>
              <a:buNone/>
            </a:pP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spcBef>
                <a:spcPts val="0"/>
              </a:spcBef>
              <a:buNone/>
            </a:pP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pPr>
              <a:buNone/>
            </a:pP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2000"/>
            <a:lum/>
          </a:blip>
          <a:srcRect/>
          <a:stretch>
            <a:fillRect l="-1000" t="-4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214282" y="214290"/>
            <a:ext cx="8643998" cy="650085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Obrazový materiál:</a:t>
            </a:r>
          </a:p>
          <a:p>
            <a:pPr>
              <a:spcBef>
                <a:spcPts val="0"/>
              </a:spcBef>
            </a:pPr>
            <a:r>
              <a:rPr lang="cs-CZ" sz="2400" dirty="0" smtClean="0">
                <a:latin typeface="+mj-lt"/>
                <a:hlinkClick r:id="rId3"/>
              </a:rPr>
              <a:t>http://cs.wikipedia.org/wiki/Soubor:Karel-capek.jpg</a:t>
            </a:r>
            <a:r>
              <a:rPr lang="cs-CZ" sz="2400" dirty="0" smtClean="0">
                <a:latin typeface="+mj-lt"/>
              </a:rPr>
              <a:t> (pozadí)</a:t>
            </a:r>
          </a:p>
          <a:p>
            <a:pPr marL="0">
              <a:spcBef>
                <a:spcPts val="0"/>
              </a:spcBef>
            </a:pPr>
            <a:r>
              <a:rPr lang="cs-CZ" sz="2400" dirty="0" smtClean="0">
                <a:latin typeface="+mj-lt"/>
                <a:hlinkClick r:id="rId4"/>
              </a:rPr>
              <a:t>http://commons.wikimedia.org/wiki/File:PodpisKarla%C4%8C  </a:t>
            </a:r>
            <a:r>
              <a:rPr lang="cs-CZ" sz="2400" dirty="0" err="1" smtClean="0">
                <a:latin typeface="+mj-lt"/>
                <a:hlinkClick r:id="rId4"/>
              </a:rPr>
              <a:t>apka.jpg</a:t>
            </a:r>
            <a:r>
              <a:rPr lang="cs-CZ" sz="2400" dirty="0" smtClean="0">
                <a:latin typeface="+mj-lt"/>
              </a:rPr>
              <a:t>  </a:t>
            </a:r>
            <a:r>
              <a:rPr lang="cs-CZ" sz="2400" dirty="0" smtClean="0">
                <a:latin typeface="+mj-lt"/>
              </a:rPr>
              <a:t>(</a:t>
            </a:r>
            <a:r>
              <a:rPr lang="cs-CZ" sz="2400" dirty="0" smtClean="0">
                <a:latin typeface="+mj-lt"/>
              </a:rPr>
              <a:t>podpis Karla Čapka, snímek 3)</a:t>
            </a:r>
            <a:endParaRPr lang="cs-CZ" sz="2400" dirty="0" smtClean="0">
              <a:latin typeface="+mj-lt"/>
            </a:endParaRPr>
          </a:p>
          <a:p>
            <a:pPr marL="0">
              <a:spcBef>
                <a:spcPts val="0"/>
              </a:spcBef>
            </a:pPr>
            <a:r>
              <a:rPr lang="cs-CZ" sz="2400" dirty="0" smtClean="0">
                <a:latin typeface="+mj-lt"/>
                <a:hlinkClick r:id="rId5"/>
              </a:rPr>
              <a:t>http://</a:t>
            </a:r>
            <a:r>
              <a:rPr lang="cs-CZ" sz="2400" dirty="0" smtClean="0">
                <a:latin typeface="+mj-lt"/>
                <a:hlinkClick r:id="rId5"/>
              </a:rPr>
              <a:t>cs.wikipedia.org/wiki/Soubor:Capkuv_dum.jpg</a:t>
            </a:r>
            <a:r>
              <a:rPr lang="cs-CZ" sz="2400" dirty="0" smtClean="0">
                <a:latin typeface="+mj-lt"/>
              </a:rPr>
              <a:t> (Čapkův dům Vinohrady, snímek 20)</a:t>
            </a:r>
          </a:p>
          <a:p>
            <a:pPr marL="0">
              <a:spcBef>
                <a:spcPts val="0"/>
              </a:spcBef>
            </a:pPr>
            <a:r>
              <a:rPr lang="cs-CZ" sz="2400" dirty="0" smtClean="0">
                <a:latin typeface="+mj-lt"/>
                <a:hlinkClick r:id="rId6"/>
              </a:rPr>
              <a:t>http://cs.wikipedia.org/wiki/Soubor:Karel_%C4%8Capek_-_</a:t>
            </a:r>
            <a:r>
              <a:rPr lang="cs-CZ" sz="2400" dirty="0" smtClean="0">
                <a:latin typeface="+mj-lt"/>
                <a:hlinkClick r:id="rId6"/>
              </a:rPr>
              <a:t>rukopis.jpg</a:t>
            </a:r>
            <a:r>
              <a:rPr lang="cs-CZ" sz="2400" dirty="0" smtClean="0">
                <a:latin typeface="+mj-lt"/>
              </a:rPr>
              <a:t> (rukopis KČ, snímek 20)</a:t>
            </a:r>
          </a:p>
          <a:p>
            <a:pPr marL="0">
              <a:spcBef>
                <a:spcPts val="0"/>
              </a:spcBef>
            </a:pPr>
            <a:r>
              <a:rPr lang="cs-CZ" sz="2400" dirty="0" smtClean="0">
                <a:latin typeface="+mj-lt"/>
                <a:hlinkClick r:id="rId7"/>
              </a:rPr>
              <a:t>http://commons.wikimedia.org/wiki/File:Mal%C3%A9_Svato%C5%88ovice_-_brat%C5%99i_%</a:t>
            </a:r>
            <a:r>
              <a:rPr lang="cs-CZ" sz="2400" dirty="0" smtClean="0">
                <a:latin typeface="+mj-lt"/>
                <a:hlinkClick r:id="rId7"/>
              </a:rPr>
              <a:t>C4%8Capkov%C3%A9.jpg</a:t>
            </a:r>
            <a:r>
              <a:rPr lang="cs-CZ" sz="2400" dirty="0" smtClean="0">
                <a:latin typeface="+mj-lt"/>
              </a:rPr>
              <a:t> (sousoší bratří Čapků Malé Svatoňovice, snímek 20) </a:t>
            </a:r>
          </a:p>
          <a:p>
            <a:pPr marL="0">
              <a:spcBef>
                <a:spcPts val="0"/>
              </a:spcBef>
              <a:buNone/>
            </a:pPr>
            <a:r>
              <a:rPr lang="cs-CZ" sz="2400" dirty="0" smtClean="0">
                <a:latin typeface="+mj-lt"/>
              </a:rPr>
              <a:t>Archiv </a:t>
            </a:r>
            <a:r>
              <a:rPr lang="cs-CZ" sz="2400" dirty="0" smtClean="0">
                <a:latin typeface="+mj-lt"/>
              </a:rPr>
              <a:t>autorky.</a:t>
            </a:r>
          </a:p>
          <a:p>
            <a:pPr>
              <a:spcBef>
                <a:spcPts val="0"/>
              </a:spcBef>
              <a:buNone/>
            </a:pPr>
            <a:endParaRPr lang="cs-CZ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buNone/>
            </a:pP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1684</TotalTime>
  <Words>1748</Words>
  <Application>Microsoft Office PowerPoint</Application>
  <PresentationFormat>Předvádění na obrazovce (4:3)</PresentationFormat>
  <Paragraphs>155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Motiv sady Office</vt:lpstr>
      <vt:lpstr>Snímek 1</vt:lpstr>
      <vt:lpstr>Anotace:</vt:lpstr>
      <vt:lpstr>Snímek 3</vt:lpstr>
      <vt:lpstr>Výchozí text 1</vt:lpstr>
      <vt:lpstr>Snímek 5</vt:lpstr>
      <vt:lpstr>Snímek 6</vt:lpstr>
      <vt:lpstr>   http://www.rozhlas.cz/radio_cesko/fejeton/_zprava/477930 Karel Čapek – poslechněte si nahrávku  a čtěte text    </vt:lpstr>
      <vt:lpstr>   http://www.rozhlas.cz/radio_cesko/fejeton/_zprava/477930 Karel Čapek – poslechněte si nahrávku  a čtěte text    </vt:lpstr>
      <vt:lpstr>Krakatit – práce s textem Interpretujte text. Vymezte jeho jazykové prostředky i kompozici.  Zasaďte  výňatek do kontextu celého díla. </vt:lpstr>
      <vt:lpstr>Krakatit – práce s textem Interpretujte text. Vymezte jeho jazykové prostředky i kompozici.  Zasaďte  výňatek do kontextu celého díla. </vt:lpstr>
      <vt:lpstr>Výchozí text 3</vt:lpstr>
      <vt:lpstr>Výchozí text 3</vt:lpstr>
      <vt:lpstr>    A Ukázka z filmu  Krakatit http://www.youtube.com/watch?v=cviyfWxJoE4 Interpretujte  ukázku, jak na vás působí? Srovnejte s  výchozím textem 2.      </vt:lpstr>
      <vt:lpstr>Snímek 14</vt:lpstr>
      <vt:lpstr>Povídky z jedné kapsy – práce s textem Interpretujte text. Vymezte jeho jazykové prostředky i kompozici.  Určete  slohový postup. Zasaďte  povídku do kontextu celého díla. </vt:lpstr>
      <vt:lpstr>Povídky z jedné kapsy – práce s textem Přímá řeč s uvozovacími větami; výpustky. Popisný a vyprávěcí slohový postup; dialog , spisovný jazyk.</vt:lpstr>
      <vt:lpstr>Snímek 17</vt:lpstr>
      <vt:lpstr>Snímek 18</vt:lpstr>
      <vt:lpstr>Snímek 19</vt:lpstr>
      <vt:lpstr>Obrazový materiál</vt:lpstr>
      <vt:lpstr>Snímek 21</vt:lpstr>
      <vt:lpstr>Snímek 22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DUM 17</dc:title>
  <dc:subject/>
  <dc:creator>LN</dc:creator>
  <cp:lastModifiedBy>Alice</cp:lastModifiedBy>
  <cp:revision>222</cp:revision>
  <dcterms:created xsi:type="dcterms:W3CDTF">2013-11-01T19:20:49Z</dcterms:created>
  <dcterms:modified xsi:type="dcterms:W3CDTF">2014-01-11T05:49:34Z</dcterms:modified>
</cp:coreProperties>
</file>