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56" r:id="rId2"/>
    <p:sldId id="261" r:id="rId3"/>
    <p:sldId id="287" r:id="rId4"/>
    <p:sldId id="264" r:id="rId5"/>
    <p:sldId id="305" r:id="rId6"/>
    <p:sldId id="280" r:id="rId7"/>
    <p:sldId id="297" r:id="rId8"/>
    <p:sldId id="290" r:id="rId9"/>
    <p:sldId id="306" r:id="rId10"/>
    <p:sldId id="298" r:id="rId11"/>
    <p:sldId id="307" r:id="rId12"/>
    <p:sldId id="299" r:id="rId13"/>
    <p:sldId id="308" r:id="rId14"/>
    <p:sldId id="296" r:id="rId15"/>
    <p:sldId id="295" r:id="rId16"/>
    <p:sldId id="285" r:id="rId17"/>
    <p:sldId id="300" r:id="rId18"/>
    <p:sldId id="293" r:id="rId19"/>
    <p:sldId id="304" r:id="rId20"/>
    <p:sldId id="303" r:id="rId21"/>
    <p:sldId id="309" r:id="rId22"/>
    <p:sldId id="301" r:id="rId23"/>
    <p:sldId id="310" r:id="rId24"/>
    <p:sldId id="311" r:id="rId25"/>
    <p:sldId id="312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1938BE-35D5-48F4-9701-8841B1681EA1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C25EF1-88CE-49E8-81F8-C5457AE9FAE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889CA5-72C2-412F-9EDC-2C763F1FE861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digilib.phil.muni.cz/bitstream/handle/11222.digilib/112355/H_Musicologica_41-2006-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digilib.phil.muni.cz/bitstream/handle/11222.digilib/112355/H_Musicologica_41-2006-1_9.pdf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hyperlink" Target="http://www.rozhlas.cz/vltava/literatura/_zprava/1276275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prehravac.rozhlas.cz/audio/497249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hyperlink" Target="http://www.youtube.com/watch?v=pFY6WPb7Dig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BwqQ8HA83qg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BwqQ8HA83qg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9/93/Karel_Josef_Capkovi_radio.jpg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%C4%8Clov%C4%9Bk_proti_zk%C3%A1ze" TargetMode="External"/><Relationship Id="rId3" Type="http://schemas.openxmlformats.org/officeDocument/2006/relationships/hyperlink" Target="http://cs.wikipedia.org/wiki/Josef_%C4%8Capek" TargetMode="External"/><Relationship Id="rId7" Type="http://schemas.openxmlformats.org/officeDocument/2006/relationships/hyperlink" Target="http://cs.wikipedia.org/wiki/B%C3%ADl%C3%A1_nemoc" TargetMode="External"/><Relationship Id="rId2" Type="http://schemas.openxmlformats.org/officeDocument/2006/relationships/hyperlink" Target="http://cs.wikipedia.org/wiki/Karel_%C4%8Cape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RUR" TargetMode="External"/><Relationship Id="rId5" Type="http://schemas.openxmlformats.org/officeDocument/2006/relationships/hyperlink" Target="http://cs.wikipedia.org/wiki/P%C3%A1te%C4%8Dn%C3%ADci" TargetMode="External"/><Relationship Id="rId4" Type="http://schemas.openxmlformats.org/officeDocument/2006/relationships/hyperlink" Target="http://digilib.phil.muni.cz/bitstream/handle/11222.digilib/112355/H_Musicologica_41-2006-1_9.pdf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arel_Josef_Capkovi_radio.jpg" TargetMode="External"/><Relationship Id="rId2" Type="http://schemas.openxmlformats.org/officeDocument/2006/relationships/hyperlink" Target="http://cs.wikipedia.org/wiki/Soubor:Gibel_sensatsii_RUR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hnutý roh 1"/>
          <p:cNvSpPr/>
          <p:nvPr/>
        </p:nvSpPr>
        <p:spPr bwMode="auto">
          <a:xfrm>
            <a:off x="642910" y="1714488"/>
            <a:ext cx="8143932" cy="3714776"/>
          </a:xfrm>
          <a:prstGeom prst="foldedCorner">
            <a:avLst/>
          </a:prstGeom>
          <a:gradFill>
            <a:gsLst>
              <a:gs pos="0">
                <a:srgbClr val="FFC000"/>
              </a:gs>
              <a:gs pos="64999">
                <a:srgbClr val="F0EBD5"/>
              </a:gs>
              <a:gs pos="100000">
                <a:srgbClr val="D1C39F"/>
              </a:gs>
            </a:gsLst>
            <a:lin ang="2400000" scaled="0"/>
          </a:gradFill>
          <a:ln w="34925" cap="sq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lvl="0" eaLnBrk="0" hangingPunct="0"/>
            <a:endParaRPr lang="cs-CZ" sz="1400" b="1" dirty="0" smtClean="0">
              <a:solidFill>
                <a:srgbClr val="943634"/>
              </a:solidFill>
              <a:ea typeface="Calibri" pitchFamily="34" charset="0"/>
              <a:cs typeface="Times New Roman" pitchFamily="18" charset="0"/>
            </a:endParaRPr>
          </a:p>
          <a:p>
            <a:pPr lvl="0" eaLnBrk="0" hangingPunct="0"/>
            <a:r>
              <a:rPr lang="cs-CZ" sz="2400" b="1" dirty="0" smtClean="0">
                <a:solidFill>
                  <a:srgbClr val="FF0000"/>
                </a:solidFill>
                <a:ea typeface="Calibri" pitchFamily="34" charset="0"/>
                <a:cs typeface="Times New Roman" pitchFamily="18" charset="0"/>
              </a:rPr>
              <a:t>Název </a:t>
            </a:r>
            <a:r>
              <a:rPr lang="cs-CZ" sz="2400" b="1" dirty="0">
                <a:solidFill>
                  <a:srgbClr val="FF0000"/>
                </a:solidFill>
                <a:ea typeface="Calibri" pitchFamily="34" charset="0"/>
                <a:cs typeface="Times New Roman" pitchFamily="18" charset="0"/>
              </a:rPr>
              <a:t>školy: </a:t>
            </a:r>
            <a:r>
              <a:rPr lang="cs-CZ" sz="24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Gymnázium Lovosice, Sady pionýrů 600/6</a:t>
            </a:r>
            <a:endParaRPr lang="cs-CZ" sz="1200" dirty="0"/>
          </a:p>
          <a:p>
            <a:pPr lvl="0" eaLnBrk="0" hangingPunct="0"/>
            <a:r>
              <a:rPr lang="cs-CZ" sz="2400" b="1" dirty="0">
                <a:solidFill>
                  <a:srgbClr val="FF0000"/>
                </a:solidFill>
                <a:ea typeface="Calibri" pitchFamily="34" charset="0"/>
                <a:cs typeface="Times New Roman" pitchFamily="18" charset="0"/>
              </a:rPr>
              <a:t>Číslo projektu: </a:t>
            </a:r>
            <a:r>
              <a:rPr lang="cs-CZ" sz="24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CZ.1.07/1.5.00/34.1073</a:t>
            </a:r>
            <a:endParaRPr lang="cs-CZ" sz="1200" dirty="0"/>
          </a:p>
          <a:p>
            <a:pPr lvl="0" eaLnBrk="0" hangingPunct="0"/>
            <a:r>
              <a:rPr lang="cs-CZ" sz="2400" b="1" dirty="0">
                <a:solidFill>
                  <a:srgbClr val="FF0000"/>
                </a:solidFill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400" b="1" i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VY_12_INOVACE_1B_18_Karel Čapek - drama</a:t>
            </a:r>
            <a:endParaRPr lang="cs-CZ" sz="1200" dirty="0"/>
          </a:p>
          <a:p>
            <a:pPr lvl="0" eaLnBrk="0" hangingPunct="0"/>
            <a:r>
              <a:rPr lang="cs-CZ" sz="2400" b="1" dirty="0">
                <a:solidFill>
                  <a:srgbClr val="FF0000"/>
                </a:solidFill>
                <a:ea typeface="Calibri" pitchFamily="34" charset="0"/>
                <a:cs typeface="Times New Roman" pitchFamily="18" charset="0"/>
              </a:rPr>
              <a:t>Téma sady: </a:t>
            </a:r>
            <a:r>
              <a:rPr lang="cs-CZ" sz="24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Interpretace textů</a:t>
            </a:r>
            <a:endParaRPr lang="cs-CZ" sz="1200" dirty="0"/>
          </a:p>
          <a:p>
            <a:pPr lvl="0" eaLnBrk="0" hangingPunct="0"/>
            <a:r>
              <a:rPr lang="cs-CZ" sz="2400" b="1" dirty="0">
                <a:solidFill>
                  <a:srgbClr val="FF0000"/>
                </a:solidFill>
                <a:ea typeface="Calibri" pitchFamily="34" charset="0"/>
                <a:cs typeface="Times New Roman" pitchFamily="18" charset="0"/>
              </a:rPr>
              <a:t>Datum vzniku: </a:t>
            </a:r>
            <a:r>
              <a:rPr lang="cs-CZ" sz="2400" b="1" i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prosinec </a:t>
            </a:r>
            <a:r>
              <a:rPr lang="cs-CZ" sz="24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2013</a:t>
            </a:r>
            <a:endParaRPr lang="cs-CZ" sz="1200" dirty="0"/>
          </a:p>
          <a:p>
            <a:pPr lvl="0" eaLnBrk="0" hangingPunct="0"/>
            <a:r>
              <a:rPr lang="cs-CZ" sz="24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Třída: </a:t>
            </a:r>
            <a:r>
              <a:rPr lang="cs-CZ" sz="2400" b="1" i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4.A</a:t>
            </a:r>
            <a:endParaRPr lang="cs-CZ" sz="1200" dirty="0"/>
          </a:p>
          <a:p>
            <a:pPr lvl="0" eaLnBrk="0" hangingPunct="0"/>
            <a:r>
              <a:rPr lang="cs-CZ" sz="24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Autor: </a:t>
            </a:r>
            <a:r>
              <a:rPr lang="cs-CZ" sz="24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Mgr. Lucie Nováková</a:t>
            </a:r>
            <a:endParaRPr lang="cs-CZ" sz="3200" dirty="0"/>
          </a:p>
        </p:txBody>
      </p:sp>
      <p:pic>
        <p:nvPicPr>
          <p:cNvPr id="4" name="Picture 5" descr="GYMLOVO_logo BRV"/>
          <p:cNvPicPr/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000496" y="214290"/>
            <a:ext cx="1257300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/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1643042" y="5572140"/>
            <a:ext cx="6000792" cy="11239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357158" y="928670"/>
            <a:ext cx="8501122" cy="5715040"/>
          </a:xfrm>
          <a:gradFill>
            <a:gsLst>
              <a:gs pos="27000">
                <a:srgbClr val="FFC000"/>
              </a:gs>
              <a:gs pos="50000">
                <a:schemeClr val="bg1"/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4200000" scaled="0"/>
          </a:gradFill>
          <a:ln w="28575">
            <a:solidFill>
              <a:schemeClr val="tx1"/>
            </a:solidFill>
          </a:ln>
          <a:effectLst>
            <a:outerShdw blurRad="50800" dist="190500" dir="2700000" algn="tl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300000" rev="0"/>
            </a:camera>
            <a:lightRig rig="threePt" dir="t"/>
          </a:scene3d>
        </p:spPr>
        <p:txBody>
          <a:bodyPr>
            <a:normAutofit fontScale="25000" lnSpcReduction="20000"/>
          </a:bodyPr>
          <a:lstStyle/>
          <a:p>
            <a:pPr lvl="0"/>
            <a:endParaRPr lang="cs-CZ" sz="2400" dirty="0" smtClean="0"/>
          </a:p>
          <a:p>
            <a:pPr lvl="0"/>
            <a:endParaRPr lang="cs-CZ" sz="9600" dirty="0" smtClean="0"/>
          </a:p>
          <a:p>
            <a:pPr lvl="0"/>
            <a:r>
              <a:rPr lang="cs-CZ" sz="9600" dirty="0" smtClean="0"/>
              <a:t>Materiál </a:t>
            </a:r>
            <a:r>
              <a:rPr lang="cs-CZ" sz="9600" dirty="0"/>
              <a:t>je určen k práci s texty v </a:t>
            </a:r>
            <a:r>
              <a:rPr lang="cs-CZ" sz="9600" dirty="0" smtClean="0"/>
              <a:t>hodinách i k domácí přípravě, </a:t>
            </a:r>
            <a:r>
              <a:rPr lang="cs-CZ" sz="9600" dirty="0"/>
              <a:t>jež jsou předmětem výuky literatury </a:t>
            </a:r>
            <a:r>
              <a:rPr lang="cs-CZ" sz="9600" dirty="0" smtClean="0"/>
              <a:t>ve 4. ročníku </a:t>
            </a:r>
            <a:r>
              <a:rPr lang="cs-CZ" sz="9600" dirty="0"/>
              <a:t>Slouží </a:t>
            </a:r>
            <a:r>
              <a:rPr lang="cs-CZ" sz="9600" dirty="0" smtClean="0"/>
              <a:t>k</a:t>
            </a:r>
            <a:r>
              <a:rPr lang="cs-CZ" sz="9600" dirty="0"/>
              <a:t> </a:t>
            </a:r>
            <a:r>
              <a:rPr lang="cs-CZ" sz="9600" dirty="0" smtClean="0"/>
              <a:t>maturitnímu opakování.</a:t>
            </a:r>
            <a:endParaRPr lang="cs-CZ" sz="9600" dirty="0"/>
          </a:p>
          <a:p>
            <a:pPr lvl="0"/>
            <a:r>
              <a:rPr lang="cs-CZ" sz="9600" dirty="0" smtClean="0"/>
              <a:t>Prezentace seznamuje žáky s dramatickou tvorbou K. Čapka</a:t>
            </a:r>
            <a:endParaRPr lang="cs-CZ" sz="9600" dirty="0"/>
          </a:p>
          <a:p>
            <a:pPr lvl="0"/>
            <a:r>
              <a:rPr lang="cs-CZ" sz="9600" dirty="0"/>
              <a:t>Směřuje k rozvoji čtenářské a informační gramotnosti žáků.</a:t>
            </a:r>
            <a:endParaRPr lang="cs-CZ" sz="7200" dirty="0"/>
          </a:p>
          <a:p>
            <a:pPr lvl="0"/>
            <a:r>
              <a:rPr lang="cs-CZ" sz="9600" dirty="0"/>
              <a:t>Žáci si jej bedlivě prostudují a následně vypracují odpovědi na přiložené otázky a </a:t>
            </a:r>
            <a:r>
              <a:rPr lang="cs-CZ" sz="9600" dirty="0" smtClean="0"/>
              <a:t>úkoly (doma si předem vyslechnou nahrávky a zhlédnou filmovou ukázku).</a:t>
            </a:r>
          </a:p>
          <a:p>
            <a:pPr lvl="0"/>
            <a:r>
              <a:rPr lang="cs-CZ" sz="9600" dirty="0" smtClean="0"/>
              <a:t>Při přechodu na další snímky se objevují řešení jednotlivých úkolů k výchozím textům.</a:t>
            </a:r>
          </a:p>
          <a:p>
            <a:pPr lvl="0"/>
            <a:r>
              <a:rPr lang="cs-CZ" sz="9600" dirty="0" smtClean="0"/>
              <a:t>Snímek 16, 17 - řešení vyjede při polepu vždy na stejné stránce.</a:t>
            </a:r>
          </a:p>
          <a:p>
            <a:pPr lvl="0"/>
            <a:r>
              <a:rPr lang="cs-CZ" sz="9600" dirty="0" smtClean="0"/>
              <a:t>Snímek 3 – datace také při poklepu myší.</a:t>
            </a:r>
          </a:p>
          <a:p>
            <a:pPr lvl="0"/>
            <a:r>
              <a:rPr lang="cs-CZ" sz="9600" dirty="0" smtClean="0"/>
              <a:t>Nutné připojení na internet (práce s odkazy a poslech nahrávek).</a:t>
            </a:r>
          </a:p>
          <a:p>
            <a:pPr lvl="0"/>
            <a:endParaRPr lang="cs-CZ" sz="9600" dirty="0" smtClean="0"/>
          </a:p>
          <a:p>
            <a:pPr lvl="0"/>
            <a:endParaRPr lang="cs-CZ" sz="9600" dirty="0" smtClean="0"/>
          </a:p>
          <a:p>
            <a:pPr lvl="0"/>
            <a:endParaRPr lang="cs-CZ" sz="9600" dirty="0" smtClean="0"/>
          </a:p>
          <a:p>
            <a:pPr lvl="0"/>
            <a:endParaRPr lang="cs-CZ" sz="9600" dirty="0" smtClean="0"/>
          </a:p>
          <a:p>
            <a:pPr lvl="0"/>
            <a:endParaRPr lang="cs-CZ" sz="9600" dirty="0"/>
          </a:p>
          <a:p>
            <a:pPr lvl="0">
              <a:buNone/>
            </a:pPr>
            <a:endParaRPr lang="cs-CZ" sz="51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>
              <a:buNone/>
            </a:pPr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</a:p>
          <a:p>
            <a:pPr>
              <a:buClrTx/>
              <a:buNone/>
            </a:pPr>
            <a:endParaRPr lang="cs-CZ" sz="1800" dirty="0" smtClean="0">
              <a:solidFill>
                <a:srgbClr val="FFC000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2143140" cy="500066"/>
          </a:xfrm>
          <a:gradFill>
            <a:gsLst>
              <a:gs pos="2700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400000" scaled="0"/>
          </a:gra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Monotype Corsiva" pitchFamily="66" charset="0"/>
              </a:rPr>
              <a:t>Anotace:</a:t>
            </a:r>
            <a:endParaRPr lang="cs-CZ" sz="4000" b="1" dirty="0">
              <a:solidFill>
                <a:schemeClr val="tx1"/>
              </a:solidFill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143108" y="2500306"/>
            <a:ext cx="4857784" cy="304698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7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Monotype Corsiva" pitchFamily="66" charset="0"/>
              </a:rPr>
              <a:t>Karel Čapek</a:t>
            </a:r>
          </a:p>
          <a:p>
            <a:pPr algn="ctr"/>
            <a:r>
              <a:rPr lang="cs-CZ" sz="4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Monotype Corsiva" pitchFamily="66" charset="0"/>
              </a:rPr>
              <a:t>(1890 – 1938)</a:t>
            </a:r>
          </a:p>
          <a:p>
            <a:pPr algn="ctr"/>
            <a:r>
              <a:rPr lang="cs-CZ" sz="7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Monotype Corsiva" pitchFamily="66" charset="0"/>
              </a:rPr>
              <a:t>Drama</a:t>
            </a:r>
            <a:endParaRPr lang="cs-CZ" sz="72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Monotype Corsiva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088916" y="2967335"/>
            <a:ext cx="18473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endParaRPr lang="cs-CZ" sz="2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384014" y="2967335"/>
            <a:ext cx="18473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2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2471726" cy="428628"/>
          </a:xfr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Výchozí text 1</a:t>
            </a:r>
            <a:endParaRPr lang="cs-CZ" sz="3200" b="1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71934" y="214290"/>
            <a:ext cx="3786214" cy="584775"/>
          </a:xfrm>
          <a:prstGeom prst="rect">
            <a:avLst/>
          </a:prstGeom>
          <a:gradFill>
            <a:gsLst>
              <a:gs pos="0">
                <a:schemeClr val="bg2"/>
              </a:gs>
              <a:gs pos="50000">
                <a:srgbClr val="FFC000">
                  <a:alpha val="89000"/>
                </a:srgb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6600000" scaled="0"/>
          </a:gradFill>
          <a:ln w="38100">
            <a:solidFill>
              <a:schemeClr val="tx1"/>
            </a:solidFill>
          </a:ln>
          <a:effectLst>
            <a:outerShdw blurRad="50800" dist="1270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Původ slova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robot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14282" y="6143644"/>
            <a:ext cx="8715404" cy="523220"/>
          </a:xfrm>
          <a:prstGeom prst="rect">
            <a:avLst/>
          </a:prstGeom>
          <a:gradFill>
            <a:gsLst>
              <a:gs pos="0">
                <a:schemeClr val="bg2"/>
              </a:gs>
              <a:gs pos="50000">
                <a:srgbClr val="FFC000">
                  <a:alpha val="89000"/>
                </a:srgb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6600000" scaled="0"/>
          </a:gradFill>
          <a:ln w="38100">
            <a:solidFill>
              <a:schemeClr val="tx1"/>
            </a:solidFill>
          </a:ln>
          <a:effectLst>
            <a:outerShdw blurRad="50800" dist="1270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Interpretujte  výňatek; určete funkční styl  Čapkova textu.  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4282" y="1000108"/>
            <a:ext cx="8786874" cy="498598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88000"/>
              </a:srgbClr>
            </a:outerShdw>
          </a:effectLst>
        </p:spPr>
        <p:txBody>
          <a:bodyPr wrap="square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      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Na počátku bylo slovo – robot – a je obecně známé, že skutečným autorem toho slova nebyl Karel Čapek, ale jeho bratr Josef. Jak to vlastně bylo, popsal v Lidových novinách 24. prosince 1933 Karel Čapek takto:</a:t>
            </a:r>
          </a:p>
          <a:p>
            <a:r>
              <a:rPr lang="cs-CZ" i="1" dirty="0" smtClean="0"/>
              <a:t>…v jedné nestřežené chvíli napadla řečeného autora látka na tu hru. I běžel s tím za tepla na</a:t>
            </a:r>
          </a:p>
          <a:p>
            <a:r>
              <a:rPr lang="cs-CZ" i="1" dirty="0" smtClean="0"/>
              <a:t>svého bratra Josefa, malíře, který zrovna stál u štafle a maloval po plátně, až to šustělo.</a:t>
            </a:r>
          </a:p>
          <a:p>
            <a:r>
              <a:rPr lang="cs-CZ" i="1" dirty="0" smtClean="0"/>
              <a:t>„Ty, Josef,“ začal autor, „já bych měl myšlenku na hru.“</a:t>
            </a:r>
          </a:p>
          <a:p>
            <a:r>
              <a:rPr lang="cs-CZ" i="1" dirty="0" smtClean="0"/>
              <a:t>„Jakou,“ bručel malíř (opravdu bručel, neboť držel při tom v ústech štětec).</a:t>
            </a:r>
          </a:p>
          <a:p>
            <a:r>
              <a:rPr lang="pl-PL" i="1" dirty="0" smtClean="0"/>
              <a:t>Autor mu to řekl tak stručně, jak to šlo.</a:t>
            </a:r>
          </a:p>
          <a:p>
            <a:r>
              <a:rPr lang="cs-CZ" i="1" dirty="0" smtClean="0"/>
              <a:t>„Tak to napiš,“ děl malíř, aniž vyndal štětec z úst a přestal natírat plátno. Bylo to až urážlivě</a:t>
            </a:r>
          </a:p>
          <a:p>
            <a:r>
              <a:rPr lang="cs-CZ" i="1" dirty="0" smtClean="0"/>
              <a:t>lhostejné.</a:t>
            </a:r>
          </a:p>
          <a:p>
            <a:r>
              <a:rPr lang="cs-CZ" i="1" dirty="0" smtClean="0"/>
              <a:t>„Ale já nevím,“ řekl autor, „jak mám ty umělé dělníky nazvat. Řekl bych jim </a:t>
            </a:r>
            <a:r>
              <a:rPr lang="cs-CZ" i="1" dirty="0" err="1" smtClean="0"/>
              <a:t>laboři</a:t>
            </a:r>
            <a:r>
              <a:rPr lang="cs-CZ" i="1" dirty="0" smtClean="0"/>
              <a:t>, ale </a:t>
            </a:r>
            <a:r>
              <a:rPr lang="pl-PL" i="1" dirty="0" smtClean="0"/>
              <a:t>připadá mi to nějak papírové.“</a:t>
            </a:r>
          </a:p>
          <a:p>
            <a:pPr algn="just"/>
            <a:r>
              <a:rPr lang="cs-CZ" i="1" dirty="0" smtClean="0"/>
              <a:t>„Tak jim řekni Roboti.“ mumlal malíř se štětcem v ústech a maloval dál. A bylo to. Tím</a:t>
            </a:r>
          </a:p>
          <a:p>
            <a:pPr algn="just"/>
            <a:r>
              <a:rPr lang="cs-CZ" i="1" dirty="0" smtClean="0"/>
              <a:t>způsobem se tedy zrodilo slovo Robot; budiž tímto přiřčeno svému skutečnému původci. </a:t>
            </a:r>
          </a:p>
          <a:p>
            <a:endParaRPr lang="cs-CZ" i="1" dirty="0" smtClean="0"/>
          </a:p>
          <a:p>
            <a:r>
              <a:rPr lang="cs-CZ" sz="1600" i="1" dirty="0" smtClean="0"/>
              <a:t>   (</a:t>
            </a:r>
            <a:r>
              <a:rPr lang="cs-CZ" sz="1400" i="1" dirty="0" smtClean="0"/>
              <a:t>upraveno podle  </a:t>
            </a:r>
            <a:r>
              <a:rPr lang="cs-CZ" sz="1400" i="1" dirty="0" smtClean="0">
                <a:hlinkClick r:id="rId3"/>
              </a:rPr>
              <a:t>http://digilib.phil.muni.cz/bitstream/handle/11222.digilib/112355/H_Musicologica_41-2006-</a:t>
            </a:r>
            <a:r>
              <a:rPr lang="cs-CZ" sz="1400" i="1" dirty="0" smtClean="0"/>
              <a:t>     1_9.pdf)</a:t>
            </a:r>
            <a:endParaRPr lang="cs-CZ" sz="1600" dirty="0"/>
          </a:p>
        </p:txBody>
      </p:sp>
      <p:pic>
        <p:nvPicPr>
          <p:cNvPr id="6" name="Obrázek 5" descr="MC900355677.WM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15338" y="2714620"/>
            <a:ext cx="542616" cy="725541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2471726" cy="428628"/>
          </a:xfr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Výchozí text 1</a:t>
            </a:r>
            <a:endParaRPr lang="cs-CZ" sz="3200" b="1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71934" y="214290"/>
            <a:ext cx="3786214" cy="584775"/>
          </a:xfrm>
          <a:prstGeom prst="rect">
            <a:avLst/>
          </a:prstGeom>
          <a:gradFill>
            <a:gsLst>
              <a:gs pos="0">
                <a:schemeClr val="bg2"/>
              </a:gs>
              <a:gs pos="50000">
                <a:srgbClr val="FFC000">
                  <a:alpha val="89000"/>
                </a:srgb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6600000" scaled="0"/>
          </a:gradFill>
          <a:ln w="38100">
            <a:solidFill>
              <a:schemeClr val="tx1"/>
            </a:solidFill>
          </a:ln>
          <a:effectLst>
            <a:outerShdw blurRad="50800" dist="1270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Původ slova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robot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14282" y="6143644"/>
            <a:ext cx="8715404" cy="523220"/>
          </a:xfrm>
          <a:prstGeom prst="rect">
            <a:avLst/>
          </a:prstGeom>
          <a:gradFill>
            <a:gsLst>
              <a:gs pos="0">
                <a:schemeClr val="bg2"/>
              </a:gs>
              <a:gs pos="50000">
                <a:srgbClr val="FFC000">
                  <a:alpha val="89000"/>
                </a:srgb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6600000" scaled="0"/>
          </a:gradFill>
          <a:ln w="38100">
            <a:solidFill>
              <a:schemeClr val="tx1"/>
            </a:solidFill>
          </a:ln>
          <a:effectLst>
            <a:outerShdw blurRad="50800" dist="1270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Interpretujte  výňatek; určete funkční styl  Čapkova textu.  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4282" y="2143116"/>
            <a:ext cx="8786874" cy="2585323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88000"/>
              </a:srgbClr>
            </a:outerShdw>
          </a:effectLst>
        </p:spPr>
        <p:txBody>
          <a:bodyPr wrap="square">
            <a:spAutoFit/>
          </a:bodyPr>
          <a:lstStyle/>
          <a:p>
            <a:endParaRPr lang="cs-CZ" dirty="0" smtClean="0"/>
          </a:p>
          <a:p>
            <a:pPr algn="just"/>
            <a:r>
              <a:rPr lang="cs-CZ" dirty="0" smtClean="0"/>
              <a:t>       </a:t>
            </a:r>
            <a:r>
              <a:rPr lang="cs-CZ" sz="2400" dirty="0" smtClean="0"/>
              <a:t>Text popisuje, jak </a:t>
            </a:r>
            <a:r>
              <a:rPr lang="cs-CZ" sz="2400" b="1" dirty="0" smtClean="0"/>
              <a:t>vzniklo slovo robot</a:t>
            </a:r>
            <a:r>
              <a:rPr lang="cs-CZ" sz="2400" dirty="0" smtClean="0"/>
              <a:t>. Autor  Karel Čapek píše o tom, jak si nevěděl rady s pojmenováním umělých bytostí  ve hře R.U.R. Jeho bratr, malíř Josef Čapek, mu poradil, aby použil slovo robot.</a:t>
            </a:r>
          </a:p>
          <a:p>
            <a:pPr algn="just"/>
            <a:r>
              <a:rPr lang="cs-CZ" sz="2400" b="1" dirty="0" smtClean="0"/>
              <a:t>Funkční styl </a:t>
            </a:r>
            <a:r>
              <a:rPr lang="cs-CZ" sz="2400" dirty="0" smtClean="0"/>
              <a:t>– publicistický (dle materiálu text otištěn v Lidových novinách).</a:t>
            </a:r>
            <a:endParaRPr lang="cs-CZ" sz="20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071546"/>
            <a:ext cx="8715436" cy="5429288"/>
          </a:xfrm>
          <a:blipFill>
            <a:blip r:embed="rId2"/>
            <a:tile tx="0" ty="0" sx="100000" sy="100000" flip="none" algn="tl"/>
          </a:blipFill>
          <a:ln w="38100" cmpd="sng">
            <a:solidFill>
              <a:schemeClr val="tx1"/>
            </a:solidFill>
          </a:ln>
          <a:effectLst>
            <a:outerShdw blurRad="50800" dist="571500" dir="5400000" sx="43000" sy="43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Od robota ke kyborgovi   </a:t>
            </a:r>
          </a:p>
          <a:p>
            <a:pPr marL="0" indent="0" algn="just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     Od doby, kdy Karel Čapek  představil  veřejnosti svou hru, můžeme vysledovat</a:t>
            </a:r>
          </a:p>
          <a:p>
            <a:pPr marL="0" indent="0" algn="just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nesporný posun ve vnímání </a:t>
            </a:r>
            <a:r>
              <a:rPr lang="cs-CZ" sz="2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robota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od nepřátelské hrubé síly stroje, která se vymkla kontrole tvůrce, přes obraz přátelského sluhy a pomocníka až k posunu ve vnímání konceptuální hranice mezi lidmi a umělými konstrukty podobnými člověku, ztělesněnému  metaforou  kyberneticko-biologického,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anorganicko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-</a:t>
            </a:r>
          </a:p>
          <a:p>
            <a:pPr marL="0" indent="0" algn="just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organického hybrida, podobou </a:t>
            </a:r>
            <a:r>
              <a:rPr lang="cs-CZ" sz="2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kyborga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.</a:t>
            </a:r>
          </a:p>
          <a:p>
            <a:pPr marL="0" indent="0" algn="just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     Neologismus </a:t>
            </a:r>
            <a:r>
              <a:rPr lang="cs-CZ" sz="2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„kyborg“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(odvozený z kybernetický organismus) použili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Manfred</a:t>
            </a: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 marL="0" indent="0" algn="just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E. 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Clynes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a  Nathan S. Kline  v roce  1960, aby  popsali nový typ organismu, který</a:t>
            </a:r>
          </a:p>
          <a:p>
            <a:pPr marL="0" indent="0" algn="just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funguje jako „sebe-regulující systém člověk-stroj“. Předmětem jejich výzkumu bylo propojení lidského organismu a strojového systému, který bude fungovat jako „exogenně rozšířený organizační komplex nevědomě fungující jako integrovaný homeostatický systém“.</a:t>
            </a:r>
          </a:p>
          <a:p>
            <a:pPr marL="0" indent="0" algn="ctr">
              <a:buNone/>
            </a:pPr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hlinkClick r:id="rId3"/>
              </a:rPr>
              <a:t> http://digilib.phil.muni.cz/bitstream/handle/11222.digilib/112355/H_Musicologica_41-2006-1_9.pdf</a:t>
            </a:r>
            <a:endParaRPr lang="cs-CZ" sz="1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 marL="0" indent="0">
              <a:buNone/>
            </a:pP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 marL="0" indent="0" algn="just">
              <a:buNone/>
            </a:pP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3429024" cy="642942"/>
          </a:xfr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Výchozí text  2</a:t>
            </a:r>
            <a:endParaRPr lang="cs-CZ" sz="3600" b="1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57686" y="214290"/>
            <a:ext cx="4572032" cy="523220"/>
          </a:xfrm>
          <a:prstGeom prst="rect">
            <a:avLst/>
          </a:prstGeom>
          <a:gradFill>
            <a:gsLst>
              <a:gs pos="0">
                <a:schemeClr val="bg2"/>
              </a:gs>
              <a:gs pos="50000">
                <a:srgbClr val="FFC000">
                  <a:alpha val="89000"/>
                </a:srgb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6600000" scaled="0"/>
          </a:gradFill>
          <a:ln w="38100">
            <a:solidFill>
              <a:schemeClr val="tx1"/>
            </a:solidFill>
          </a:ln>
          <a:effectLst>
            <a:outerShdw blurRad="50800" dist="1270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Doplňte do textu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vhodná slova.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357554" y="1785926"/>
            <a:ext cx="1143008" cy="285752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142976" y="2428868"/>
            <a:ext cx="928694" cy="214314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42910" y="2714620"/>
            <a:ext cx="928694" cy="285752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143240" y="3786190"/>
            <a:ext cx="1000132" cy="285752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85720" y="4500570"/>
            <a:ext cx="857256" cy="285752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857884" y="4500570"/>
            <a:ext cx="1285884" cy="285752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000628" y="1214422"/>
            <a:ext cx="3177729" cy="523220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Určete funkční styl.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214678" y="5429264"/>
            <a:ext cx="919170" cy="276228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643570" y="1214422"/>
            <a:ext cx="1750224" cy="523220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výkladový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4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/>
      <p:bldP spid="14" grpId="1"/>
      <p:bldP spid="15" grpId="0" animBg="1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000108"/>
            <a:ext cx="8715436" cy="5643602"/>
          </a:xfr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19050"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5000"/>
              </a:srgbClr>
            </a:outerShdw>
          </a:effectLst>
        </p:spPr>
        <p:txBody>
          <a:bodyPr>
            <a:noAutofit/>
          </a:bodyPr>
          <a:lstStyle/>
          <a:p>
            <a:pPr marL="0">
              <a:buNone/>
            </a:pPr>
            <a:r>
              <a:rPr lang="cs-CZ" sz="2000" b="1" dirty="0" smtClean="0">
                <a:latin typeface="Monotype Corsiva" pitchFamily="66" charset="0"/>
              </a:rPr>
              <a:t>Domin (čte) : „Roboti světa, nařizujeme vám, abyste vyvraždili lidstvo. </a:t>
            </a:r>
            <a:r>
              <a:rPr lang="cs-CZ" sz="2000" b="1" dirty="0" err="1" smtClean="0">
                <a:latin typeface="Monotype Corsiva" pitchFamily="66" charset="0"/>
              </a:rPr>
              <a:t>Nešetřte</a:t>
            </a:r>
            <a:r>
              <a:rPr lang="cs-CZ" sz="2000" b="1" dirty="0" smtClean="0">
                <a:latin typeface="Monotype Corsiva" pitchFamily="66" charset="0"/>
              </a:rPr>
              <a:t> mužů. </a:t>
            </a:r>
            <a:r>
              <a:rPr lang="cs-CZ" sz="2000" b="1" dirty="0" err="1" smtClean="0">
                <a:latin typeface="Monotype Corsiva" pitchFamily="66" charset="0"/>
              </a:rPr>
              <a:t>Nešetřte</a:t>
            </a:r>
            <a:r>
              <a:rPr lang="cs-CZ" sz="2000" b="1" dirty="0" smtClean="0">
                <a:latin typeface="Monotype Corsiva" pitchFamily="66" charset="0"/>
              </a:rPr>
              <a:t> žen. Uchovejte továrny, dráhy, stroje, doly a suroviny. Ostatní zničte. Pak se vraťte do práce, </a:t>
            </a:r>
            <a:r>
              <a:rPr lang="cs-CZ" sz="2000" b="1" dirty="0" err="1" smtClean="0">
                <a:latin typeface="Monotype Corsiva" pitchFamily="66" charset="0"/>
              </a:rPr>
              <a:t>práce</a:t>
            </a:r>
            <a:r>
              <a:rPr lang="cs-CZ" sz="2000" b="1" dirty="0" smtClean="0">
                <a:latin typeface="Monotype Corsiva" pitchFamily="66" charset="0"/>
              </a:rPr>
              <a:t> se nesmí zastavit.“</a:t>
            </a:r>
          </a:p>
          <a:p>
            <a:pPr>
              <a:buNone/>
            </a:pPr>
            <a:r>
              <a:rPr lang="cs-CZ" sz="2000" b="1" dirty="0" smtClean="0">
                <a:latin typeface="Monotype Corsiva" pitchFamily="66" charset="0"/>
              </a:rPr>
              <a:t>Dr. </a:t>
            </a:r>
            <a:r>
              <a:rPr lang="cs-CZ" sz="2000" b="1" dirty="0" err="1" smtClean="0">
                <a:latin typeface="Monotype Corsiva" pitchFamily="66" charset="0"/>
              </a:rPr>
              <a:t>Gall</a:t>
            </a:r>
            <a:r>
              <a:rPr lang="cs-CZ" sz="2000" b="1" dirty="0" smtClean="0">
                <a:latin typeface="Monotype Corsiva" pitchFamily="66" charset="0"/>
              </a:rPr>
              <a:t>: To je příšerné!</a:t>
            </a:r>
          </a:p>
          <a:p>
            <a:pPr>
              <a:buNone/>
            </a:pPr>
            <a:r>
              <a:rPr lang="cs-CZ" sz="2000" b="1" dirty="0" err="1" smtClean="0">
                <a:latin typeface="Monotype Corsiva" pitchFamily="66" charset="0"/>
              </a:rPr>
              <a:t>Hallemeier</a:t>
            </a:r>
            <a:r>
              <a:rPr lang="cs-CZ" sz="2000" b="1" dirty="0" smtClean="0">
                <a:latin typeface="Monotype Corsiva" pitchFamily="66" charset="0"/>
              </a:rPr>
              <a:t>: Ti holomci!</a:t>
            </a:r>
          </a:p>
          <a:p>
            <a:pPr marL="0">
              <a:buNone/>
            </a:pPr>
            <a:r>
              <a:rPr lang="cs-CZ" sz="2000" b="1" dirty="0" smtClean="0">
                <a:latin typeface="Monotype Corsiva" pitchFamily="66" charset="0"/>
              </a:rPr>
              <a:t>Domin (čte) : „</a:t>
            </a:r>
            <a:r>
              <a:rPr lang="cs-CZ" sz="2000" b="1" dirty="0" err="1" smtClean="0">
                <a:latin typeface="Monotype Corsiva" pitchFamily="66" charset="0"/>
              </a:rPr>
              <a:t>Vykonati</a:t>
            </a:r>
            <a:r>
              <a:rPr lang="cs-CZ" sz="2000" b="1" dirty="0" smtClean="0">
                <a:latin typeface="Monotype Corsiva" pitchFamily="66" charset="0"/>
              </a:rPr>
              <a:t>  ihned po dodání rozkazu.“ Následují podrobné instrukce. </a:t>
            </a:r>
            <a:r>
              <a:rPr lang="cs-CZ" sz="2000" b="1" dirty="0" err="1" smtClean="0">
                <a:latin typeface="Monotype Corsiva" pitchFamily="66" charset="0"/>
              </a:rPr>
              <a:t>Fabry</a:t>
            </a:r>
            <a:r>
              <a:rPr lang="cs-CZ" sz="2000" b="1" dirty="0" smtClean="0">
                <a:latin typeface="Monotype Corsiva" pitchFamily="66" charset="0"/>
              </a:rPr>
              <a:t>, a tohle se opravdu děje?</a:t>
            </a:r>
          </a:p>
          <a:p>
            <a:pPr>
              <a:buNone/>
            </a:pPr>
            <a:r>
              <a:rPr lang="cs-CZ" sz="2000" b="1" dirty="0" err="1" smtClean="0">
                <a:latin typeface="Monotype Corsiva" pitchFamily="66" charset="0"/>
              </a:rPr>
              <a:t>Fabry</a:t>
            </a:r>
            <a:r>
              <a:rPr lang="cs-CZ" sz="2000" b="1" dirty="0" smtClean="0">
                <a:latin typeface="Monotype Corsiva" pitchFamily="66" charset="0"/>
              </a:rPr>
              <a:t>: Patrně.</a:t>
            </a:r>
          </a:p>
          <a:p>
            <a:pPr>
              <a:buNone/>
            </a:pPr>
            <a:r>
              <a:rPr lang="cs-CZ" sz="2000" b="1" dirty="0" smtClean="0">
                <a:latin typeface="Monotype Corsiva" pitchFamily="66" charset="0"/>
              </a:rPr>
              <a:t>Alquist: Dokonáno.</a:t>
            </a:r>
          </a:p>
          <a:p>
            <a:pPr>
              <a:buNone/>
            </a:pPr>
            <a:r>
              <a:rPr lang="cs-CZ" sz="2000" b="1" dirty="0" smtClean="0">
                <a:latin typeface="Monotype Corsiva" pitchFamily="66" charset="0"/>
              </a:rPr>
              <a:t>(vrazí </a:t>
            </a:r>
            <a:r>
              <a:rPr lang="cs-CZ" sz="2000" b="1" dirty="0" err="1" smtClean="0">
                <a:latin typeface="Monotype Corsiva" pitchFamily="66" charset="0"/>
              </a:rPr>
              <a:t>Busman</a:t>
            </a:r>
            <a:r>
              <a:rPr lang="cs-CZ" sz="2000" b="1" dirty="0" smtClean="0">
                <a:latin typeface="Monotype Corsiva" pitchFamily="66" charset="0"/>
              </a:rPr>
              <a:t>)</a:t>
            </a:r>
          </a:p>
          <a:p>
            <a:pPr>
              <a:buNone/>
            </a:pPr>
            <a:r>
              <a:rPr lang="cs-CZ" sz="2000" b="1" dirty="0" err="1" smtClean="0">
                <a:latin typeface="Monotype Corsiva" pitchFamily="66" charset="0"/>
              </a:rPr>
              <a:t>Busman</a:t>
            </a:r>
            <a:r>
              <a:rPr lang="cs-CZ" sz="2000" b="1" dirty="0" smtClean="0">
                <a:latin typeface="Monotype Corsiva" pitchFamily="66" charset="0"/>
              </a:rPr>
              <a:t>: Aha, děti, už máte nadělení?</a:t>
            </a:r>
          </a:p>
          <a:p>
            <a:pPr>
              <a:buNone/>
            </a:pPr>
            <a:r>
              <a:rPr lang="cs-CZ" sz="2000" b="1" dirty="0" smtClean="0">
                <a:latin typeface="Monotype Corsiva" pitchFamily="66" charset="0"/>
              </a:rPr>
              <a:t>Domin: Rychle, na </a:t>
            </a:r>
            <a:r>
              <a:rPr lang="cs-CZ" sz="2000" b="1" dirty="0" err="1" smtClean="0">
                <a:latin typeface="Monotype Corsiva" pitchFamily="66" charset="0"/>
              </a:rPr>
              <a:t>Ultima</a:t>
            </a:r>
            <a:r>
              <a:rPr lang="cs-CZ" sz="2000" b="1" dirty="0" smtClean="0">
                <a:latin typeface="Monotype Corsiva" pitchFamily="66" charset="0"/>
              </a:rPr>
              <a:t>!</a:t>
            </a:r>
          </a:p>
          <a:p>
            <a:pPr marL="0">
              <a:buNone/>
            </a:pPr>
            <a:r>
              <a:rPr lang="cs-CZ" sz="2000" b="1" dirty="0" err="1" smtClean="0">
                <a:latin typeface="Monotype Corsiva" pitchFamily="66" charset="0"/>
              </a:rPr>
              <a:t>Busman</a:t>
            </a:r>
            <a:r>
              <a:rPr lang="cs-CZ" sz="2000" b="1" dirty="0" smtClean="0">
                <a:latin typeface="Monotype Corsiva" pitchFamily="66" charset="0"/>
              </a:rPr>
              <a:t>: Počkejte, </a:t>
            </a:r>
            <a:r>
              <a:rPr lang="cs-CZ" sz="2000" b="1" dirty="0" err="1" smtClean="0">
                <a:latin typeface="Monotype Corsiva" pitchFamily="66" charset="0"/>
              </a:rPr>
              <a:t>Harry</a:t>
            </a:r>
            <a:r>
              <a:rPr lang="cs-CZ" sz="2000" b="1" dirty="0" smtClean="0">
                <a:latin typeface="Monotype Corsiva" pitchFamily="66" charset="0"/>
              </a:rPr>
              <a:t>. Počkejte chvilinku. To nemá docela naspěch. (svalí se do křesla) Ach, lidičky, to jsem se uběhl!</a:t>
            </a:r>
          </a:p>
          <a:p>
            <a:pPr>
              <a:buNone/>
            </a:pPr>
            <a:r>
              <a:rPr lang="cs-CZ" sz="2000" b="1" dirty="0" smtClean="0">
                <a:latin typeface="Monotype Corsiva" pitchFamily="66" charset="0"/>
              </a:rPr>
              <a:t>Domin: Proč čekat?</a:t>
            </a:r>
          </a:p>
          <a:p>
            <a:pPr>
              <a:buNone/>
            </a:pPr>
            <a:r>
              <a:rPr lang="cs-CZ" sz="2000" b="1" dirty="0" err="1" smtClean="0">
                <a:latin typeface="Monotype Corsiva" pitchFamily="66" charset="0"/>
              </a:rPr>
              <a:t>Busman</a:t>
            </a:r>
            <a:r>
              <a:rPr lang="cs-CZ" sz="2000" b="1" dirty="0" smtClean="0">
                <a:latin typeface="Monotype Corsiva" pitchFamily="66" charset="0"/>
              </a:rPr>
              <a:t>: Protože to nejde, holenku. Jen nespěchat. Na </a:t>
            </a:r>
            <a:r>
              <a:rPr lang="cs-CZ" sz="2000" b="1" dirty="0" err="1" smtClean="0">
                <a:latin typeface="Monotype Corsiva" pitchFamily="66" charset="0"/>
              </a:rPr>
              <a:t>Ultimu</a:t>
            </a:r>
            <a:r>
              <a:rPr lang="cs-CZ" sz="2000" b="1" dirty="0" smtClean="0">
                <a:latin typeface="Monotype Corsiva" pitchFamily="66" charset="0"/>
              </a:rPr>
              <a:t> jsou už roboti.</a:t>
            </a:r>
          </a:p>
          <a:p>
            <a:pPr>
              <a:buNone/>
            </a:pPr>
            <a:endParaRPr lang="cs-CZ" sz="1800" b="1" dirty="0" smtClean="0">
              <a:latin typeface="Monotype Corsiva" pitchFamily="66" charset="0"/>
            </a:endParaRPr>
          </a:p>
          <a:p>
            <a:pPr>
              <a:buNone/>
            </a:pPr>
            <a:endParaRPr lang="cs-CZ" sz="1600" dirty="0" smtClean="0">
              <a:latin typeface="Monotype Corsiva" pitchFamily="66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3429024" cy="642942"/>
          </a:xfr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Výchozí text 3</a:t>
            </a:r>
            <a:endParaRPr lang="cs-CZ" sz="3600" b="1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29058" y="214290"/>
            <a:ext cx="4857784" cy="584775"/>
          </a:xfrm>
          <a:prstGeom prst="rect">
            <a:avLst/>
          </a:prstGeom>
          <a:gradFill>
            <a:gsLst>
              <a:gs pos="0">
                <a:schemeClr val="bg2"/>
              </a:gs>
              <a:gs pos="50000">
                <a:srgbClr val="FFC000">
                  <a:alpha val="89000"/>
                </a:srgb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6600000" scaled="0"/>
          </a:gradFill>
          <a:ln w="38100">
            <a:solidFill>
              <a:schemeClr val="tx1"/>
            </a:solidFill>
          </a:ln>
          <a:effectLst>
            <a:outerShdw blurRad="50800" dist="1270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R.U.R. (drama z roku 1920)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pic>
        <p:nvPicPr>
          <p:cNvPr id="7" name="Obrázek 6" descr="MC900297923.WM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5140" y="3143248"/>
            <a:ext cx="1833716" cy="1992135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8715436" cy="857256"/>
          </a:xfr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Otázky  </a:t>
            </a:r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k výchozímu textu 3</a:t>
            </a:r>
            <a:endParaRPr lang="cs-CZ" sz="36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214282" y="1214422"/>
            <a:ext cx="8715436" cy="642942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1. Vysvětlete </a:t>
            </a:r>
            <a:r>
              <a:rPr kumimoji="0" lang="cs-CZ" sz="32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zkratku R.U.R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.; jakou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 má hra </a:t>
            </a:r>
            <a:r>
              <a:rPr kumimoji="0" lang="cs-CZ" sz="3200" b="1" i="0" u="sng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kompozici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?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214282" y="2000240"/>
            <a:ext cx="8715436" cy="1143008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2. Shrňte  vlastními slovy </a:t>
            </a:r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obsah výňatku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a zasaďte do 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kon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-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t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extu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 celé hry.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 </a:t>
            </a:r>
            <a:r>
              <a:rPr kumimoji="0" lang="cs-CZ" sz="3200" b="1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Uve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ďte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, jak  </a:t>
            </a:r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Čapkova  hra končí.</a:t>
            </a:r>
            <a:endParaRPr kumimoji="0" lang="cs-CZ" sz="32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214282" y="3286124"/>
            <a:ext cx="8715436" cy="1143008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3. </a:t>
            </a:r>
            <a:r>
              <a:rPr kumimoji="0" lang="cs-CZ" sz="32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Charakterizujte postavy</a:t>
            </a:r>
            <a:r>
              <a:rPr kumimoji="0" lang="cs-CZ" sz="3200" b="1" i="0" u="sng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  z díla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; vyhledejte  v textu </a:t>
            </a:r>
            <a:r>
              <a:rPr kumimoji="0" lang="cs-CZ" sz="3200" b="1" i="0" u="sng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scénické poznámky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. K čemu slouží?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214282" y="4572008"/>
            <a:ext cx="8715436" cy="928694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4. Posuďte </a:t>
            </a:r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jazykovou stránku textu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. Jak rozumíte výrazu na </a:t>
            </a:r>
            <a:r>
              <a:rPr lang="cs-CZ" sz="32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Ultima</a:t>
            </a:r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?  Najdeme v textu </a:t>
            </a:r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archaismy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?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214282" y="5786454"/>
            <a:ext cx="8715436" cy="857256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6. Které </a:t>
            </a:r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vlastnosti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robotů z textu vyplývají? 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8715436" cy="857256"/>
          </a:xfr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Otázky  </a:t>
            </a:r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k výchozímu textu 3</a:t>
            </a:r>
            <a:endParaRPr lang="cs-CZ" sz="36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214282" y="1214422"/>
            <a:ext cx="8715436" cy="642942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uLnTx/>
                <a:uFillTx/>
                <a:latin typeface="Monotype Corsiva" pitchFamily="66" charset="0"/>
                <a:ea typeface="+mj-ea"/>
                <a:cs typeface="+mj-cs"/>
              </a:rPr>
              <a:t>1.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Rosumovi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 univerzální roboti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.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uLnTx/>
                <a:uFillTx/>
                <a:latin typeface="Monotype Corsiva" pitchFamily="66" charset="0"/>
                <a:ea typeface="+mj-ea"/>
                <a:cs typeface="+mj-cs"/>
              </a:rPr>
              <a:t>S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uLnTx/>
                <a:uFillTx/>
                <a:latin typeface="Monotype Corsiva" pitchFamily="66" charset="0"/>
                <a:ea typeface="+mj-ea"/>
                <a:cs typeface="+mj-cs"/>
              </a:rPr>
              <a:t>ci-fi 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drama o 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3 dějstvích.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 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214282" y="2000240"/>
            <a:ext cx="8715436" cy="1143008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 anchor="ctr">
            <a:normAutofit fontScale="85000" lnSpcReduction="20000"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latin typeface="Monotype Corsiva" pitchFamily="66" charset="0"/>
                <a:ea typeface="+mj-ea"/>
                <a:cs typeface="+mj-cs"/>
              </a:rPr>
              <a:t>2.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Individuální řešení.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Závěr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– roboti získají lidské city,  jsou ochotni se obětovat jeden pro druhého,  závěr hry symbolický – roboti  Helena a Primus  zde vystupují  jako Adam a Eva,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počátek nového lidstva.</a:t>
            </a:r>
            <a:endParaRPr kumimoji="0" lang="cs-CZ" sz="3200" b="1" i="0" u="sng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214282" y="3286124"/>
            <a:ext cx="8715436" cy="1143008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3. Individuální</a:t>
            </a:r>
            <a:r>
              <a:rPr kumimoji="0" lang="cs-CZ" sz="3200" b="1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 řešení. </a:t>
            </a:r>
            <a:r>
              <a:rPr kumimoji="0" lang="cs-CZ" sz="3200" b="1" i="0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Scénické poznámky </a:t>
            </a:r>
            <a:r>
              <a:rPr kumimoji="0" lang="cs-CZ" sz="3200" b="1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sdělují, co  postavy dělají, jak se tváří aj. Např. čte, vrazí  </a:t>
            </a:r>
            <a:r>
              <a:rPr kumimoji="0" lang="cs-CZ" sz="3200" b="1" i="0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Busman</a:t>
            </a:r>
            <a:r>
              <a:rPr kumimoji="0" lang="cs-CZ" sz="3200" b="1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.</a:t>
            </a:r>
            <a:endParaRPr kumimoji="0" lang="cs-CZ" sz="3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214282" y="4572008"/>
            <a:ext cx="8715436" cy="1071570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4. Spisovný jazyk, některá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slova citově zabarvená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(holomci, děti). 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Ultima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 – loď, slovo znamená poslední (obecný 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výnam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).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Archaismus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– infinitiv 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vykonati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 aj.    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214282" y="5786454"/>
            <a:ext cx="8715436" cy="857256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 anchor="ctr">
            <a:normAutofit fontScale="85000" lnSpcReduction="20000"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6</a:t>
            </a:r>
            <a:r>
              <a:rPr lang="cs-CZ" sz="3600" b="1" dirty="0" smtClean="0">
                <a:latin typeface="Monotype Corsiva" pitchFamily="66" charset="0"/>
                <a:ea typeface="+mj-ea"/>
                <a:cs typeface="+mj-cs"/>
              </a:rPr>
              <a:t>. </a:t>
            </a:r>
            <a:r>
              <a:rPr lang="cs-CZ" sz="3300" b="1" dirty="0" smtClean="0">
                <a:solidFill>
                  <a:srgbClr val="FF0000"/>
                </a:solidFill>
                <a:latin typeface="Monotype Corsiva" pitchFamily="66" charset="0"/>
                <a:ea typeface="+mj-ea"/>
                <a:cs typeface="+mj-cs"/>
              </a:rPr>
              <a:t>Roboti </a:t>
            </a:r>
            <a:r>
              <a:rPr lang="cs-CZ" sz="3300" b="1" dirty="0" smtClean="0">
                <a:latin typeface="Monotype Corsiva" pitchFamily="66" charset="0"/>
                <a:ea typeface="+mj-ea"/>
                <a:cs typeface="+mj-cs"/>
              </a:rPr>
              <a:t>–</a:t>
            </a:r>
            <a:r>
              <a:rPr lang="cs-CZ" sz="3600" b="1" dirty="0" smtClean="0">
                <a:latin typeface="Monotype Corsiva" pitchFamily="66" charset="0"/>
                <a:ea typeface="+mj-ea"/>
                <a:cs typeface="+mj-cs"/>
              </a:rPr>
              <a:t> </a:t>
            </a:r>
            <a:r>
              <a:rPr lang="cs-CZ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jsou krutí, myslí jen na práci, postrádají l</a:t>
            </a:r>
            <a:r>
              <a:rPr kumimoji="0" lang="cs-CZ" sz="33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idskost</a:t>
            </a:r>
            <a:r>
              <a:rPr kumimoji="0" lang="cs-CZ" sz="33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, nemají city, jsou</a:t>
            </a:r>
            <a:r>
              <a:rPr kumimoji="0" lang="cs-CZ" sz="33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 chladnokrevní a krutí.</a:t>
            </a:r>
            <a:endParaRPr kumimoji="0" lang="cs-CZ" sz="33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2000232" y="428604"/>
            <a:ext cx="5214974" cy="642942"/>
          </a:xfr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Práce s nahrávkou a textem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1785918" y="1928802"/>
            <a:ext cx="5715040" cy="1500198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lvl="0" algn="ctr">
              <a:spcBef>
                <a:spcPct val="0"/>
              </a:spcBef>
            </a:pPr>
            <a:endParaRPr lang="cs-CZ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  <a:ea typeface="+mj-ea"/>
              <a:cs typeface="+mj-cs"/>
            </a:endParaRPr>
          </a:p>
          <a:p>
            <a:pPr lvl="0" algn="ctr">
              <a:spcBef>
                <a:spcPct val="0"/>
              </a:spcBef>
            </a:pPr>
            <a:r>
              <a:rPr lang="cs-CZ" sz="2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  <a:hlinkClick r:id="rId2"/>
              </a:rPr>
              <a:t>http://www.rozhlas.</a:t>
            </a:r>
            <a:r>
              <a:rPr lang="cs-CZ" sz="29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  <a:hlinkClick r:id="rId2"/>
              </a:rPr>
              <a:t>cz</a:t>
            </a:r>
            <a:r>
              <a:rPr lang="cs-CZ" sz="2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  <a:hlinkClick r:id="rId2"/>
              </a:rPr>
              <a:t>/</a:t>
            </a:r>
            <a:r>
              <a:rPr lang="cs-CZ" sz="29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  <a:hlinkClick r:id="rId2"/>
              </a:rPr>
              <a:t>vltava</a:t>
            </a:r>
            <a:r>
              <a:rPr lang="cs-CZ" sz="2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  <a:hlinkClick r:id="rId2"/>
              </a:rPr>
              <a:t>/literatura/_zprava/1276275</a:t>
            </a:r>
            <a:endParaRPr lang="cs-CZ" sz="29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  <a:ea typeface="+mj-ea"/>
              <a:cs typeface="+mj-cs"/>
            </a:endParaRPr>
          </a:p>
          <a:p>
            <a:pPr lvl="0" algn="ctr">
              <a:spcBef>
                <a:spcPct val="0"/>
              </a:spcBef>
            </a:pPr>
            <a:endParaRPr lang="cs-CZ" sz="29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  <a:ea typeface="+mj-ea"/>
              <a:cs typeface="+mj-cs"/>
            </a:endParaRPr>
          </a:p>
          <a:p>
            <a:pPr lvl="0" algn="ctr">
              <a:spcBef>
                <a:spcPct val="0"/>
              </a:spcBef>
            </a:pPr>
            <a:r>
              <a:rPr lang="cs-CZ" sz="4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Poslechněte si nahrávku , čtěte text a vypracujte odpovědi na přiložené otázky.</a:t>
            </a:r>
          </a:p>
          <a:p>
            <a:pPr lvl="0" algn="ctr">
              <a:spcBef>
                <a:spcPct val="0"/>
              </a:spcBef>
            </a:pPr>
            <a:endParaRPr kumimoji="0" lang="cs-CZ" sz="38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142844" y="3643314"/>
            <a:ext cx="8786874" cy="857256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 anchor="ctr">
            <a:normAutofit fontScale="85000" lnSpcReduction="20000"/>
          </a:bodyPr>
          <a:lstStyle/>
          <a:p>
            <a:pPr marL="742950" marR="0" lvl="0" indent="-74295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6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  <a:p>
            <a:pPr marL="742950" marR="0" lvl="0" indent="-74295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a) Které </a:t>
            </a:r>
            <a:r>
              <a:rPr kumimoji="0" lang="cs-CZ" sz="36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postavy v nahrávce</a:t>
            </a:r>
            <a:r>
              <a:rPr kumimoji="0" lang="cs-CZ" sz="3600" b="1" i="0" u="sng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 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promlouvají, o čem spolu hovoří?</a:t>
            </a:r>
          </a:p>
          <a:p>
            <a:pPr marL="742950" marR="0" lvl="0" indent="-74295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571472" y="4714884"/>
            <a:ext cx="8001056" cy="1071570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 anchor="ctr">
            <a:normAutofit fontScale="47500" lnSpcReduction="20000"/>
          </a:bodyPr>
          <a:lstStyle/>
          <a:p>
            <a:pPr marL="742950" marR="0" lvl="0" indent="-74295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6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  <a:p>
            <a:pPr marR="0" lvl="0" indent="-74295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5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b)  </a:t>
            </a:r>
            <a:r>
              <a:rPr lang="cs-CZ" sz="5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Do kolika jazyků </a:t>
            </a:r>
            <a:r>
              <a:rPr lang="cs-CZ" sz="5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byla hra přeložena, je  podle vás dodnes aktuální , čím? Co dílo kritizuje?</a:t>
            </a:r>
            <a:endParaRPr kumimoji="0" lang="cs-CZ" sz="5800" b="1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  <a:p>
            <a:pPr marL="742950" marR="0" lvl="0" indent="-74295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</p:txBody>
      </p:sp>
      <p:pic>
        <p:nvPicPr>
          <p:cNvPr id="9" name="Obrázek 8" descr="MC90023898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78759" y="285728"/>
            <a:ext cx="1465241" cy="1318202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2000232" y="428604"/>
            <a:ext cx="5214974" cy="642942"/>
          </a:xfr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Práce s nahrávkou a textem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214282" y="1785926"/>
            <a:ext cx="8786874" cy="3429024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AutoNum type="alphaLcParenR"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 V nahrávce hovoří Primus, Helena a Alquist, který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 zjistí, že roboti krvácí a také mezi sebou projevují  lidské city.</a:t>
            </a: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 </a:t>
            </a: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AutoNum type="alphaLcParenR"/>
              <a:tabLst/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 Hra byla přeložena do 30-ti světových jazyků. Dílo kritizuje  zneužití nových technologií, nahrazování lidské práce stroji, zneužívání druhých.</a:t>
            </a:r>
            <a:endParaRPr kumimoji="0" lang="cs-CZ" sz="36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</p:txBody>
      </p:sp>
      <p:pic>
        <p:nvPicPr>
          <p:cNvPr id="9" name="Obrázek 8" descr="MC900238985.WM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8759" y="285728"/>
            <a:ext cx="1465241" cy="1318202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14282" y="214290"/>
            <a:ext cx="3429024" cy="642942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Výchozí text 4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29058" y="214290"/>
            <a:ext cx="5000660" cy="584775"/>
          </a:xfrm>
          <a:prstGeom prst="rect">
            <a:avLst/>
          </a:prstGeom>
          <a:gradFill>
            <a:gsLst>
              <a:gs pos="0">
                <a:schemeClr val="bg2"/>
              </a:gs>
              <a:gs pos="50000">
                <a:srgbClr val="FFC000">
                  <a:alpha val="89000"/>
                </a:srgb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6600000" scaled="0"/>
          </a:gradFill>
          <a:ln w="38100">
            <a:solidFill>
              <a:schemeClr val="tx1"/>
            </a:solidFill>
          </a:ln>
          <a:effectLst>
            <a:outerShdw blurRad="50800" dist="1270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Bílá nemoc (drama z roku 1937)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214282" y="1000108"/>
            <a:ext cx="8715436" cy="571504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19050"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5000"/>
              </a:srgbClr>
            </a:outerShdw>
          </a:effectLst>
        </p:spPr>
        <p:txBody>
          <a:bodyPr>
            <a:noAutofit/>
          </a:bodyPr>
          <a:lstStyle/>
          <a:p>
            <a:pPr marL="342900" lvl="0" indent="-342900">
              <a:spcBef>
                <a:spcPct val="20000"/>
              </a:spcBef>
            </a:pPr>
            <a:r>
              <a:rPr lang="cs-CZ" sz="2000" b="1" dirty="0" smtClean="0">
                <a:latin typeface="Monotype Corsiva" pitchFamily="66" charset="0"/>
              </a:rPr>
              <a:t>NOVINÁŘ: A co když na to žádná vláda nepřistoupí? </a:t>
            </a:r>
          </a:p>
          <a:p>
            <a:pPr lvl="0" indent="-342900">
              <a:spcBef>
                <a:spcPct val="20000"/>
              </a:spcBef>
            </a:pPr>
            <a:r>
              <a:rPr lang="cs-CZ" sz="2000" b="1" dirty="0" smtClean="0">
                <a:latin typeface="Monotype Corsiva" pitchFamily="66" charset="0"/>
              </a:rPr>
              <a:t>DR. GALÉN: Poslyšte, to by mně bylo hrozně líto… To bych pak svůj lék nemohl vydat. Ne prosím, to bych nemohl. </a:t>
            </a:r>
          </a:p>
          <a:p>
            <a:pPr marL="342900" lvl="0" indent="-342900">
              <a:spcBef>
                <a:spcPct val="20000"/>
              </a:spcBef>
            </a:pPr>
            <a:r>
              <a:rPr lang="cs-CZ" sz="2000" b="1" dirty="0" smtClean="0">
                <a:latin typeface="Monotype Corsiva" pitchFamily="66" charset="0"/>
              </a:rPr>
              <a:t>NOVINÁŘ: A co byste s ním dělal? </a:t>
            </a:r>
          </a:p>
          <a:p>
            <a:pPr marL="342900" lvl="0" indent="-342900">
              <a:spcBef>
                <a:spcPct val="20000"/>
              </a:spcBef>
            </a:pPr>
            <a:r>
              <a:rPr lang="cs-CZ" sz="2000" b="1" dirty="0" smtClean="0">
                <a:latin typeface="Monotype Corsiva" pitchFamily="66" charset="0"/>
              </a:rPr>
              <a:t>DR. GALÉN: Co? Já? Jako doktor… musím přece léčit, ne? Léčil bych své chudé… </a:t>
            </a:r>
          </a:p>
          <a:p>
            <a:pPr marL="342900" lvl="0" indent="-342900">
              <a:spcBef>
                <a:spcPct val="20000"/>
              </a:spcBef>
            </a:pPr>
            <a:r>
              <a:rPr lang="cs-CZ" sz="2000" b="1" dirty="0" smtClean="0">
                <a:latin typeface="Monotype Corsiva" pitchFamily="66" charset="0"/>
              </a:rPr>
              <a:t>NOVINÁŘ: Proč jenom chudé? </a:t>
            </a:r>
          </a:p>
          <a:p>
            <a:pPr lvl="0" indent="-342900">
              <a:spcBef>
                <a:spcPct val="20000"/>
              </a:spcBef>
            </a:pPr>
            <a:r>
              <a:rPr lang="cs-CZ" sz="2000" b="1" dirty="0" smtClean="0">
                <a:latin typeface="Monotype Corsiva" pitchFamily="66" charset="0"/>
              </a:rPr>
              <a:t>DR. GALÉN: Protože jich je mnoho. To by byla ohromná praxe, člověče! Víte, mohl bych aspoň dokázat… na spoustě případů, že se dá bílá nemoc vyléčit. </a:t>
            </a:r>
          </a:p>
          <a:p>
            <a:pPr lvl="0" indent="-342900">
              <a:spcBef>
                <a:spcPct val="20000"/>
              </a:spcBef>
            </a:pPr>
            <a:r>
              <a:rPr lang="cs-CZ" sz="2000" b="1" dirty="0" smtClean="0">
                <a:latin typeface="Monotype Corsiva" pitchFamily="66" charset="0"/>
              </a:rPr>
              <a:t>NOVINÁŘ: A bohatého byste do léčení nevzal? </a:t>
            </a:r>
          </a:p>
          <a:p>
            <a:pPr lvl="0" indent="-342900">
              <a:spcBef>
                <a:spcPct val="20000"/>
              </a:spcBef>
            </a:pPr>
            <a:r>
              <a:rPr lang="cs-CZ" sz="2000" b="1" dirty="0" smtClean="0">
                <a:latin typeface="Monotype Corsiva" pitchFamily="66" charset="0"/>
              </a:rPr>
              <a:t>DR. GALÉN: Je mi líto, pane,… ale to bych nemohl. Bohatí – </a:t>
            </a:r>
            <a:r>
              <a:rPr lang="cs-CZ" sz="2000" b="1" dirty="0" err="1" smtClean="0">
                <a:latin typeface="Monotype Corsiva" pitchFamily="66" charset="0"/>
              </a:rPr>
              <a:t>Bohatí</a:t>
            </a:r>
            <a:r>
              <a:rPr lang="cs-CZ" sz="2000" b="1" dirty="0" smtClean="0">
                <a:latin typeface="Monotype Corsiva" pitchFamily="66" charset="0"/>
              </a:rPr>
              <a:t> mají víc vlivu, že ano – Budou-li mocní a bohatí opravdu chtít mír… Na ně se víc dá, víte? </a:t>
            </a:r>
          </a:p>
          <a:p>
            <a:pPr lvl="0" indent="-342900">
              <a:spcBef>
                <a:spcPct val="20000"/>
              </a:spcBef>
            </a:pPr>
            <a:r>
              <a:rPr lang="cs-CZ" sz="2000" b="1" dirty="0" smtClean="0">
                <a:latin typeface="Monotype Corsiva" pitchFamily="66" charset="0"/>
              </a:rPr>
              <a:t>NOVINÁŘ: Nezdá se vám, že je to k těm bohatým – trochu nespravedlivé? </a:t>
            </a:r>
          </a:p>
          <a:p>
            <a:pPr lvl="0" indent="-342900">
              <a:spcBef>
                <a:spcPct val="20000"/>
              </a:spcBef>
            </a:pPr>
            <a:r>
              <a:rPr lang="cs-CZ" sz="2000" b="1" dirty="0" smtClean="0">
                <a:latin typeface="Monotype Corsiva" pitchFamily="66" charset="0"/>
              </a:rPr>
              <a:t>DR. GALÉN: Je, pane. Já vím. Ale nezdá se vám, že je to k těm chudým – taky trochu nespravedlivé, že jsou chudí? Koukejte se, vždycky umíralo o tolik víc chudých, že ano – a nemuselo by to být, pane, nemuselo by to být! Každý má právo na život, že? (…) </a:t>
            </a:r>
          </a:p>
          <a:p>
            <a:pPr lvl="0" indent="-342900">
              <a:spcBef>
                <a:spcPct val="20000"/>
              </a:spcBef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Monotype Corsiva" pitchFamily="66" charset="0"/>
                <a:ea typeface="+mn-ea"/>
                <a:cs typeface="+mn-cs"/>
              </a:rPr>
              <a:t>Interpretujte výňatek, zasaďte do kontextu, určete kompozici i </a:t>
            </a:r>
            <a:r>
              <a:rPr kumimoji="0" lang="cs-CZ" sz="24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Monotype Corsiva" pitchFamily="66" charset="0"/>
                <a:ea typeface="+mn-ea"/>
                <a:cs typeface="+mn-cs"/>
              </a:rPr>
              <a:t>jaz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Monotype Corsiva" pitchFamily="66" charset="0"/>
                <a:ea typeface="+mn-ea"/>
                <a:cs typeface="+mn-cs"/>
              </a:rPr>
              <a:t>.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Monotype Corsiva" pitchFamily="66" charset="0"/>
                <a:ea typeface="+mn-ea"/>
                <a:cs typeface="+mn-cs"/>
              </a:rPr>
              <a:t> stránku.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Monotype Corsiva" pitchFamily="66" charset="0"/>
              <a:ea typeface="+mn-ea"/>
              <a:cs typeface="+mn-cs"/>
            </a:endParaRPr>
          </a:p>
        </p:txBody>
      </p:sp>
      <p:pic>
        <p:nvPicPr>
          <p:cNvPr id="7" name="Obrázek 6" descr="MC900031101.WM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58082" y="1643050"/>
            <a:ext cx="1500198" cy="977103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14282" y="214290"/>
            <a:ext cx="3429024" cy="642942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Výchozí text 4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29058" y="214290"/>
            <a:ext cx="5000660" cy="584775"/>
          </a:xfrm>
          <a:prstGeom prst="rect">
            <a:avLst/>
          </a:prstGeom>
          <a:gradFill>
            <a:gsLst>
              <a:gs pos="0">
                <a:schemeClr val="bg2"/>
              </a:gs>
              <a:gs pos="50000">
                <a:srgbClr val="FFC000">
                  <a:alpha val="89000"/>
                </a:srgb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6600000" scaled="0"/>
          </a:gradFill>
          <a:ln w="38100">
            <a:solidFill>
              <a:schemeClr val="tx1"/>
            </a:solidFill>
          </a:ln>
          <a:effectLst>
            <a:outerShdw blurRad="50800" dist="1270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Bílá nemoc (drama z roku 1937)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285720" y="1357298"/>
            <a:ext cx="8715436" cy="428628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19050"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5000"/>
              </a:srgbClr>
            </a:outerShdw>
          </a:effectLst>
        </p:spPr>
        <p:txBody>
          <a:bodyPr>
            <a:noAutofit/>
          </a:bodyPr>
          <a:lstStyle/>
          <a:p>
            <a:pPr lvl="0" algn="just"/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lvl="0" algn="just"/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Monotype Corsiva" pitchFamily="66" charset="0"/>
                <a:ea typeface="+mn-ea"/>
                <a:cs typeface="+mn-cs"/>
              </a:rPr>
              <a:t>Výňatek  je přibližně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onotype Corsiva" pitchFamily="66" charset="0"/>
                <a:ea typeface="+mn-ea"/>
                <a:cs typeface="+mn-cs"/>
              </a:rPr>
              <a:t>z poloviny díla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Monotype Corsiva" pitchFamily="66" charset="0"/>
                <a:ea typeface="+mn-ea"/>
                <a:cs typeface="+mn-cs"/>
              </a:rPr>
              <a:t>.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Monotype Corsiva" pitchFamily="66" charset="0"/>
                <a:ea typeface="+mn-ea"/>
                <a:cs typeface="+mn-cs"/>
              </a:rPr>
              <a:t> </a:t>
            </a:r>
          </a:p>
          <a:p>
            <a:pPr lvl="0" algn="just"/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Monotype Corsiva" pitchFamily="66" charset="0"/>
                <a:ea typeface="+mn-ea"/>
                <a:cs typeface="+mn-cs"/>
              </a:rPr>
              <a:t>Promlouvají v něm dvě postavy, a to 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onotype Corsiva" pitchFamily="66" charset="0"/>
                <a:ea typeface="+mn-ea"/>
                <a:cs typeface="+mn-cs"/>
              </a:rPr>
              <a:t>novinář a doktor </a:t>
            </a:r>
            <a:r>
              <a:rPr kumimoji="0" lang="cs-CZ" sz="2400" b="0" i="0" u="none" strike="noStrike" kern="1200" cap="none" spc="0" normalizeH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onotype Corsiva" pitchFamily="66" charset="0"/>
                <a:ea typeface="+mn-ea"/>
                <a:cs typeface="+mn-cs"/>
              </a:rPr>
              <a:t>Galén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Monotype Corsiva" pitchFamily="66" charset="0"/>
                <a:ea typeface="+mn-ea"/>
                <a:cs typeface="+mn-cs"/>
              </a:rPr>
              <a:t>. Novinář se lékaře ptá, proč nechce léčit bohaté lidi, jelikož je to nespravedlivé. Lékař vysvětluje, že je nebude léčit do té doby, než přestanou válčit a vyrábět zbraně. </a:t>
            </a:r>
          </a:p>
          <a:p>
            <a:pPr lvl="0" algn="just"/>
            <a:r>
              <a:rPr lang="cs-CZ" sz="2400" dirty="0" smtClean="0">
                <a:latin typeface="Monotype Corsiva" pitchFamily="66" charset="0"/>
              </a:rPr>
              <a:t>Maršál rovněž onemocní, ale nechce s válkou skončit. Tak mu doktor nejprve lék nechce podat. Teprve později názor změní a rozhodne se, že  mu lék přinese, jenže cestou k němu je uštván davem a jeho lék je při tomto činu zničen.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Monotype Corsiva" pitchFamily="66" charset="0"/>
                <a:ea typeface="+mn-ea"/>
                <a:cs typeface="+mn-cs"/>
              </a:rPr>
              <a:t> </a:t>
            </a:r>
          </a:p>
          <a:p>
            <a:pPr lvl="0" algn="just"/>
            <a:r>
              <a:rPr lang="cs-CZ" sz="2400" baseline="0" dirty="0" smtClean="0">
                <a:solidFill>
                  <a:srgbClr val="FF0000"/>
                </a:solidFill>
                <a:latin typeface="Monotype Corsiva" pitchFamily="66" charset="0"/>
              </a:rPr>
              <a:t>Drama je členěno</a:t>
            </a:r>
            <a:r>
              <a:rPr lang="cs-CZ" sz="2400" dirty="0" smtClean="0">
                <a:solidFill>
                  <a:srgbClr val="FF0000"/>
                </a:solidFill>
                <a:latin typeface="Monotype Corsiva" pitchFamily="66" charset="0"/>
              </a:rPr>
              <a:t> </a:t>
            </a:r>
            <a:r>
              <a:rPr lang="cs-CZ" sz="2400" dirty="0" smtClean="0">
                <a:latin typeface="Monotype Corsiva" pitchFamily="66" charset="0"/>
              </a:rPr>
              <a:t>na pět dějství, obsahuje repliky, daný výňatek je tentokrát bez scénických poznámek. Dialog dvou postav, které na sebe vzájemně reagují.</a:t>
            </a:r>
          </a:p>
          <a:p>
            <a:pPr lvl="0" algn="just"/>
            <a:r>
              <a:rPr lang="cs-CZ" sz="2400" dirty="0" smtClean="0">
                <a:latin typeface="Monotype Corsiva" pitchFamily="66" charset="0"/>
              </a:rPr>
              <a:t>Je zde  užit spisovný jazyk s hovorovými výrazy (např. koukej). </a:t>
            </a:r>
          </a:p>
          <a:p>
            <a:pPr lvl="0" algn="just"/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Monotype Corsiva" pitchFamily="66" charset="0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0166" y="285728"/>
            <a:ext cx="6286544" cy="954107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2413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Vyluštěte přesmyčky a napište  </a:t>
            </a:r>
            <a:r>
              <a:rPr lang="cs-CZ" sz="2800" b="1" dirty="0" smtClean="0">
                <a:latin typeface="Monotype Corsiva" pitchFamily="66" charset="0"/>
              </a:rPr>
              <a:t>správná jména </a:t>
            </a:r>
          </a:p>
          <a:p>
            <a:pPr algn="ctr"/>
            <a:r>
              <a:rPr lang="cs-CZ" sz="2800" b="1" dirty="0" smtClean="0">
                <a:latin typeface="Monotype Corsiva" pitchFamily="66" charset="0"/>
              </a:rPr>
              <a:t>postav z her Karla Čapka  R.U.R. a Bílá nemoc</a:t>
            </a:r>
            <a:endParaRPr lang="cs-CZ" sz="2800" b="1" dirty="0">
              <a:latin typeface="Monotype Corsiva" pitchFamily="66" charset="0"/>
            </a:endParaRPr>
          </a:p>
        </p:txBody>
      </p:sp>
      <p:sp>
        <p:nvSpPr>
          <p:cNvPr id="3" name="Slunce 2"/>
          <p:cNvSpPr/>
          <p:nvPr/>
        </p:nvSpPr>
        <p:spPr>
          <a:xfrm>
            <a:off x="3857620" y="3071810"/>
            <a:ext cx="1571636" cy="1571636"/>
          </a:xfrm>
          <a:prstGeom prst="sun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cs typeface="Aharoni" pitchFamily="2" charset="-79"/>
              </a:rPr>
              <a:t>?</a:t>
            </a:r>
            <a:endParaRPr lang="cs-CZ" sz="4000" b="1" dirty="0">
              <a:solidFill>
                <a:schemeClr val="tx1"/>
              </a:solidFill>
              <a:cs typeface="Aharoni" pitchFamily="2" charset="-79"/>
            </a:endParaRP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1428728" y="2857496"/>
            <a:ext cx="2428892" cy="785818"/>
          </a:xfrm>
          <a:prstGeom prst="flowChartAlternateProcess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Šarmál</a:t>
            </a:r>
            <a:endParaRPr lang="cs-CZ" sz="4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5429256" y="2857496"/>
            <a:ext cx="2428892" cy="785818"/>
          </a:xfrm>
          <a:prstGeom prst="flowChartAlternateProcess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Abyrf</a:t>
            </a:r>
            <a:endParaRPr lang="cs-CZ" sz="4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1357290" y="4572008"/>
            <a:ext cx="2428892" cy="714380"/>
          </a:xfrm>
          <a:prstGeom prst="flowChartAlternateProcess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Nagél</a:t>
            </a:r>
            <a:endParaRPr lang="cs-CZ" sz="4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5429256" y="4572008"/>
            <a:ext cx="2428892" cy="714380"/>
          </a:xfrm>
          <a:prstGeom prst="flowChartAlternateProcess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Sitaqul</a:t>
            </a:r>
            <a:endParaRPr lang="cs-CZ" sz="4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pic>
        <p:nvPicPr>
          <p:cNvPr id="10" name="Obrázek 9" descr="MC900054832.WM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4744" y="5286364"/>
            <a:ext cx="1987183" cy="1571636"/>
          </a:xfrm>
          <a:prstGeom prst="rect">
            <a:avLst/>
          </a:prstGeom>
        </p:spPr>
      </p:pic>
      <p:sp>
        <p:nvSpPr>
          <p:cNvPr id="11" name="Vývojový diagram: alternativní postup 10"/>
          <p:cNvSpPr/>
          <p:nvPr/>
        </p:nvSpPr>
        <p:spPr>
          <a:xfrm>
            <a:off x="3428992" y="1857364"/>
            <a:ext cx="2714644" cy="642942"/>
          </a:xfrm>
          <a:prstGeom prst="flowChartAlternateProcess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Arryh</a:t>
            </a: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 </a:t>
            </a:r>
            <a:r>
              <a:rPr lang="cs-CZ" sz="3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Miond</a:t>
            </a:r>
            <a:endParaRPr lang="cs-CZ" sz="36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0166" y="285728"/>
            <a:ext cx="6286544" cy="954107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2413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Vyluštěte přesmyčky a napište  </a:t>
            </a:r>
            <a:r>
              <a:rPr lang="cs-CZ" sz="2800" b="1" dirty="0" smtClean="0">
                <a:latin typeface="Monotype Corsiva" pitchFamily="66" charset="0"/>
              </a:rPr>
              <a:t>správná jména </a:t>
            </a:r>
          </a:p>
          <a:p>
            <a:pPr algn="ctr"/>
            <a:r>
              <a:rPr lang="cs-CZ" sz="2800" b="1" dirty="0" smtClean="0">
                <a:latin typeface="Monotype Corsiva" pitchFamily="66" charset="0"/>
              </a:rPr>
              <a:t>postav z her Karla Čapka  R.U.R. a Bílá nemoc</a:t>
            </a:r>
            <a:endParaRPr lang="cs-CZ" sz="2800" b="1" dirty="0">
              <a:latin typeface="Monotype Corsiva" pitchFamily="66" charset="0"/>
            </a:endParaRPr>
          </a:p>
        </p:txBody>
      </p:sp>
      <p:sp>
        <p:nvSpPr>
          <p:cNvPr id="3" name="Slunce 2"/>
          <p:cNvSpPr/>
          <p:nvPr/>
        </p:nvSpPr>
        <p:spPr>
          <a:xfrm>
            <a:off x="3857620" y="3071810"/>
            <a:ext cx="1571636" cy="1571636"/>
          </a:xfrm>
          <a:prstGeom prst="sun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cs typeface="Aharoni" pitchFamily="2" charset="-79"/>
              </a:rPr>
              <a:t>?</a:t>
            </a:r>
            <a:endParaRPr lang="cs-CZ" sz="4000" b="1" dirty="0">
              <a:solidFill>
                <a:schemeClr val="tx1"/>
              </a:solidFill>
              <a:cs typeface="Aharoni" pitchFamily="2" charset="-79"/>
            </a:endParaRP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1428728" y="2857496"/>
            <a:ext cx="2428892" cy="785818"/>
          </a:xfrm>
          <a:prstGeom prst="flowChartAlternateProcess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Maršál</a:t>
            </a:r>
            <a:endParaRPr lang="cs-CZ" sz="4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5429256" y="2857496"/>
            <a:ext cx="2428892" cy="785818"/>
          </a:xfrm>
          <a:prstGeom prst="flowChartAlternateProcess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Fabry</a:t>
            </a:r>
            <a:endParaRPr lang="cs-CZ" sz="4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1357290" y="4572008"/>
            <a:ext cx="2428892" cy="714380"/>
          </a:xfrm>
          <a:prstGeom prst="flowChartAlternateProcess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Galén</a:t>
            </a:r>
            <a:endParaRPr lang="cs-CZ" sz="4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5429256" y="4572008"/>
            <a:ext cx="2428892" cy="714380"/>
          </a:xfrm>
          <a:prstGeom prst="flowChartAlternateProcess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Alquist</a:t>
            </a:r>
            <a:endParaRPr lang="cs-CZ" sz="4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pic>
        <p:nvPicPr>
          <p:cNvPr id="10" name="Obrázek 9" descr="MC900054832.WM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4744" y="5286364"/>
            <a:ext cx="1987183" cy="1571636"/>
          </a:xfrm>
          <a:prstGeom prst="rect">
            <a:avLst/>
          </a:prstGeom>
        </p:spPr>
      </p:pic>
      <p:sp>
        <p:nvSpPr>
          <p:cNvPr id="11" name="Vývojový diagram: alternativní postup 10"/>
          <p:cNvSpPr/>
          <p:nvPr/>
        </p:nvSpPr>
        <p:spPr>
          <a:xfrm>
            <a:off x="3428992" y="1857364"/>
            <a:ext cx="2714644" cy="642942"/>
          </a:xfrm>
          <a:prstGeom prst="flowChartAlternateProcess">
            <a:avLst/>
          </a:prstGeom>
          <a:gradFill>
            <a:gsLst>
              <a:gs pos="0">
                <a:schemeClr val="accent6">
                  <a:lumMod val="5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Harry</a:t>
            </a: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 Domin</a:t>
            </a:r>
            <a:endParaRPr lang="cs-CZ" sz="36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8596" y="214291"/>
            <a:ext cx="8286808" cy="1015663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rgbClr val="FFC000"/>
              </a:gs>
            </a:gsLst>
            <a:lin ang="8400000" scaled="0"/>
          </a:gradFill>
          <a:ln w="15875"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53000"/>
              </a:srgbClr>
            </a:outerShdw>
          </a:effectLst>
        </p:spPr>
        <p:txBody>
          <a:bodyPr wrap="square">
            <a:spAutoFit/>
          </a:bodyPr>
          <a:lstStyle/>
          <a:p>
            <a:pPr algn="ctr"/>
            <a:r>
              <a:rPr lang="cs-CZ" sz="2800" u="sng" dirty="0" smtClean="0">
                <a:latin typeface="Monotype Corsiva" pitchFamily="66" charset="0"/>
                <a:hlinkClick r:id="rId2"/>
              </a:rPr>
              <a:t>http://prehravac.rozhlas.cz/audio/497249</a:t>
            </a:r>
            <a:endParaRPr lang="cs-CZ" sz="2800" u="sng" dirty="0" smtClean="0">
              <a:latin typeface="Monotype Corsiva" pitchFamily="66" charset="0"/>
            </a:endParaRPr>
          </a:p>
          <a:p>
            <a:pPr algn="ctr"/>
            <a:r>
              <a:rPr lang="cs-CZ" sz="3200" b="1" dirty="0" smtClean="0">
                <a:latin typeface="Monotype Corsiva" pitchFamily="66" charset="0"/>
              </a:rPr>
              <a:t>Poslechněte si nahrávku a odpovězte na otázky.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57224" y="1571612"/>
            <a:ext cx="7500990" cy="3539430"/>
          </a:xfrm>
          <a:prstGeom prst="rect">
            <a:avLst/>
          </a:prstGeom>
          <a:blipFill dpi="0" rotWithShape="1">
            <a:blip r:embed="rId3">
              <a:alphaModFix amt="82000"/>
            </a:blip>
            <a:srcRect/>
            <a:tile tx="0" ty="0" sx="100000" sy="100000" flip="none" algn="tl"/>
          </a:blipFill>
          <a:ln w="31750"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9000"/>
              </a:srgbClr>
            </a:outerShdw>
          </a:effectLst>
        </p:spPr>
        <p:txBody>
          <a:bodyPr wrap="square" rtlCol="0">
            <a:spAutoFit/>
          </a:bodyPr>
          <a:lstStyle/>
          <a:p>
            <a:pPr marL="514350" indent="-514350" algn="just"/>
            <a:endParaRPr lang="cs-CZ" sz="2800" b="1" dirty="0" smtClean="0">
              <a:latin typeface="Monotype Corsiva" pitchFamily="66" charset="0"/>
            </a:endParaRPr>
          </a:p>
          <a:p>
            <a:pPr marL="514350" indent="-514350" algn="just"/>
            <a:r>
              <a:rPr lang="cs-CZ" sz="2800" b="1" dirty="0" smtClean="0">
                <a:latin typeface="Monotype Corsiva" pitchFamily="66" charset="0"/>
              </a:rPr>
              <a:t>a) Jak  a proč K. Čapek  </a:t>
            </a:r>
            <a:r>
              <a:rPr lang="cs-CZ" sz="2800" b="1" u="sng" dirty="0" smtClean="0">
                <a:latin typeface="Monotype Corsiva" pitchFamily="66" charset="0"/>
              </a:rPr>
              <a:t>změnil jména </a:t>
            </a:r>
            <a:r>
              <a:rPr lang="cs-CZ" sz="2800" b="1" dirty="0" smtClean="0">
                <a:latin typeface="Monotype Corsiva" pitchFamily="66" charset="0"/>
              </a:rPr>
              <a:t>postav z BN?</a:t>
            </a:r>
          </a:p>
          <a:p>
            <a:pPr indent="-514350" algn="just"/>
            <a:r>
              <a:rPr lang="cs-CZ" sz="2800" b="1" dirty="0" smtClean="0">
                <a:latin typeface="Monotype Corsiva" pitchFamily="66" charset="0"/>
              </a:rPr>
              <a:t>b) Kdo původně  přišel  za  autorem  </a:t>
            </a:r>
            <a:r>
              <a:rPr lang="cs-CZ" sz="2800" b="1" u="sng" dirty="0" smtClean="0">
                <a:latin typeface="Monotype Corsiva" pitchFamily="66" charset="0"/>
              </a:rPr>
              <a:t>s nápadem  na hru</a:t>
            </a:r>
            <a:r>
              <a:rPr lang="cs-CZ" sz="2800" b="1" dirty="0" smtClean="0">
                <a:latin typeface="Monotype Corsiva" pitchFamily="66" charset="0"/>
              </a:rPr>
              <a:t>?</a:t>
            </a:r>
          </a:p>
          <a:p>
            <a:pPr indent="-514350" algn="just"/>
            <a:r>
              <a:rPr lang="cs-CZ" sz="2800" b="1" dirty="0" smtClean="0">
                <a:latin typeface="Monotype Corsiva" pitchFamily="66" charset="0"/>
              </a:rPr>
              <a:t>c) Je podle vás správné, že doktor </a:t>
            </a:r>
            <a:r>
              <a:rPr lang="cs-CZ" sz="2800" b="1" dirty="0" err="1" smtClean="0">
                <a:latin typeface="Monotype Corsiva" pitchFamily="66" charset="0"/>
              </a:rPr>
              <a:t>Galén</a:t>
            </a:r>
            <a:r>
              <a:rPr lang="cs-CZ" sz="2800" b="1" dirty="0" smtClean="0">
                <a:latin typeface="Monotype Corsiva" pitchFamily="66" charset="0"/>
              </a:rPr>
              <a:t> si </a:t>
            </a:r>
            <a:r>
              <a:rPr lang="cs-CZ" sz="2800" b="1" u="sng" dirty="0" smtClean="0">
                <a:latin typeface="Monotype Corsiva" pitchFamily="66" charset="0"/>
              </a:rPr>
              <a:t>při léčbě nemocných klade podmínky</a:t>
            </a:r>
            <a:r>
              <a:rPr lang="cs-CZ" sz="2800" b="1" dirty="0" smtClean="0">
                <a:latin typeface="Monotype Corsiva" pitchFamily="66" charset="0"/>
              </a:rPr>
              <a:t>, i když  má při daném chování dobré úmysly?  </a:t>
            </a:r>
          </a:p>
          <a:p>
            <a:pPr indent="-514350" algn="just"/>
            <a:r>
              <a:rPr lang="cs-CZ" sz="2800" b="1" dirty="0" smtClean="0">
                <a:latin typeface="Monotype Corsiva" pitchFamily="66" charset="0"/>
              </a:rPr>
              <a:t>d) Jaký vliv měla na podobu díla </a:t>
            </a:r>
            <a:r>
              <a:rPr lang="cs-CZ" sz="2800" b="1" u="sng" dirty="0" smtClean="0">
                <a:latin typeface="Monotype Corsiva" pitchFamily="66" charset="0"/>
              </a:rPr>
              <a:t>politická  situace</a:t>
            </a:r>
            <a:r>
              <a:rPr lang="cs-CZ" sz="2800" b="1" dirty="0" smtClean="0">
                <a:latin typeface="Monotype Corsiva" pitchFamily="66" charset="0"/>
              </a:rPr>
              <a:t>?</a:t>
            </a:r>
          </a:p>
          <a:p>
            <a:pPr marL="514350" indent="-514350"/>
            <a:endParaRPr lang="cs-CZ" sz="2800" b="1" dirty="0" smtClean="0">
              <a:latin typeface="Monotype Corsiva" pitchFamily="66" charset="0"/>
            </a:endParaRPr>
          </a:p>
        </p:txBody>
      </p:sp>
      <p:pic>
        <p:nvPicPr>
          <p:cNvPr id="4" name="Obrázek 3" descr="Karek.png"/>
          <p:cNvPicPr>
            <a:picLocks noChangeAspect="1"/>
          </p:cNvPicPr>
          <p:nvPr/>
        </p:nvPicPr>
        <p:blipFill>
          <a:blip r:embed="rId4" cstate="email"/>
          <a:stretch>
            <a:fillRect/>
          </a:stretch>
        </p:blipFill>
        <p:spPr>
          <a:xfrm>
            <a:off x="0" y="5130833"/>
            <a:ext cx="1214414" cy="172716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85786" y="1571612"/>
            <a:ext cx="7643866" cy="4832092"/>
          </a:xfrm>
          <a:prstGeom prst="rect">
            <a:avLst/>
          </a:prstGeom>
          <a:blipFill dpi="0" rotWithShape="1">
            <a:blip r:embed="rId3">
              <a:alphaModFix amt="82000"/>
            </a:blip>
            <a:srcRect/>
            <a:tile tx="0" ty="0" sx="100000" sy="100000" flip="none" algn="tl"/>
          </a:blipFill>
          <a:ln w="31750"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9000"/>
              </a:srgbClr>
            </a:outerShdw>
          </a:effectLst>
        </p:spPr>
        <p:txBody>
          <a:bodyPr wrap="square" rtlCol="0">
            <a:spAutoFit/>
          </a:bodyPr>
          <a:lstStyle/>
          <a:p>
            <a:pPr marL="514350" indent="-514350">
              <a:buAutoNum type="alphaLcParenR"/>
            </a:pPr>
            <a:r>
              <a:rPr lang="cs-CZ" sz="2800" b="1" dirty="0" smtClean="0">
                <a:latin typeface="Monotype Corsiva" pitchFamily="66" charset="0"/>
              </a:rPr>
              <a:t>Hlavní hrdina měl původně žid. jméno, což autor později změnil a přejmenoval jej na doktora </a:t>
            </a:r>
            <a:r>
              <a:rPr lang="cs-CZ" sz="2800" b="1" dirty="0" err="1" smtClean="0">
                <a:latin typeface="Monotype Corsiva" pitchFamily="66" charset="0"/>
              </a:rPr>
              <a:t>Galéna</a:t>
            </a:r>
            <a:r>
              <a:rPr lang="cs-CZ" sz="2800" b="1" dirty="0" smtClean="0">
                <a:latin typeface="Monotype Corsiva" pitchFamily="66" charset="0"/>
              </a:rPr>
              <a:t> . Inspirace antikou, jméno slavného řeckého lékaře.</a:t>
            </a:r>
          </a:p>
          <a:p>
            <a:pPr marL="514350" indent="-514350"/>
            <a:r>
              <a:rPr lang="cs-CZ" sz="2800" b="1" dirty="0" smtClean="0">
                <a:latin typeface="Monotype Corsiva" pitchFamily="66" charset="0"/>
              </a:rPr>
              <a:t>      Měnil i německé  jméno postavy, z politických důvodů.</a:t>
            </a:r>
          </a:p>
          <a:p>
            <a:pPr marL="514350" indent="-514350"/>
            <a:r>
              <a:rPr lang="cs-CZ" sz="2800" b="1" dirty="0" smtClean="0">
                <a:latin typeface="Monotype Corsiva" pitchFamily="66" charset="0"/>
              </a:rPr>
              <a:t>b)    Inspiraci našel u přítele , lékaře Fousky. Ten dílo nakonec zpracoval sám pod názvem Tělo života.</a:t>
            </a:r>
          </a:p>
          <a:p>
            <a:pPr marL="514350" indent="-514350"/>
            <a:r>
              <a:rPr lang="cs-CZ" sz="2800" b="1" dirty="0" smtClean="0">
                <a:latin typeface="Monotype Corsiva" pitchFamily="66" charset="0"/>
              </a:rPr>
              <a:t>c)    Ano i ne, dobrý úmysl doktora </a:t>
            </a:r>
            <a:r>
              <a:rPr lang="cs-CZ" sz="2800" b="1" dirty="0" err="1" smtClean="0">
                <a:latin typeface="Monotype Corsiva" pitchFamily="66" charset="0"/>
              </a:rPr>
              <a:t>Galéna</a:t>
            </a:r>
            <a:r>
              <a:rPr lang="cs-CZ" sz="2800" b="1" dirty="0" smtClean="0">
                <a:latin typeface="Monotype Corsiva" pitchFamily="66" charset="0"/>
              </a:rPr>
              <a:t>, ale člověk nemá rozhodovat dle majetku o životě a smrti druhých. Měl by léčit každého, neboť je to jeho poslání lékaře (diskuse s žáky).</a:t>
            </a:r>
          </a:p>
          <a:p>
            <a:pPr marL="514350" indent="-514350">
              <a:buAutoNum type="alphaLcParenR"/>
            </a:pPr>
            <a:endParaRPr lang="cs-CZ" sz="2800" b="1" dirty="0" smtClean="0"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42910" y="214290"/>
            <a:ext cx="3429024" cy="642942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Bílá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 nemoc 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- 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video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072066" y="214290"/>
            <a:ext cx="3429024" cy="642942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92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Odpovězte na otázky.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785918" y="2285992"/>
            <a:ext cx="5500726" cy="642942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92500"/>
          </a:bodyPr>
          <a:lstStyle/>
          <a:p>
            <a:pPr lvl="0" algn="ctr">
              <a:spcBef>
                <a:spcPct val="0"/>
              </a:spcBef>
            </a:pPr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  <a:hlinkClick r:id="rId2"/>
              </a:rPr>
              <a:t>http://www.</a:t>
            </a:r>
            <a:r>
              <a:rPr lang="cs-CZ" sz="2400" b="1" dirty="0" err="1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  <a:hlinkClick r:id="rId2"/>
              </a:rPr>
              <a:t>youtube.com</a:t>
            </a:r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  <a:hlinkClick r:id="rId2"/>
              </a:rPr>
              <a:t>/</a:t>
            </a:r>
            <a:r>
              <a:rPr lang="cs-CZ" sz="2400" b="1" dirty="0" err="1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  <a:hlinkClick r:id="rId2"/>
              </a:rPr>
              <a:t>watch</a:t>
            </a:r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  <a:hlinkClick r:id="rId2"/>
              </a:rPr>
              <a:t>?v=pFY6WPb7Dig</a:t>
            </a:r>
            <a:endParaRPr lang="cs-CZ" sz="2400" b="1" dirty="0" smtClean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  <a:ea typeface="+mj-ea"/>
              <a:cs typeface="+mj-cs"/>
            </a:endParaRPr>
          </a:p>
          <a:p>
            <a:pPr lvl="0" algn="ctr">
              <a:spcBef>
                <a:spcPct val="0"/>
              </a:spcBef>
            </a:pP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857224" y="3357562"/>
            <a:ext cx="7358114" cy="2143140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b)  Odpovídá </a:t>
            </a:r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filmová verze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vašim představám o  Čapkově díle?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AutoNum type="alphaLcParenR"/>
              <a:tabLst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Jaký </a:t>
            </a:r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typ  hrdiny postava Maršála 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v úvodu  ukázky reprezentuje?  Koho </a:t>
            </a:r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představuje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?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AutoNum type="alphaLcParenR"/>
              <a:tabLst/>
              <a:defRPr/>
            </a:pP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AutoNum type="alphaLcParenR"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</p:txBody>
      </p:sp>
      <p:pic>
        <p:nvPicPr>
          <p:cNvPr id="6" name="Obrázek 5" descr="MC900279976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3768" y="1000108"/>
            <a:ext cx="1808683" cy="1377086"/>
          </a:xfrm>
          <a:prstGeom prst="rect">
            <a:avLst/>
          </a:prstGeom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857224" y="3357562"/>
            <a:ext cx="7358114" cy="2143140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92500" lnSpcReduction="20000"/>
          </a:bodyPr>
          <a:lstStyle/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AutoNum type="alphaLcParenR"/>
              <a:tabLst/>
              <a:defRPr/>
            </a:pP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Individuální řešení.</a:t>
            </a: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AutoNum type="alphaLcParenR"/>
              <a:tabLst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Maršál představuje typ  autoritativního bezohledného politika, který 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 nám připomíná dobové fašistické  diktátory, jako byl např. Adolf Hitler. Jedná se o zápornou postavu.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AutoNum type="alphaLcParenR"/>
              <a:tabLst/>
              <a:defRPr/>
            </a:pP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AutoNum type="alphaLcParenR"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14290"/>
            <a:ext cx="8501122" cy="1143000"/>
          </a:xfrm>
          <a:gradFill>
            <a:gsLst>
              <a:gs pos="0">
                <a:schemeClr val="accent6">
                  <a:lumMod val="20000"/>
                  <a:lumOff val="8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8400000" scaled="0"/>
          </a:gradFill>
          <a:ln w="19050"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5000"/>
              </a:srgbClr>
            </a:outerShdw>
          </a:effectLst>
        </p:spPr>
        <p:txBody>
          <a:bodyPr>
            <a:noAutofit/>
          </a:bodyPr>
          <a:lstStyle/>
          <a:p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Život a  tvorba  Karla Čapka</a:t>
            </a:r>
            <a:r>
              <a:rPr lang="cs-CZ" sz="3200" b="1" dirty="0" smtClean="0">
                <a:solidFill>
                  <a:srgbClr val="FF0000"/>
                </a:solidFill>
                <a:latin typeface="Monotype Corsiva" pitchFamily="66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latin typeface="Monotype Corsiva" pitchFamily="66" charset="0"/>
              </a:rPr>
            </a:br>
            <a:r>
              <a:rPr lang="cs-CZ" sz="3200" b="1" dirty="0" smtClean="0">
                <a:solidFill>
                  <a:srgbClr val="FF0000"/>
                </a:solidFill>
                <a:latin typeface="Monotype Corsiva" pitchFamily="66" charset="0"/>
              </a:rPr>
              <a:t>Určete správnost tvrzení, chyby opravte.</a:t>
            </a:r>
            <a:endParaRPr lang="cs-CZ" sz="3200" b="1" dirty="0">
              <a:solidFill>
                <a:srgbClr val="FF0000"/>
              </a:solidFill>
              <a:latin typeface="Monotype Corsiva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5720" y="1643050"/>
            <a:ext cx="8643998" cy="523220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Monotype Corsiva" pitchFamily="66" charset="0"/>
              </a:rPr>
              <a:t>Karel Čapek  napsal hru R.U.R.  společně s bratrem.   ano - ne</a:t>
            </a:r>
            <a:endParaRPr lang="cs-CZ" sz="2800" b="1" dirty="0">
              <a:latin typeface="Monotype Corsiva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5720" y="2357430"/>
            <a:ext cx="8643998" cy="954107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Monotype Corsiva" pitchFamily="66" charset="0"/>
              </a:rPr>
              <a:t>V  díle R.U.R. u robotů , kteří se jmenují  Helena a Primus, ožívají lidské city jako je soucit a láska.    ano – ne  </a:t>
            </a:r>
            <a:endParaRPr lang="cs-CZ" sz="2800" b="1" dirty="0">
              <a:latin typeface="Monotype Corsiva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20" y="3571876"/>
            <a:ext cx="8643998" cy="954107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Monotype Corsiva" pitchFamily="66" charset="0"/>
              </a:rPr>
              <a:t>Divadelní hra   Karla Čapka  Válka s mloky  se zabývá  tématem lidské nesmrtelnosti.    ano - ne      </a:t>
            </a:r>
            <a:endParaRPr lang="cs-CZ" sz="2800" b="1" dirty="0">
              <a:latin typeface="Monotype Corsiva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720" y="4786322"/>
            <a:ext cx="8643998" cy="954107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Monotype Corsiva" pitchFamily="66" charset="0"/>
              </a:rPr>
              <a:t>Karel Čapek byl  roku 1939 zatčen gestapem  a do konce svého života vězněn v koncentračních táborech.     ano - ne</a:t>
            </a:r>
            <a:endParaRPr lang="cs-CZ" sz="2800" b="1" dirty="0">
              <a:latin typeface="Monotype Corsiva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5720" y="6000768"/>
            <a:ext cx="8643998" cy="523220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Monotype Corsiva" pitchFamily="66" charset="0"/>
              </a:rPr>
              <a:t>Karel Čapek vymyslel slovo robot.                  ano - ne</a:t>
            </a:r>
            <a:endParaRPr lang="cs-CZ" sz="2800" b="1" dirty="0"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14290"/>
            <a:ext cx="8501122" cy="1143000"/>
          </a:xfrm>
          <a:gradFill>
            <a:gsLst>
              <a:gs pos="0">
                <a:schemeClr val="accent6">
                  <a:lumMod val="20000"/>
                  <a:lumOff val="80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8400000" scaled="0"/>
          </a:gradFill>
          <a:ln w="19050"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5000"/>
              </a:srgbClr>
            </a:outerShdw>
          </a:effectLst>
        </p:spPr>
        <p:txBody>
          <a:bodyPr>
            <a:noAutofit/>
          </a:bodyPr>
          <a:lstStyle/>
          <a:p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Život a  tvorba  Karla Čapka</a:t>
            </a:r>
            <a:r>
              <a:rPr lang="cs-CZ" sz="3200" b="1" dirty="0" smtClean="0">
                <a:solidFill>
                  <a:srgbClr val="FF0000"/>
                </a:solidFill>
                <a:latin typeface="Monotype Corsiva" pitchFamily="66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latin typeface="Monotype Corsiva" pitchFamily="66" charset="0"/>
              </a:rPr>
            </a:br>
            <a:r>
              <a:rPr lang="cs-CZ" sz="3200" b="1" dirty="0" smtClean="0">
                <a:solidFill>
                  <a:srgbClr val="FF0000"/>
                </a:solidFill>
                <a:latin typeface="Monotype Corsiva" pitchFamily="66" charset="0"/>
              </a:rPr>
              <a:t>Určete správnost tvrzení, chyby opravte.</a:t>
            </a:r>
            <a:endParaRPr lang="cs-CZ" sz="3200" b="1" dirty="0">
              <a:solidFill>
                <a:srgbClr val="FF0000"/>
              </a:solidFill>
              <a:latin typeface="Monotype Corsiva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5720" y="1643050"/>
            <a:ext cx="8643998" cy="523220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Monotype Corsiva" pitchFamily="66" charset="0"/>
              </a:rPr>
              <a:t>Karel Čapek  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napsal </a:t>
            </a:r>
            <a:r>
              <a:rPr lang="cs-CZ" sz="2800" b="1" dirty="0" smtClean="0">
                <a:latin typeface="Monotype Corsiva" pitchFamily="66" charset="0"/>
              </a:rPr>
              <a:t>hru R.U.R.  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sám ,bez bratra Josefa.</a:t>
            </a:r>
            <a:r>
              <a:rPr lang="cs-CZ" sz="2800" b="1" dirty="0" smtClean="0">
                <a:latin typeface="Monotype Corsiva" pitchFamily="66" charset="0"/>
              </a:rPr>
              <a:t>   ano - 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ne</a:t>
            </a:r>
            <a:endParaRPr lang="cs-CZ" sz="2800" b="1" dirty="0">
              <a:solidFill>
                <a:srgbClr val="FF0000"/>
              </a:solidFill>
              <a:latin typeface="Monotype Corsiva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5720" y="2357430"/>
            <a:ext cx="8643998" cy="954107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Monotype Corsiva" pitchFamily="66" charset="0"/>
              </a:rPr>
              <a:t>V  díle R.U.R. u robotů , kteří se jmenují  Helena a Primus, ožívají lidské city jako je soucit a láska.    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ano </a:t>
            </a:r>
            <a:r>
              <a:rPr lang="cs-CZ" sz="2800" b="1" dirty="0" smtClean="0">
                <a:latin typeface="Monotype Corsiva" pitchFamily="66" charset="0"/>
              </a:rPr>
              <a:t>– ne  </a:t>
            </a:r>
            <a:endParaRPr lang="cs-CZ" sz="2800" b="1" dirty="0">
              <a:latin typeface="Monotype Corsiva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20" y="3571876"/>
            <a:ext cx="8643998" cy="954107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Monotype Corsiva" pitchFamily="66" charset="0"/>
              </a:rPr>
              <a:t>Divadelní hra   Karla Čapka  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Věc </a:t>
            </a:r>
            <a:r>
              <a:rPr lang="cs-CZ" sz="2800" b="1" dirty="0" err="1" smtClean="0">
                <a:solidFill>
                  <a:srgbClr val="FF0000"/>
                </a:solidFill>
                <a:latin typeface="Monotype Corsiva" pitchFamily="66" charset="0"/>
              </a:rPr>
              <a:t>Makropulos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  </a:t>
            </a:r>
            <a:r>
              <a:rPr lang="cs-CZ" sz="2800" b="1" dirty="0" smtClean="0">
                <a:latin typeface="Monotype Corsiva" pitchFamily="66" charset="0"/>
              </a:rPr>
              <a:t>se zabývá  tématem lidské nesmrtelnosti.    ano - 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ne </a:t>
            </a:r>
            <a:r>
              <a:rPr lang="cs-CZ" sz="2800" b="1" dirty="0" smtClean="0">
                <a:latin typeface="Monotype Corsiva" pitchFamily="66" charset="0"/>
              </a:rPr>
              <a:t>     </a:t>
            </a:r>
            <a:endParaRPr lang="cs-CZ" sz="2800" b="1" dirty="0">
              <a:latin typeface="Monotype Corsiva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720" y="4786322"/>
            <a:ext cx="8643998" cy="954107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Josef </a:t>
            </a:r>
            <a:r>
              <a:rPr lang="cs-CZ" sz="2800" b="1" dirty="0" smtClean="0">
                <a:latin typeface="Monotype Corsiva" pitchFamily="66" charset="0"/>
              </a:rPr>
              <a:t>Čapek byl  roku 1939 zatčen gestapem  a do konce svého života vězněn v koncentračních táborech.     ano - 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ne</a:t>
            </a:r>
            <a:endParaRPr lang="cs-CZ" sz="2800" b="1" dirty="0">
              <a:solidFill>
                <a:srgbClr val="FF0000"/>
              </a:solidFill>
              <a:latin typeface="Monotype Corsiva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5720" y="6000768"/>
            <a:ext cx="8643998" cy="523220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Josef  </a:t>
            </a:r>
            <a:r>
              <a:rPr lang="cs-CZ" sz="2800" b="1" dirty="0" smtClean="0">
                <a:latin typeface="Monotype Corsiva" pitchFamily="66" charset="0"/>
              </a:rPr>
              <a:t>Čapek vymyslel slovo robot.                  ano - </a:t>
            </a:r>
            <a:r>
              <a:rPr lang="cs-CZ" sz="2800" b="1" dirty="0" smtClean="0">
                <a:solidFill>
                  <a:srgbClr val="FF0000"/>
                </a:solidFill>
                <a:latin typeface="Monotype Corsiva" pitchFamily="66" charset="0"/>
              </a:rPr>
              <a:t>ne</a:t>
            </a:r>
            <a:endParaRPr lang="cs-CZ" sz="2800" b="1" dirty="0">
              <a:solidFill>
                <a:srgbClr val="FF0000"/>
              </a:solidFill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14282" y="214290"/>
            <a:ext cx="4357718" cy="642942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92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Člověk  proti zkáze 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- 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video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072066" y="214290"/>
            <a:ext cx="3429024" cy="642942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92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Odpovězte na otázky.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357290" y="1357298"/>
            <a:ext cx="6072230" cy="857256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55000" lnSpcReduction="20000"/>
          </a:bodyPr>
          <a:lstStyle/>
          <a:p>
            <a:pPr lvl="0" algn="ctr">
              <a:spcBef>
                <a:spcPct val="0"/>
              </a:spcBef>
            </a:pPr>
            <a:endParaRPr lang="cs-CZ" sz="3600" b="1" dirty="0" smtClean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  <a:ea typeface="+mj-ea"/>
              <a:cs typeface="+mj-cs"/>
              <a:hlinkClick r:id="rId2"/>
            </a:endParaRPr>
          </a:p>
          <a:p>
            <a:pPr lvl="0" algn="ctr">
              <a:spcBef>
                <a:spcPct val="0"/>
              </a:spcBef>
            </a:pPr>
            <a:r>
              <a:rPr lang="cs-CZ" sz="4400" b="1" dirty="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  <a:hlinkClick r:id="rId2"/>
              </a:rPr>
              <a:t>http://www.</a:t>
            </a:r>
            <a:r>
              <a:rPr lang="cs-CZ" sz="4400" b="1" dirty="0" err="1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  <a:hlinkClick r:id="rId2"/>
              </a:rPr>
              <a:t>youtube.com</a:t>
            </a:r>
            <a:r>
              <a:rPr lang="cs-CZ" sz="4400" b="1" dirty="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  <a:hlinkClick r:id="rId2"/>
              </a:rPr>
              <a:t>/</a:t>
            </a:r>
            <a:r>
              <a:rPr lang="cs-CZ" sz="4400" b="1" dirty="0" err="1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  <a:hlinkClick r:id="rId2"/>
              </a:rPr>
              <a:t>watch</a:t>
            </a:r>
            <a:r>
              <a:rPr lang="cs-CZ" sz="4400" b="1" dirty="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  <a:hlinkClick r:id="rId2"/>
              </a:rPr>
              <a:t>?v=BwqQ8HA83qg</a:t>
            </a:r>
            <a:endParaRPr lang="cs-CZ" sz="4400" b="1" dirty="0" smtClean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  <a:ea typeface="+mj-ea"/>
              <a:cs typeface="+mj-cs"/>
            </a:endParaRPr>
          </a:p>
          <a:p>
            <a:pPr lvl="0" algn="ctr">
              <a:spcBef>
                <a:spcPct val="0"/>
              </a:spcBef>
            </a:pP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785786" y="2500306"/>
            <a:ext cx="7358114" cy="3214710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AutoNum type="alphaLcParenR"/>
              <a:tabLst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Odpovídá filmová verze vašim představám o  Karlu Čapkovi a jeho přátelích? Kdo byli pátečníci?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AutoNum type="alphaLcParenR"/>
              <a:tabLst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Jaké myšlenky v rozhovoru zaznívají? Souhlasíte s nimi?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AutoNum type="alphaLcParenR"/>
              <a:tabLst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Které známé osobnosti v ukázce promlouvají?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AutoNum type="alphaLcParenR"/>
              <a:tabLst/>
              <a:defRPr/>
            </a:pP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AutoNum type="alphaLcParenR"/>
              <a:tabLst/>
              <a:defRPr/>
            </a:pP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AutoNum type="alphaLcParenR"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14282" y="214290"/>
            <a:ext cx="4357718" cy="642942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92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Člověk  proti zkáze 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- 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video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072066" y="214290"/>
            <a:ext cx="3429024" cy="642942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92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Odpovězte na otázky.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357290" y="1357298"/>
            <a:ext cx="6072230" cy="857256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55000" lnSpcReduction="20000"/>
          </a:bodyPr>
          <a:lstStyle/>
          <a:p>
            <a:pPr lvl="0" algn="ctr">
              <a:spcBef>
                <a:spcPct val="0"/>
              </a:spcBef>
            </a:pPr>
            <a:endParaRPr lang="cs-CZ" sz="3600" b="1" dirty="0" smtClean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  <a:ea typeface="+mj-ea"/>
              <a:cs typeface="+mj-cs"/>
              <a:hlinkClick r:id="rId2"/>
            </a:endParaRPr>
          </a:p>
          <a:p>
            <a:pPr lvl="0" algn="ctr">
              <a:spcBef>
                <a:spcPct val="0"/>
              </a:spcBef>
            </a:pPr>
            <a:r>
              <a:rPr lang="cs-CZ" sz="4400" b="1" dirty="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  <a:hlinkClick r:id="rId2"/>
              </a:rPr>
              <a:t>http://www.</a:t>
            </a:r>
            <a:r>
              <a:rPr lang="cs-CZ" sz="4400" b="1" dirty="0" err="1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  <a:hlinkClick r:id="rId2"/>
              </a:rPr>
              <a:t>youtube.com</a:t>
            </a:r>
            <a:r>
              <a:rPr lang="cs-CZ" sz="4400" b="1" dirty="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  <a:hlinkClick r:id="rId2"/>
              </a:rPr>
              <a:t>/</a:t>
            </a:r>
            <a:r>
              <a:rPr lang="cs-CZ" sz="4400" b="1" dirty="0" err="1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  <a:hlinkClick r:id="rId2"/>
              </a:rPr>
              <a:t>watch</a:t>
            </a:r>
            <a:r>
              <a:rPr lang="cs-CZ" sz="4400" b="1" dirty="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  <a:hlinkClick r:id="rId2"/>
              </a:rPr>
              <a:t>?v=BwqQ8HA83qg</a:t>
            </a:r>
            <a:endParaRPr lang="cs-CZ" sz="4400" b="1" dirty="0" smtClean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  <a:ea typeface="+mj-ea"/>
              <a:cs typeface="+mj-cs"/>
            </a:endParaRPr>
          </a:p>
          <a:p>
            <a:pPr lvl="0" algn="ctr">
              <a:spcBef>
                <a:spcPct val="0"/>
              </a:spcBef>
            </a:pP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785786" y="2500306"/>
            <a:ext cx="7358114" cy="3214710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 lnSpcReduction="10000"/>
          </a:bodyPr>
          <a:lstStyle/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AutoNum type="alphaLcParenR"/>
              <a:tabLst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Pátečníci – skupina přátel  bratří Čapků, kteří se u nich scházeli. Jednalo se o  novináře, spisovatele, malíře, lékaře i politiky.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AutoNum type="alphaLcParenR"/>
              <a:tabLst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Postavy  spolu diskutují, jejich názory jsou také ovlivněny dobou vzniku  filmového díla.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AutoNum type="alphaLcParenR"/>
              <a:tabLst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 Bratři  Čapkové, TGM, Vladislav Vančura, Karel Poláček, Eduard Bass.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AutoNum type="alphaLcParenR"/>
              <a:tabLst/>
              <a:defRPr/>
            </a:pP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AutoNum type="alphaLcParenR"/>
              <a:tabLst/>
              <a:defRPr/>
            </a:pP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AutoNum type="alphaLcParenR"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928662" y="3643314"/>
            <a:ext cx="7358114" cy="2143140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92500"/>
          </a:bodyPr>
          <a:lstStyle/>
          <a:p>
            <a:pPr marL="514350" marR="0" lvl="0" indent="-51435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Citát Josefa Čapka:</a:t>
            </a:r>
          </a:p>
          <a:p>
            <a:pPr marR="0" lvl="0" indent="-514350" algn="ju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,,Karel měl vždycky větší štěstí. Věděl, i kdy má umřít. Já si  to teď  i za něj odsedím v koncentráku.“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  <a:p>
            <a:pPr marL="514350" marR="0" lvl="0" indent="-51435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Jak 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 textu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 rozumíte?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</p:txBody>
      </p:sp>
      <p:pic>
        <p:nvPicPr>
          <p:cNvPr id="1026" name="Picture 2" descr="Soubor:Karel Josef Capkovi radi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3500430" y="1714488"/>
            <a:ext cx="2286016" cy="17859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928662" y="357166"/>
            <a:ext cx="7858180" cy="5000660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pPr marL="514350" marR="0" lvl="0" indent="-51435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Citát Josefa Čapka:</a:t>
            </a:r>
          </a:p>
          <a:p>
            <a:pPr marR="0" lvl="0" indent="-51435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,,Karel měl vždycky větší štěstí. Věděl, i kdy má umřít. Já si  to teď  i za něj odsedím v koncentráku.“</a:t>
            </a:r>
          </a:p>
          <a:p>
            <a:pPr marR="0" lvl="0" indent="-51435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Josef Čapek  byl zatčen 1. září 1939, když už byl Karel po smrti (zemřel v prosinci roku 1938). Z koncentráku se ale už nevrátil, skonal totiž na konci války v roce 1945. </a:t>
            </a:r>
          </a:p>
          <a:p>
            <a:pPr marR="0" lvl="0" indent="-51435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ea typeface="+mj-ea"/>
                <a:cs typeface="+mj-cs"/>
              </a:rPr>
              <a:t>Z citátu lze  rovněž vyčíst, že  bratři spolu byli  v přátelském vztahu, Josef tušil těžkosti spojené s pobytem v lágrech.  Navíc měl vždycky pocit, že je Karel  úspěšnější jako umělec i novinář, také rodiče jej  v dětství více podporovali než Josefa.</a:t>
            </a:r>
          </a:p>
          <a:p>
            <a:pPr marR="0" lvl="0" indent="-51435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  <a:ea typeface="+mj-ea"/>
              <a:cs typeface="+mj-cs"/>
            </a:endParaRPr>
          </a:p>
          <a:p>
            <a:pPr marR="0" lvl="0" indent="-514350" algn="ju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  <a:ea typeface="+mj-ea"/>
              <a:cs typeface="+mj-cs"/>
            </a:endParaRPr>
          </a:p>
          <a:p>
            <a:pPr marL="514350" marR="0" lvl="0" indent="-51435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28596" y="214290"/>
            <a:ext cx="8429684" cy="6357982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sx="1000" sy="1000" algn="ctr" rotWithShape="0">
              <a:srgbClr val="000000"/>
            </a:outerShdw>
          </a:effectLst>
        </p:spPr>
        <p:txBody>
          <a:bodyPr>
            <a:normAutofit/>
          </a:bodyPr>
          <a:lstStyle/>
          <a:p>
            <a:pPr algn="just"/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Použitá literatura a zdroje:</a:t>
            </a:r>
            <a:endParaRPr lang="cs-CZ" sz="32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lvl="0" algn="just">
              <a:buFont typeface="Wingdings" pitchFamily="2" charset="2"/>
              <a:buChar char="v"/>
            </a:pPr>
            <a:r>
              <a:rPr lang="cs-CZ" sz="2000" dirty="0" smtClean="0"/>
              <a:t>  Čapek, Karel. </a:t>
            </a:r>
            <a:r>
              <a:rPr lang="cs-CZ" sz="2000" i="1" dirty="0" smtClean="0"/>
              <a:t>R.U.R. </a:t>
            </a:r>
            <a:r>
              <a:rPr lang="cs-CZ" sz="2000" dirty="0" smtClean="0"/>
              <a:t>Praha: Artur, 2011, ISBN 978-80-87128-51-0 .</a:t>
            </a:r>
            <a:endParaRPr lang="cs-CZ" sz="2000" i="1" dirty="0" smtClean="0"/>
          </a:p>
          <a:p>
            <a:pPr lvl="0" algn="just">
              <a:buFont typeface="Wingdings" pitchFamily="2" charset="2"/>
              <a:buChar char="v"/>
            </a:pPr>
            <a:r>
              <a:rPr lang="cs-CZ" sz="2000" dirty="0" smtClean="0"/>
              <a:t>  Čapek, Karel. </a:t>
            </a:r>
            <a:r>
              <a:rPr lang="cs-CZ" sz="2000" i="1" dirty="0" smtClean="0"/>
              <a:t>Bílá nemoc</a:t>
            </a:r>
            <a:r>
              <a:rPr lang="cs-CZ" sz="2000" dirty="0" smtClean="0"/>
              <a:t>. Praha: Artur, 2011, ISBN 978-80-87128-52-7. </a:t>
            </a:r>
          </a:p>
          <a:p>
            <a:pPr algn="just">
              <a:buFont typeface="Wingdings" pitchFamily="2" charset="2"/>
              <a:buChar char="v"/>
            </a:pPr>
            <a:r>
              <a:rPr lang="cs-CZ" sz="2000" dirty="0" smtClean="0"/>
              <a:t> </a:t>
            </a:r>
            <a:r>
              <a:rPr lang="cs-CZ" sz="2000" dirty="0" smtClean="0"/>
              <a:t> </a:t>
            </a:r>
            <a:r>
              <a:rPr lang="cs-CZ" sz="2000" dirty="0" smtClean="0"/>
              <a:t>KARPATSKÝ, Dušan. </a:t>
            </a:r>
            <a:r>
              <a:rPr lang="cs-CZ" sz="2000" i="1" dirty="0" smtClean="0"/>
              <a:t>Labyrint literatury. </a:t>
            </a:r>
            <a:r>
              <a:rPr lang="cs-CZ" sz="2000" dirty="0" smtClean="0"/>
              <a:t>Praha: Albatros, 2008, ISBN 13-752-008.</a:t>
            </a:r>
          </a:p>
          <a:p>
            <a:pPr lvl="0" indent="-342900" algn="just">
              <a:buFont typeface="Wingdings" pitchFamily="2" charset="2"/>
              <a:buChar char="v"/>
            </a:pPr>
            <a:r>
              <a:rPr lang="cs-CZ" dirty="0" smtClean="0">
                <a:solidFill>
                  <a:prstClr val="black"/>
                </a:solidFill>
              </a:rPr>
              <a:t>SOCHROVÁ, Marie. </a:t>
            </a:r>
            <a:r>
              <a:rPr lang="cs-CZ" sz="2000" i="1" dirty="0" smtClean="0">
                <a:solidFill>
                  <a:prstClr val="black"/>
                </a:solidFill>
              </a:rPr>
              <a:t>Literatura v kostce pro střední školy</a:t>
            </a:r>
            <a:r>
              <a:rPr lang="cs-CZ" sz="2000" dirty="0" smtClean="0">
                <a:solidFill>
                  <a:prstClr val="black"/>
                </a:solidFill>
              </a:rPr>
              <a:t>. Havlíčkův Brod: Fragment, 1999, ISBN 80-7200-332-1.</a:t>
            </a:r>
          </a:p>
          <a:p>
            <a:pPr lvl="0" indent="-342900" algn="just"/>
            <a:endParaRPr lang="cs-CZ" sz="2000" dirty="0" smtClean="0">
              <a:solidFill>
                <a:prstClr val="black"/>
              </a:solidFill>
            </a:endParaRPr>
          </a:p>
          <a:p>
            <a:pPr lvl="0" indent="-342900" algn="just">
              <a:buFont typeface="Wingdings" pitchFamily="2" charset="2"/>
              <a:buChar char="v"/>
            </a:pPr>
            <a:r>
              <a:rPr lang="cs-CZ" sz="2000" dirty="0" smtClean="0">
                <a:solidFill>
                  <a:prstClr val="black"/>
                </a:solidFill>
                <a:hlinkClick r:id="rId2"/>
              </a:rPr>
              <a:t>http://cs.wikipedia.org/wiki/Karel_%C4%8Capek</a:t>
            </a:r>
            <a:endParaRPr lang="cs-CZ" sz="2000" dirty="0" smtClean="0">
              <a:solidFill>
                <a:prstClr val="black"/>
              </a:solidFill>
            </a:endParaRPr>
          </a:p>
          <a:p>
            <a:pPr lvl="0" indent="-342900" algn="just">
              <a:buFont typeface="Wingdings" pitchFamily="2" charset="2"/>
              <a:buChar char="v"/>
            </a:pPr>
            <a:r>
              <a:rPr lang="cs-CZ" sz="2000" dirty="0" smtClean="0">
                <a:solidFill>
                  <a:prstClr val="black"/>
                </a:solidFill>
                <a:hlinkClick r:id="rId3"/>
              </a:rPr>
              <a:t>http://cs.wikipedia.org/wiki/Josef_%C4%8Capek</a:t>
            </a:r>
            <a:endParaRPr lang="cs-CZ" sz="2000" dirty="0" smtClean="0">
              <a:solidFill>
                <a:prstClr val="black"/>
              </a:solidFill>
            </a:endParaRPr>
          </a:p>
          <a:p>
            <a:pPr lvl="0" indent="-342900" algn="just">
              <a:buFont typeface="Wingdings" pitchFamily="2" charset="2"/>
              <a:buChar char="v"/>
            </a:pPr>
            <a:r>
              <a:rPr lang="cs-CZ" sz="2000" dirty="0" smtClean="0">
                <a:solidFill>
                  <a:prstClr val="black"/>
                </a:solidFill>
                <a:hlinkClick r:id="rId4"/>
              </a:rPr>
              <a:t>http://digilib.phil.muni.cz/bitstream/handle/11222.digilib/112355/H_Musicologica_41-2006-1_9.pdf</a:t>
            </a:r>
            <a:endParaRPr lang="cs-CZ" sz="2000" dirty="0" smtClean="0">
              <a:solidFill>
                <a:prstClr val="black"/>
              </a:solidFill>
            </a:endParaRPr>
          </a:p>
          <a:p>
            <a:pPr lvl="0" indent="-342900" algn="just">
              <a:buFont typeface="Wingdings" pitchFamily="2" charset="2"/>
              <a:buChar char="v"/>
            </a:pPr>
            <a:r>
              <a:rPr lang="cs-CZ" sz="2000" dirty="0" smtClean="0">
                <a:solidFill>
                  <a:prstClr val="black"/>
                </a:solidFill>
                <a:hlinkClick r:id="rId5"/>
              </a:rPr>
              <a:t>http://cs.wikipedia.org/wiki/P%C3%A1te%C4%8Dn%C3%ADci</a:t>
            </a:r>
            <a:endParaRPr lang="cs-CZ" sz="2000" dirty="0" smtClean="0">
              <a:solidFill>
                <a:prstClr val="black"/>
              </a:solidFill>
            </a:endParaRPr>
          </a:p>
          <a:p>
            <a:pPr lvl="0" indent="-342900" algn="just">
              <a:buFont typeface="Wingdings" pitchFamily="2" charset="2"/>
              <a:buChar char="v"/>
            </a:pPr>
            <a:r>
              <a:rPr lang="cs-CZ" sz="2000" dirty="0" smtClean="0">
                <a:solidFill>
                  <a:prstClr val="black"/>
                </a:solidFill>
                <a:hlinkClick r:id="rId6"/>
              </a:rPr>
              <a:t>http://cs.wikipedia.org/wiki/RUR</a:t>
            </a:r>
            <a:endParaRPr lang="cs-CZ" sz="2000" dirty="0" smtClean="0">
              <a:solidFill>
                <a:prstClr val="black"/>
              </a:solidFill>
            </a:endParaRPr>
          </a:p>
          <a:p>
            <a:pPr lvl="0">
              <a:buFont typeface="Wingdings" pitchFamily="2" charset="2"/>
              <a:buChar char="v"/>
            </a:pPr>
            <a:r>
              <a:rPr lang="cs-CZ" sz="2000" dirty="0" smtClean="0"/>
              <a:t>  </a:t>
            </a:r>
            <a:r>
              <a:rPr lang="cs-CZ" sz="2000" dirty="0" smtClean="0">
                <a:hlinkClick r:id="rId7"/>
              </a:rPr>
              <a:t>http://cs.wikipedia.org/wiki/B%C3%ADl%C3%A1_nemoc</a:t>
            </a:r>
            <a:endParaRPr lang="cs-CZ" sz="2000" dirty="0" smtClean="0"/>
          </a:p>
          <a:p>
            <a:pPr lvl="0">
              <a:buFont typeface="Wingdings" pitchFamily="2" charset="2"/>
              <a:buChar char="v"/>
            </a:pPr>
            <a:r>
              <a:rPr lang="cs-CZ" sz="2000" dirty="0" smtClean="0"/>
              <a:t>  </a:t>
            </a:r>
            <a:r>
              <a:rPr lang="cs-CZ" sz="2000" dirty="0" smtClean="0">
                <a:hlinkClick r:id="rId8"/>
              </a:rPr>
              <a:t>http://cs.wikipedia.org/wiki/%C4%8Clov%C4%9Bk_proti_zk%C3%A1ze</a:t>
            </a:r>
            <a:endParaRPr lang="cs-CZ" sz="2000" dirty="0" smtClean="0"/>
          </a:p>
          <a:p>
            <a:pPr lvl="0">
              <a:buFont typeface="Wingdings" pitchFamily="2" charset="2"/>
              <a:buChar char="v"/>
            </a:pPr>
            <a:r>
              <a:rPr lang="cs-CZ" sz="2000" dirty="0" smtClean="0"/>
              <a:t>  Archiv autorky.</a:t>
            </a:r>
          </a:p>
          <a:p>
            <a:pPr lvl="0"/>
            <a:endParaRPr lang="cs-CZ" sz="2000" dirty="0" smtClean="0"/>
          </a:p>
          <a:p>
            <a:pPr lvl="0">
              <a:buFont typeface="Wingdings" pitchFamily="2" charset="2"/>
              <a:buChar char="v"/>
            </a:pPr>
            <a:endParaRPr lang="cs-CZ" sz="2000" dirty="0" smtClean="0"/>
          </a:p>
          <a:p>
            <a:pPr lvl="0"/>
            <a:endParaRPr lang="cs-CZ" sz="2000" dirty="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28596" y="214290"/>
            <a:ext cx="8429684" cy="6357982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accent6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sx="1000" sy="1000" algn="ctr" rotWithShape="0">
              <a:srgbClr val="000000"/>
            </a:outerShdw>
          </a:effectLst>
        </p:spPr>
        <p:txBody>
          <a:bodyPr>
            <a:normAutofit/>
          </a:bodyPr>
          <a:lstStyle/>
          <a:p>
            <a:pPr algn="just"/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Obrazový materiál: </a:t>
            </a:r>
          </a:p>
          <a:p>
            <a:pPr algn="just">
              <a:buFont typeface="Wingdings" pitchFamily="2" charset="2"/>
              <a:buChar char="v"/>
            </a:pPr>
            <a:r>
              <a:rPr lang="cs-CZ" sz="2000" dirty="0" smtClean="0">
                <a:latin typeface="+mj-lt"/>
              </a:rPr>
              <a:t> </a:t>
            </a:r>
            <a:r>
              <a:rPr lang="cs-CZ" sz="2000" dirty="0" smtClean="0">
                <a:latin typeface="+mj-lt"/>
                <a:hlinkClick r:id="rId2"/>
              </a:rPr>
              <a:t>http://cs.wikipedia.org/wiki/Soubor:Gibel_sensatsii_RUR.jpg</a:t>
            </a:r>
            <a:r>
              <a:rPr lang="cs-CZ" sz="2000" dirty="0" smtClean="0">
                <a:latin typeface="+mj-lt"/>
              </a:rPr>
              <a:t> (pozadí)</a:t>
            </a:r>
          </a:p>
          <a:p>
            <a:pPr algn="just">
              <a:buFont typeface="Wingdings" pitchFamily="2" charset="2"/>
              <a:buChar char="v"/>
            </a:pPr>
            <a:r>
              <a:rPr lang="cs-CZ" sz="2000" dirty="0" smtClean="0">
                <a:latin typeface="+mj-lt"/>
                <a:hlinkClick r:id="rId3"/>
              </a:rPr>
              <a:t> http://cs.wikipedia.org/wiki/Soubor:Karel_Josef_Capkovi_radio.jpg</a:t>
            </a:r>
            <a:r>
              <a:rPr lang="cs-CZ" sz="2000" dirty="0" smtClean="0">
                <a:latin typeface="+mj-lt"/>
              </a:rPr>
              <a:t> (22)</a:t>
            </a:r>
          </a:p>
          <a:p>
            <a:pPr algn="just">
              <a:buFont typeface="Wingdings" pitchFamily="2" charset="2"/>
              <a:buChar char="v"/>
            </a:pPr>
            <a:r>
              <a:rPr lang="cs-CZ" sz="2000" dirty="0" smtClean="0"/>
              <a:t> Klipart (obrázky jsou součástí volně dostupné galerie Microsoft Office dostupné na adrese </a:t>
            </a:r>
            <a:r>
              <a:rPr lang="cs-CZ" sz="2000" u="sng" dirty="0" smtClean="0">
                <a:hlinkClick r:id="rId4"/>
              </a:rPr>
              <a:t>www.office.</a:t>
            </a:r>
            <a:r>
              <a:rPr lang="cs-CZ" sz="2000" u="sng" dirty="0" err="1" smtClean="0">
                <a:hlinkClick r:id="rId4"/>
              </a:rPr>
              <a:t>microsoft.com</a:t>
            </a:r>
            <a:r>
              <a:rPr lang="cs-CZ" sz="2000" dirty="0" smtClean="0"/>
              <a:t>)</a:t>
            </a:r>
          </a:p>
          <a:p>
            <a:pPr algn="just">
              <a:buFont typeface="Wingdings" pitchFamily="2" charset="2"/>
              <a:buChar char="v"/>
            </a:pPr>
            <a:r>
              <a:rPr lang="cs-CZ" sz="2000" dirty="0" smtClean="0">
                <a:latin typeface="+mj-lt"/>
              </a:rPr>
              <a:t> Archiv autorky (pozadí).</a:t>
            </a:r>
          </a:p>
          <a:p>
            <a:pPr algn="just">
              <a:buFont typeface="Wingdings" pitchFamily="2" charset="2"/>
              <a:buChar char="v"/>
            </a:pPr>
            <a:endParaRPr lang="cs-CZ" sz="2000" dirty="0" smtClean="0">
              <a:latin typeface="+mj-lt"/>
            </a:endParaRPr>
          </a:p>
          <a:p>
            <a:pPr algn="just">
              <a:buFont typeface="Wingdings" pitchFamily="2" charset="2"/>
              <a:buChar char="v"/>
            </a:pPr>
            <a:endParaRPr lang="cs-CZ" sz="2000" dirty="0" smtClean="0">
              <a:latin typeface="+mj-lt"/>
            </a:endParaRPr>
          </a:p>
          <a:p>
            <a:pPr algn="just">
              <a:buFont typeface="Wingdings" pitchFamily="2" charset="2"/>
              <a:buChar char="v"/>
            </a:pPr>
            <a:endParaRPr lang="cs-CZ" sz="2000" dirty="0" smtClean="0">
              <a:latin typeface="+mj-lt"/>
            </a:endParaRPr>
          </a:p>
          <a:p>
            <a:pPr algn="just"/>
            <a:endParaRPr lang="cs-CZ" sz="2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algn="just"/>
            <a:endParaRPr lang="cs-CZ" sz="2000" dirty="0" smtClean="0"/>
          </a:p>
          <a:p>
            <a:pPr lvl="0"/>
            <a:endParaRPr lang="cs-CZ" sz="2000" dirty="0" smtClean="0"/>
          </a:p>
          <a:p>
            <a:pPr lvl="0">
              <a:buFont typeface="Wingdings" pitchFamily="2" charset="2"/>
              <a:buChar char="v"/>
            </a:pPr>
            <a:endParaRPr lang="cs-CZ" sz="2000" dirty="0" smtClean="0"/>
          </a:p>
          <a:p>
            <a:pPr lvl="0"/>
            <a:endParaRPr lang="cs-CZ" sz="2000" dirty="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gradFill>
          <a:gsLst>
            <a:gs pos="0">
              <a:srgbClr val="FFC000"/>
            </a:gs>
            <a:gs pos="50000">
              <a:schemeClr val="accent6"/>
            </a:gs>
            <a:gs pos="100000">
              <a:schemeClr val="accent6">
                <a:lumMod val="40000"/>
                <a:lumOff val="60000"/>
              </a:schemeClr>
            </a:gs>
          </a:gsLst>
          <a:lin ang="4800000" scaled="0"/>
        </a:gradFill>
        <a:ln>
          <a:solidFill>
            <a:schemeClr val="tx1"/>
          </a:solidFill>
        </a:ln>
        <a:effectLst>
          <a:outerShdw blurRad="50800" dist="88900" dir="5400000" algn="ctr" rotWithShape="0">
            <a:srgbClr val="000000">
              <a:alpha val="43137"/>
            </a:srgbClr>
          </a:outerShdw>
        </a:effectLst>
      </a:spPr>
      <a:bodyPr vert="horz" lIns="91440" tIns="45720" rIns="91440" bIns="45720" rtlCol="0" anchor="ctr">
        <a:normAutofit/>
      </a:bodyPr>
      <a:lstStyle>
        <a:defPPr marL="742950" marR="0" indent="-742950" defTabSz="914400" rtl="0" eaLnBrk="1" fontAlgn="auto" latinLnBrk="0" hangingPunct="1">
          <a:lnSpc>
            <a:spcPct val="100000"/>
          </a:lnSpc>
          <a:spcBef>
            <a:spcPct val="0"/>
          </a:spcBef>
          <a:spcAft>
            <a:spcPts val="0"/>
          </a:spcAft>
          <a:buClrTx/>
          <a:buSzTx/>
          <a:buAutoNum type="alphaLcParenR"/>
          <a:tabLst/>
          <a:defRPr kumimoji="0" sz="3600" b="1" i="0" u="none" strike="noStrike" kern="1200" cap="none" spc="0" normalizeH="0" baseline="0" noProof="0" dirty="0" smtClean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uLnTx/>
            <a:uFillTx/>
            <a:latin typeface="Monotype Corsiva" pitchFamily="66" charset="0"/>
            <a:ea typeface="+mj-ea"/>
            <a:cs typeface="+mj-cs"/>
          </a:defRPr>
        </a:defPPr>
      </a:lstStyle>
    </a:tx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2384</TotalTime>
  <Words>2304</Words>
  <Application>Microsoft Office PowerPoint</Application>
  <PresentationFormat>Předvádění na obrazovce (4:3)</PresentationFormat>
  <Paragraphs>224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sady Office</vt:lpstr>
      <vt:lpstr>Snímek 1</vt:lpstr>
      <vt:lpstr>Anotace:</vt:lpstr>
      <vt:lpstr>Snímek 3</vt:lpstr>
      <vt:lpstr>Výchozí text 1</vt:lpstr>
      <vt:lpstr>Výchozí text 1</vt:lpstr>
      <vt:lpstr>Výchozí text  2</vt:lpstr>
      <vt:lpstr>Výchozí text 3</vt:lpstr>
      <vt:lpstr>Otázky  k výchozímu textu 3</vt:lpstr>
      <vt:lpstr>Otázky  k výchozímu textu 3</vt:lpstr>
      <vt:lpstr>Práce s nahrávkou a textem</vt:lpstr>
      <vt:lpstr>Práce s nahrávkou a textem</vt:lpstr>
      <vt:lpstr>Snímek 12</vt:lpstr>
      <vt:lpstr>Snímek 13</vt:lpstr>
      <vt:lpstr>Snímek 14</vt:lpstr>
      <vt:lpstr>Snímek 15</vt:lpstr>
      <vt:lpstr>Snímek 16</vt:lpstr>
      <vt:lpstr>Snímek 17</vt:lpstr>
      <vt:lpstr>Život a  tvorba  Karla Čapka Určete správnost tvrzení, chyby opravte.</vt:lpstr>
      <vt:lpstr>Život a  tvorba  Karla Čapka Určete správnost tvrzení, chyby opravte.</vt:lpstr>
      <vt:lpstr>Snímek 20</vt:lpstr>
      <vt:lpstr>Snímek 21</vt:lpstr>
      <vt:lpstr>Snímek 22</vt:lpstr>
      <vt:lpstr>Snímek 23</vt:lpstr>
      <vt:lpstr>Snímek 24</vt:lpstr>
      <vt:lpstr>Snímek 25</vt:lpstr>
    </vt:vector>
  </TitlesOfParts>
  <Company>Acer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18</dc:title>
  <dc:creator>LN</dc:creator>
  <cp:lastModifiedBy>Alice</cp:lastModifiedBy>
  <cp:revision>258</cp:revision>
  <dcterms:created xsi:type="dcterms:W3CDTF">2013-11-01T19:20:49Z</dcterms:created>
  <dcterms:modified xsi:type="dcterms:W3CDTF">2014-01-11T04:05:01Z</dcterms:modified>
</cp:coreProperties>
</file>