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60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1AB3B5-3330-4F71-9255-F1FD6E530520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9AA76-91B1-457C-837E-3B9D18423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8891" y="404664"/>
            <a:ext cx="1848853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109393" y="548680"/>
            <a:ext cx="671107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/>
              <a:t>Základní škola a mateřská škola </a:t>
            </a:r>
            <a:r>
              <a:rPr lang="cs-CZ" b="1" dirty="0" err="1"/>
              <a:t>J.A.Komenského</a:t>
            </a:r>
            <a:r>
              <a:rPr lang="cs-CZ" b="1" dirty="0"/>
              <a:t> </a:t>
            </a:r>
          </a:p>
          <a:p>
            <a:pPr algn="ctr"/>
            <a:r>
              <a:rPr lang="cs-CZ" b="1" dirty="0"/>
              <a:t>v Novém </a:t>
            </a:r>
            <a:r>
              <a:rPr lang="cs-CZ" b="1" dirty="0" err="1"/>
              <a:t>Strašecí</a:t>
            </a:r>
            <a:r>
              <a:rPr lang="cs-CZ" b="1" dirty="0"/>
              <a:t> </a:t>
            </a:r>
          </a:p>
          <a:p>
            <a:pPr algn="ctr"/>
            <a:r>
              <a:rPr lang="cs-CZ" dirty="0"/>
              <a:t>Komenského nám. 209, 271 01 Nové </a:t>
            </a:r>
            <a:r>
              <a:rPr lang="cs-CZ" dirty="0" err="1"/>
              <a:t>Strašecí</a:t>
            </a:r>
            <a:r>
              <a:rPr lang="cs-CZ" dirty="0"/>
              <a:t> </a:t>
            </a:r>
          </a:p>
          <a:p>
            <a:pPr algn="ctr"/>
            <a:r>
              <a:rPr lang="fr-FR" dirty="0"/>
              <a:t>tel. 311 240 401, 311 240 400, email: zsnovstra@email.cz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9305" y="889844"/>
            <a:ext cx="7913095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  <a:p>
            <a:r>
              <a:rPr lang="da-DK" dirty="0" smtClean="0"/>
              <a:t>ČÍSLO </a:t>
            </a:r>
            <a:r>
              <a:rPr lang="da-DK" dirty="0"/>
              <a:t>PROJEKTU: 1.4 OP VK </a:t>
            </a:r>
          </a:p>
          <a:p>
            <a:r>
              <a:rPr lang="cs-CZ" dirty="0" smtClean="0"/>
              <a:t>NÁZEV</a:t>
            </a:r>
            <a:r>
              <a:rPr lang="cs-CZ" dirty="0"/>
              <a:t>: VY_42_INOVACE_01 </a:t>
            </a:r>
          </a:p>
          <a:p>
            <a:r>
              <a:rPr lang="pl-PL" dirty="0" smtClean="0"/>
              <a:t>AUTOR</a:t>
            </a:r>
            <a:r>
              <a:rPr lang="pl-PL" dirty="0"/>
              <a:t>: </a:t>
            </a:r>
            <a:r>
              <a:rPr lang="pl-PL" dirty="0" smtClean="0"/>
              <a:t>Mgr. Stanislav Hajný </a:t>
            </a:r>
            <a:endParaRPr lang="pl-PL" dirty="0"/>
          </a:p>
          <a:p>
            <a:r>
              <a:rPr lang="cs-CZ" dirty="0" smtClean="0"/>
              <a:t>OBDOBÍ</a:t>
            </a:r>
            <a:r>
              <a:rPr lang="cs-CZ" dirty="0"/>
              <a:t>: </a:t>
            </a:r>
            <a:r>
              <a:rPr lang="cs-CZ" dirty="0" smtClean="0"/>
              <a:t>2013 </a:t>
            </a:r>
            <a:endParaRPr lang="cs-CZ" dirty="0"/>
          </a:p>
          <a:p>
            <a:r>
              <a:rPr lang="cs-CZ" dirty="0" smtClean="0"/>
              <a:t>ROČNÍK: 9. 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VZDĚLÁVACÍ </a:t>
            </a:r>
            <a:r>
              <a:rPr lang="cs-CZ" dirty="0"/>
              <a:t>OBLAST: Matematika a její aplikace 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Matematika a její aplikace </a:t>
            </a:r>
          </a:p>
          <a:p>
            <a:r>
              <a:rPr lang="cs-CZ" dirty="0" smtClean="0"/>
              <a:t>TÉMATICKÝ </a:t>
            </a:r>
            <a:r>
              <a:rPr lang="cs-CZ" dirty="0"/>
              <a:t>OKRUH: Geometrie v rovině a prostoru </a:t>
            </a:r>
          </a:p>
          <a:p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/>
              <a:t>Podobnost geometrických útvarů v rovině. 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 </a:t>
            </a:r>
            <a:r>
              <a:rPr lang="cs-CZ" dirty="0" smtClean="0"/>
              <a:t>Vymezení pojmu podobnost geometrických útvarů v rovině.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301208"/>
            <a:ext cx="828092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20688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7.ročníku jsme řešili úlohy, které se týkaly shodnosti geometrických útvarů v rovině.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556792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Věty o shodnosti trojúhelníků 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155679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sss</a:t>
            </a:r>
            <a:r>
              <a:rPr lang="cs-CZ" sz="2400" dirty="0" smtClean="0"/>
              <a:t>,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155679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sus</a:t>
            </a:r>
            <a:r>
              <a:rPr lang="cs-CZ" sz="2400" dirty="0" smtClean="0"/>
              <a:t>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155679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usu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276872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Uvedené věty jsme používali nejen ke zdůvodnění shodnosti, ale i k jejich konstrukci.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212976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Nyní se zaměříme na podobnost geometrických útvarů v rovině.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365104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pojmy podobnost, podobný jste se určitě  všichni setkali v běžném životě.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926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Příklady podobných útvarů:</a:t>
            </a:r>
            <a:endParaRPr lang="cs-CZ" sz="2400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996952"/>
            <a:ext cx="85725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420888"/>
            <a:ext cx="1296144" cy="18434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 descr="C:\Users\lpt\Desktop\foto 2013\Vinobraní Znojmo 2013\P915015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412776"/>
            <a:ext cx="3147813" cy="4725144"/>
          </a:xfrm>
          <a:prstGeom prst="rect">
            <a:avLst/>
          </a:prstGeom>
          <a:noFill/>
        </p:spPr>
      </p:pic>
      <p:pic>
        <p:nvPicPr>
          <p:cNvPr id="2059" name="Picture 11" descr="C:\Users\lpt\Desktop\foto 2013\Vinobraní Znojmo 2013\P915015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636912"/>
            <a:ext cx="2427733" cy="3501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Mimořádně velké zvětšeniny (billboardy) se provádějí pomocí moderní reprodukční techniky. Zvětšení kreseb, maleb a písma lze provádět pomocí čtvercových sítí.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23530" y="2476500"/>
          <a:ext cx="1152125" cy="1905000"/>
        </p:xfrm>
        <a:graphic>
          <a:graphicData uri="http://schemas.openxmlformats.org/drawingml/2006/table">
            <a:tbl>
              <a:tblPr/>
              <a:tblGrid>
                <a:gridCol w="230425"/>
                <a:gridCol w="230425"/>
                <a:gridCol w="230425"/>
                <a:gridCol w="230425"/>
                <a:gridCol w="230425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1907706" y="2060848"/>
          <a:ext cx="1584175" cy="2376260"/>
        </p:xfrm>
        <a:graphic>
          <a:graphicData uri="http://schemas.openxmlformats.org/drawingml/2006/table">
            <a:tbl>
              <a:tblPr/>
              <a:tblGrid>
                <a:gridCol w="316835"/>
                <a:gridCol w="316835"/>
                <a:gridCol w="316835"/>
                <a:gridCol w="316835"/>
                <a:gridCol w="316835"/>
              </a:tblGrid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097" name="Picture 1" descr="C:\Users\lpt\Desktop\dumy\podklady dumy\s_ilo_hranol_s_popisem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284984"/>
            <a:ext cx="792237" cy="1088728"/>
          </a:xfrm>
          <a:prstGeom prst="rect">
            <a:avLst/>
          </a:prstGeom>
          <a:noFill/>
        </p:spPr>
      </p:pic>
      <p:pic>
        <p:nvPicPr>
          <p:cNvPr id="4098" name="Picture 2" descr="C:\Users\lpt\Desktop\dumy\podklady dumy\s_ilo_hranol_s_popisem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068960"/>
            <a:ext cx="1080120" cy="1376760"/>
          </a:xfrm>
          <a:prstGeom prst="rect">
            <a:avLst/>
          </a:prstGeom>
          <a:noFill/>
        </p:spPr>
      </p:pic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4139952" y="2060848"/>
          <a:ext cx="1656185" cy="2376260"/>
        </p:xfrm>
        <a:graphic>
          <a:graphicData uri="http://schemas.openxmlformats.org/drawingml/2006/table">
            <a:tbl>
              <a:tblPr/>
              <a:tblGrid>
                <a:gridCol w="331237"/>
                <a:gridCol w="331237"/>
                <a:gridCol w="331237"/>
                <a:gridCol w="331237"/>
                <a:gridCol w="331237"/>
              </a:tblGrid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62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099" name="Picture 3" descr="C:\Users\lpt\Desktop\dumy\podklady dumy\220px-Trapez_cs_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809874"/>
            <a:ext cx="1335782" cy="1843261"/>
          </a:xfrm>
          <a:prstGeom prst="rect">
            <a:avLst/>
          </a:prstGeom>
          <a:noFill/>
        </p:spPr>
      </p:pic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6516217" y="2665458"/>
          <a:ext cx="1224135" cy="1771650"/>
        </p:xfrm>
        <a:graphic>
          <a:graphicData uri="http://schemas.openxmlformats.org/drawingml/2006/table">
            <a:tbl>
              <a:tblPr/>
              <a:tblGrid>
                <a:gridCol w="244827"/>
                <a:gridCol w="244827"/>
                <a:gridCol w="244827"/>
                <a:gridCol w="244827"/>
                <a:gridCol w="244827"/>
              </a:tblGrid>
              <a:tr h="151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2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4" name="Picture 3" descr="C:\Users\lpt\Desktop\dumy\podklady dumy\220px-Trapez_cs_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3212976"/>
            <a:ext cx="936104" cy="14112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1: Poměr délek úseček.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755576" y="1628800"/>
            <a:ext cx="237626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83568" y="2132856"/>
            <a:ext cx="136815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755576" y="1556792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131840" y="2060848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83568" y="198884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051720" y="270892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043608" y="10527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323528" y="1556792"/>
            <a:ext cx="5760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3059832" y="1628800"/>
            <a:ext cx="5760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B</a:t>
            </a:r>
            <a:r>
              <a:rPr lang="cs-CZ" sz="2400" baseline="-25000" dirty="0" smtClean="0">
                <a:solidFill>
                  <a:prstClr val="black"/>
                </a:solidFill>
              </a:rPr>
              <a:t>1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195736" y="2780928"/>
            <a:ext cx="7200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 B</a:t>
            </a:r>
            <a:r>
              <a:rPr lang="cs-CZ" sz="2400" baseline="-25000" dirty="0" smtClean="0">
                <a:solidFill>
                  <a:prstClr val="black"/>
                </a:solidFill>
              </a:rPr>
              <a:t>2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91680" y="134076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cm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1331640" y="1988840"/>
            <a:ext cx="10081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2,5 cm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63888" y="1124744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Vypočti poměr úseček :</a:t>
            </a:r>
            <a:endParaRPr lang="cs-CZ" sz="2400" dirty="0"/>
          </a:p>
        </p:txBody>
      </p:sp>
      <p:graphicFrame>
        <p:nvGraphicFramePr>
          <p:cNvPr id="27" name="Objekt 26"/>
          <p:cNvGraphicFramePr>
            <a:graphicFrameLocks noChangeAspect="1"/>
          </p:cNvGraphicFramePr>
          <p:nvPr/>
        </p:nvGraphicFramePr>
        <p:xfrm>
          <a:off x="3563888" y="1700213"/>
          <a:ext cx="5112568" cy="10807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8" name="Rovnice" r:id="rId3" imgW="1485720" imgH="482400" progId="Equation.3">
                  <p:embed/>
                </p:oleObj>
              </mc:Choice>
              <mc:Fallback>
                <p:oleObj name="Rovnice" r:id="rId3" imgW="148572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1700213"/>
                        <a:ext cx="5112568" cy="108071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1" name="Přímá spojovací čára 30"/>
          <p:cNvCxnSpPr/>
          <p:nvPr/>
        </p:nvCxnSpPr>
        <p:spPr>
          <a:xfrm>
            <a:off x="683568" y="393305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755576" y="4365104"/>
            <a:ext cx="288032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683568" y="3861048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2771800" y="3861048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755576" y="4293096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V="1">
            <a:off x="3635896" y="5517232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539552" y="335699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627784" y="335699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9552" y="458112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275856" y="573325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403648" y="335699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2,5 cm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051720" y="443711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4,5cm</a:t>
            </a:r>
            <a:endParaRPr lang="cs-CZ" sz="2400" dirty="0"/>
          </a:p>
        </p:txBody>
      </p:sp>
      <p:graphicFrame>
        <p:nvGraphicFramePr>
          <p:cNvPr id="52" name="Objekt 51"/>
          <p:cNvGraphicFramePr>
            <a:graphicFrameLocks noChangeAspect="1"/>
          </p:cNvGraphicFramePr>
          <p:nvPr/>
        </p:nvGraphicFramePr>
        <p:xfrm>
          <a:off x="3707904" y="3933056"/>
          <a:ext cx="5184576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9" name="Rovnice" r:id="rId5" imgW="2730240" imgH="279360" progId="Equation.3">
                  <p:embed/>
                </p:oleObj>
              </mc:Choice>
              <mc:Fallback>
                <p:oleObj name="Rovnice" r:id="rId5" imgW="2730240" imgH="27936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3933056"/>
                        <a:ext cx="5184576" cy="5760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20" grpId="0"/>
      <p:bldP spid="21" grpId="0"/>
      <p:bldP spid="22" grpId="0"/>
      <p:bldP spid="23" grpId="0"/>
      <p:bldP spid="24" grpId="0"/>
      <p:bldP spid="25" grpId="0"/>
      <p:bldP spid="45" grpId="0"/>
      <p:bldP spid="46" grpId="0"/>
      <p:bldP spid="47" grpId="0"/>
      <p:bldP spid="48" grpId="0"/>
      <p:bldP spid="49" grpId="0"/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Použitá literatura:</a:t>
            </a:r>
          </a:p>
          <a:p>
            <a:pPr marL="0" indent="0">
              <a:buNone/>
            </a:pPr>
            <a:endParaRPr lang="cs-CZ" sz="2000" b="1" dirty="0" smtClean="0"/>
          </a:p>
          <a:p>
            <a:r>
              <a:rPr lang="cs-CZ" sz="1800" dirty="0" smtClean="0"/>
              <a:t>PŮLPÁN</a:t>
            </a:r>
            <a:r>
              <a:rPr lang="cs-CZ" sz="1800" dirty="0"/>
              <a:t>, Zdeněk, Michal ČIHÁK a Josef TREJBAL. </a:t>
            </a:r>
            <a:r>
              <a:rPr lang="cs-CZ" sz="1800" i="1" dirty="0"/>
              <a:t>Matematika 9 pro základní školy</a:t>
            </a:r>
            <a:r>
              <a:rPr lang="cs-CZ" sz="1800" dirty="0"/>
              <a:t>. 1. vyd. Praha: SPN - pedagogické nakladatelství, 2010, 102 s. ISBN 978-807-2354-894.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r>
              <a:rPr lang="cs-CZ" sz="1800" dirty="0" smtClean="0"/>
              <a:t>Foto autora</a:t>
            </a:r>
          </a:p>
          <a:p>
            <a:pPr marL="0" indent="0">
              <a:buNone/>
            </a:pPr>
            <a:endParaRPr lang="cs-CZ" sz="1800" dirty="0"/>
          </a:p>
          <a:p>
            <a:r>
              <a:rPr lang="cs-CZ" sz="1800" dirty="0"/>
              <a:t>Božena Němcová. </a:t>
            </a:r>
            <a:r>
              <a:rPr lang="cs-CZ" sz="1800" i="1" dirty="0"/>
              <a:t>Data kabinet</a:t>
            </a:r>
            <a:r>
              <a:rPr lang="cs-CZ" sz="1800" dirty="0"/>
              <a:t> [online]. 2012 [cit. 2013-12-12]. Dostupné z: http://www.datakabinet.cz/cs/Vyukove-materialy-a-data/Jazyk-a-jazykova-komunikace/Karty-osobnosti/Bozena-Nemcova.html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861919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279</Words>
  <Application>Microsoft Office PowerPoint</Application>
  <PresentationFormat>Předvádění na obrazovce (4:3)</PresentationFormat>
  <Paragraphs>252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Kalistová Daniela</cp:lastModifiedBy>
  <cp:revision>22</cp:revision>
  <dcterms:created xsi:type="dcterms:W3CDTF">2013-09-30T18:36:15Z</dcterms:created>
  <dcterms:modified xsi:type="dcterms:W3CDTF">2013-12-12T18:20:05Z</dcterms:modified>
</cp:coreProperties>
</file>