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2E1268-23EF-4BFB-8281-EC90F67727FD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2E1268-23EF-4BFB-8281-EC90F67727FD}" type="datetimeFigureOut">
              <a:rPr lang="cs-CZ" smtClean="0"/>
              <a:pPr/>
              <a:t>12.12.2013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5436BF-6468-409C-8199-256B382E0FE2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oleObject" Target="../embeddings/oleObject1.bin"/><Relationship Id="rId7" Type="http://schemas.openxmlformats.org/officeDocument/2006/relationships/oleObject" Target="../embeddings/oleObject3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3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6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7.w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5" y="404664"/>
            <a:ext cx="1800199" cy="12961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bdélník 4"/>
          <p:cNvSpPr/>
          <p:nvPr/>
        </p:nvSpPr>
        <p:spPr>
          <a:xfrm>
            <a:off x="2286000" y="548680"/>
            <a:ext cx="65344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dirty="0" smtClean="0"/>
              <a:t> </a:t>
            </a:r>
            <a:r>
              <a:rPr lang="cs-CZ" b="1" dirty="0"/>
              <a:t>Základní škola a mateřská škola </a:t>
            </a:r>
            <a:r>
              <a:rPr lang="cs-CZ" b="1" dirty="0" err="1"/>
              <a:t>J.A.Komenského</a:t>
            </a:r>
            <a:r>
              <a:rPr lang="cs-CZ" b="1" dirty="0"/>
              <a:t> </a:t>
            </a:r>
          </a:p>
          <a:p>
            <a:pPr algn="ctr"/>
            <a:r>
              <a:rPr lang="cs-CZ" b="1" dirty="0"/>
              <a:t>v Novém </a:t>
            </a:r>
            <a:r>
              <a:rPr lang="cs-CZ" b="1" dirty="0" err="1"/>
              <a:t>Strašecí</a:t>
            </a:r>
            <a:r>
              <a:rPr lang="cs-CZ" b="1" dirty="0"/>
              <a:t> </a:t>
            </a:r>
          </a:p>
          <a:p>
            <a:pPr algn="ctr"/>
            <a:r>
              <a:rPr lang="cs-CZ" dirty="0"/>
              <a:t>Komenského nám. 209, 271 01 Nové </a:t>
            </a:r>
            <a:r>
              <a:rPr lang="cs-CZ" dirty="0" err="1"/>
              <a:t>Strašecí</a:t>
            </a:r>
            <a:r>
              <a:rPr lang="cs-CZ" dirty="0"/>
              <a:t> </a:t>
            </a:r>
          </a:p>
          <a:p>
            <a:pPr algn="ctr"/>
            <a:r>
              <a:rPr lang="fr-FR" dirty="0"/>
              <a:t>tel. 311 240 401, 311 240 400, email: zsnovstra@email.cz 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467544" y="889844"/>
            <a:ext cx="7704856" cy="424731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cs-CZ" dirty="0"/>
          </a:p>
          <a:p>
            <a:endParaRPr lang="cs-CZ" dirty="0"/>
          </a:p>
          <a:p>
            <a:r>
              <a:rPr lang="cs-CZ" dirty="0"/>
              <a:t> </a:t>
            </a:r>
          </a:p>
          <a:p>
            <a:r>
              <a:rPr lang="da-DK" dirty="0" smtClean="0"/>
              <a:t>ČÍSLO </a:t>
            </a:r>
            <a:r>
              <a:rPr lang="da-DK" dirty="0"/>
              <a:t>PROJEKTU: 1.4 OP VK </a:t>
            </a:r>
          </a:p>
          <a:p>
            <a:r>
              <a:rPr lang="cs-CZ" dirty="0" smtClean="0"/>
              <a:t>NÁZEV</a:t>
            </a:r>
            <a:r>
              <a:rPr lang="cs-CZ" dirty="0"/>
              <a:t>: </a:t>
            </a:r>
            <a:r>
              <a:rPr lang="cs-CZ" dirty="0" smtClean="0"/>
              <a:t>VY_42_INOVACE_02 </a:t>
            </a:r>
            <a:endParaRPr lang="cs-CZ" dirty="0"/>
          </a:p>
          <a:p>
            <a:r>
              <a:rPr lang="pl-PL" dirty="0" smtClean="0"/>
              <a:t>AUTOR</a:t>
            </a:r>
            <a:r>
              <a:rPr lang="pl-PL" dirty="0"/>
              <a:t>: </a:t>
            </a:r>
            <a:r>
              <a:rPr lang="pl-PL" dirty="0" smtClean="0"/>
              <a:t>Mgr. Stanislav Hajný </a:t>
            </a:r>
            <a:endParaRPr lang="pl-PL" dirty="0"/>
          </a:p>
          <a:p>
            <a:r>
              <a:rPr lang="cs-CZ" dirty="0" smtClean="0"/>
              <a:t>OBDOBÍ</a:t>
            </a:r>
            <a:r>
              <a:rPr lang="cs-CZ" dirty="0"/>
              <a:t>: </a:t>
            </a:r>
            <a:r>
              <a:rPr lang="cs-CZ" dirty="0" smtClean="0"/>
              <a:t>2013 </a:t>
            </a:r>
            <a:endParaRPr lang="cs-CZ" dirty="0"/>
          </a:p>
          <a:p>
            <a:r>
              <a:rPr lang="cs-CZ" dirty="0" smtClean="0"/>
              <a:t>ROČNÍK: 9.  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VZDĚLÁVACÍ </a:t>
            </a:r>
            <a:r>
              <a:rPr lang="cs-CZ" dirty="0"/>
              <a:t>OBLAST: Matematika a její aplikace </a:t>
            </a:r>
          </a:p>
          <a:p>
            <a:r>
              <a:rPr lang="cs-CZ" dirty="0" smtClean="0"/>
              <a:t>VZDĚLÁVACÍ </a:t>
            </a:r>
            <a:r>
              <a:rPr lang="cs-CZ" dirty="0"/>
              <a:t>OBOR: Matematika a její aplikace </a:t>
            </a:r>
          </a:p>
          <a:p>
            <a:r>
              <a:rPr lang="cs-CZ" dirty="0" smtClean="0"/>
              <a:t>TÉMATICKÝ </a:t>
            </a:r>
            <a:r>
              <a:rPr lang="cs-CZ" dirty="0"/>
              <a:t>OKRUH: Geometrie v rovině a prostoru </a:t>
            </a:r>
          </a:p>
          <a:p>
            <a:r>
              <a:rPr lang="cs-CZ" dirty="0" smtClean="0"/>
              <a:t>TÉMA</a:t>
            </a:r>
            <a:r>
              <a:rPr lang="cs-CZ" dirty="0"/>
              <a:t>: </a:t>
            </a:r>
            <a:r>
              <a:rPr lang="cs-CZ" dirty="0" smtClean="0"/>
              <a:t>Podobnost geometrických útvarů v rovině-podobnost trojúhelníků (</a:t>
            </a:r>
            <a:r>
              <a:rPr lang="cs-CZ" dirty="0" err="1" smtClean="0"/>
              <a:t>sss</a:t>
            </a:r>
            <a:r>
              <a:rPr lang="cs-CZ" dirty="0" smtClean="0"/>
              <a:t>).  </a:t>
            </a:r>
            <a:endParaRPr lang="cs-CZ" dirty="0"/>
          </a:p>
          <a:p>
            <a:endParaRPr lang="cs-CZ" dirty="0"/>
          </a:p>
          <a:p>
            <a:r>
              <a:rPr lang="cs-CZ" dirty="0" smtClean="0"/>
              <a:t>ANOTACE</a:t>
            </a:r>
            <a:r>
              <a:rPr lang="cs-CZ" dirty="0"/>
              <a:t>:  </a:t>
            </a:r>
            <a:r>
              <a:rPr lang="cs-CZ" dirty="0" smtClean="0"/>
              <a:t>Vymezení pojmu podobnost geometrických útvarů v rovině. </a:t>
            </a:r>
            <a:endParaRPr lang="cs-CZ" dirty="0"/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11560" y="5301208"/>
            <a:ext cx="7992888" cy="13681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Přímá spojovací čára 4"/>
          <p:cNvCxnSpPr/>
          <p:nvPr/>
        </p:nvCxnSpPr>
        <p:spPr>
          <a:xfrm>
            <a:off x="1331640" y="1124744"/>
            <a:ext cx="2232248" cy="144016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ovací čára 6"/>
          <p:cNvCxnSpPr/>
          <p:nvPr/>
        </p:nvCxnSpPr>
        <p:spPr>
          <a:xfrm>
            <a:off x="1331640" y="1124744"/>
            <a:ext cx="72008" cy="144016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ovací čára 8"/>
          <p:cNvCxnSpPr/>
          <p:nvPr/>
        </p:nvCxnSpPr>
        <p:spPr>
          <a:xfrm>
            <a:off x="1403648" y="2564904"/>
            <a:ext cx="216024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ovací čára 11"/>
          <p:cNvCxnSpPr/>
          <p:nvPr/>
        </p:nvCxnSpPr>
        <p:spPr>
          <a:xfrm>
            <a:off x="4932040" y="404664"/>
            <a:ext cx="2952328" cy="208823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Přímá spojovací čára 12"/>
          <p:cNvCxnSpPr/>
          <p:nvPr/>
        </p:nvCxnSpPr>
        <p:spPr>
          <a:xfrm>
            <a:off x="4932040" y="404664"/>
            <a:ext cx="72008" cy="2088232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Přímá spojovací čára 13"/>
          <p:cNvCxnSpPr/>
          <p:nvPr/>
        </p:nvCxnSpPr>
        <p:spPr>
          <a:xfrm>
            <a:off x="5004048" y="2492896"/>
            <a:ext cx="2880320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TextovéPole 18"/>
          <p:cNvSpPr txBox="1"/>
          <p:nvPr/>
        </p:nvSpPr>
        <p:spPr>
          <a:xfrm>
            <a:off x="3491880" y="2420888"/>
            <a:ext cx="3600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20" name="Obdélník 19"/>
          <p:cNvSpPr/>
          <p:nvPr/>
        </p:nvSpPr>
        <p:spPr>
          <a:xfrm>
            <a:off x="1115616" y="692696"/>
            <a:ext cx="3513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21" name="Obdélník 20"/>
          <p:cNvSpPr/>
          <p:nvPr/>
        </p:nvSpPr>
        <p:spPr>
          <a:xfrm>
            <a:off x="1115616" y="2564904"/>
            <a:ext cx="34817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22" name="Obdélník 21"/>
          <p:cNvSpPr/>
          <p:nvPr/>
        </p:nvSpPr>
        <p:spPr>
          <a:xfrm>
            <a:off x="7956376" y="2276872"/>
            <a:ext cx="45236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A´</a:t>
            </a:r>
            <a:endParaRPr lang="cs-CZ" sz="2400" dirty="0"/>
          </a:p>
        </p:txBody>
      </p:sp>
      <p:sp>
        <p:nvSpPr>
          <p:cNvPr id="23" name="Obdélník 22"/>
          <p:cNvSpPr/>
          <p:nvPr/>
        </p:nvSpPr>
        <p:spPr>
          <a:xfrm>
            <a:off x="4644008" y="2420888"/>
            <a:ext cx="43794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C´</a:t>
            </a:r>
            <a:endParaRPr lang="cs-CZ" sz="2400" dirty="0"/>
          </a:p>
        </p:txBody>
      </p:sp>
      <p:sp>
        <p:nvSpPr>
          <p:cNvPr id="24" name="Obdélník 23"/>
          <p:cNvSpPr/>
          <p:nvPr/>
        </p:nvSpPr>
        <p:spPr>
          <a:xfrm>
            <a:off x="4572000" y="0"/>
            <a:ext cx="44114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B´</a:t>
            </a:r>
            <a:endParaRPr lang="cs-CZ" sz="2400" dirty="0"/>
          </a:p>
        </p:txBody>
      </p:sp>
      <p:sp>
        <p:nvSpPr>
          <p:cNvPr id="25" name="TextovéPole 24"/>
          <p:cNvSpPr txBox="1"/>
          <p:nvPr/>
        </p:nvSpPr>
        <p:spPr>
          <a:xfrm>
            <a:off x="971600" y="1628800"/>
            <a:ext cx="3321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a</a:t>
            </a:r>
            <a:endParaRPr lang="cs-CZ" sz="2400" dirty="0"/>
          </a:p>
        </p:txBody>
      </p:sp>
      <p:sp>
        <p:nvSpPr>
          <p:cNvPr id="26" name="Obdélník 25"/>
          <p:cNvSpPr/>
          <p:nvPr/>
        </p:nvSpPr>
        <p:spPr>
          <a:xfrm>
            <a:off x="2411760" y="1340768"/>
            <a:ext cx="3145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c</a:t>
            </a:r>
            <a:endParaRPr lang="cs-CZ" sz="2400" dirty="0"/>
          </a:p>
        </p:txBody>
      </p:sp>
      <p:sp>
        <p:nvSpPr>
          <p:cNvPr id="27" name="Obdélník 26"/>
          <p:cNvSpPr/>
          <p:nvPr/>
        </p:nvSpPr>
        <p:spPr>
          <a:xfrm>
            <a:off x="2267744" y="2564904"/>
            <a:ext cx="34657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b</a:t>
            </a:r>
            <a:endParaRPr lang="cs-CZ" sz="2400" dirty="0"/>
          </a:p>
        </p:txBody>
      </p:sp>
      <p:sp>
        <p:nvSpPr>
          <p:cNvPr id="28" name="Obdélník 27"/>
          <p:cNvSpPr/>
          <p:nvPr/>
        </p:nvSpPr>
        <p:spPr>
          <a:xfrm>
            <a:off x="4572000" y="1268760"/>
            <a:ext cx="42191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a´</a:t>
            </a:r>
            <a:endParaRPr lang="cs-CZ" sz="2400" dirty="0"/>
          </a:p>
        </p:txBody>
      </p:sp>
      <p:sp>
        <p:nvSpPr>
          <p:cNvPr id="29" name="Obdélník 28"/>
          <p:cNvSpPr/>
          <p:nvPr/>
        </p:nvSpPr>
        <p:spPr>
          <a:xfrm>
            <a:off x="6084168" y="2492896"/>
            <a:ext cx="6480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 smtClean="0"/>
              <a:t>b´</a:t>
            </a:r>
            <a:endParaRPr lang="cs-CZ" sz="2400" dirty="0"/>
          </a:p>
        </p:txBody>
      </p:sp>
      <p:sp>
        <p:nvSpPr>
          <p:cNvPr id="30" name="Obdélník 29"/>
          <p:cNvSpPr/>
          <p:nvPr/>
        </p:nvSpPr>
        <p:spPr>
          <a:xfrm>
            <a:off x="6444208" y="980728"/>
            <a:ext cx="40427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dirty="0" smtClean="0"/>
              <a:t>c´</a:t>
            </a:r>
            <a:endParaRPr lang="cs-CZ" sz="2400" dirty="0"/>
          </a:p>
        </p:txBody>
      </p:sp>
      <p:sp>
        <p:nvSpPr>
          <p:cNvPr id="31" name="TextovéPole 30"/>
          <p:cNvSpPr txBox="1"/>
          <p:nvPr/>
        </p:nvSpPr>
        <p:spPr>
          <a:xfrm>
            <a:off x="827584" y="3140968"/>
            <a:ext cx="71287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Trojúhelník A´B´C´ je podobný trojúhelníku  ABC , jestliže existuje kladné číslo k, které má následující vlastnost :</a:t>
            </a:r>
            <a:endParaRPr lang="cs-CZ" sz="2400" dirty="0"/>
          </a:p>
        </p:txBody>
      </p:sp>
      <p:graphicFrame>
        <p:nvGraphicFramePr>
          <p:cNvPr id="34" name="Objekt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16621209"/>
              </p:ext>
            </p:extLst>
          </p:nvPr>
        </p:nvGraphicFramePr>
        <p:xfrm>
          <a:off x="899592" y="4005064"/>
          <a:ext cx="1728192" cy="108012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Rovnice" r:id="rId3" imgW="888840" imgH="507960" progId="Equation.3">
                  <p:embed/>
                </p:oleObj>
              </mc:Choice>
              <mc:Fallback>
                <p:oleObj name="Rovnice" r:id="rId3" imgW="888840" imgH="507960" progId="Equation.3">
                  <p:embed/>
                  <p:pic>
                    <p:nvPicPr>
                      <p:cNvPr id="0" name="Picture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99592" y="4005064"/>
                        <a:ext cx="1728192" cy="108012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31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83615660"/>
              </p:ext>
            </p:extLst>
          </p:nvPr>
        </p:nvGraphicFramePr>
        <p:xfrm>
          <a:off x="3227388" y="3934246"/>
          <a:ext cx="1920676" cy="1150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Rovnice" r:id="rId5" imgW="863280" imgH="507960" progId="Equation.3">
                  <p:embed/>
                </p:oleObj>
              </mc:Choice>
              <mc:Fallback>
                <p:oleObj name="Rovnice" r:id="rId5" imgW="863280" imgH="507960" progId="Equation.3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7388" y="3934246"/>
                        <a:ext cx="1920676" cy="115093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6" name="TextovéPole 35"/>
          <p:cNvSpPr txBox="1"/>
          <p:nvPr/>
        </p:nvSpPr>
        <p:spPr>
          <a:xfrm>
            <a:off x="2699792" y="4005064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^</a:t>
            </a:r>
            <a:endParaRPr lang="cs-CZ" sz="2800" dirty="0"/>
          </a:p>
        </p:txBody>
      </p:sp>
      <p:sp>
        <p:nvSpPr>
          <p:cNvPr id="37" name="TextovéPole 36"/>
          <p:cNvSpPr txBox="1"/>
          <p:nvPr/>
        </p:nvSpPr>
        <p:spPr>
          <a:xfrm>
            <a:off x="5220072" y="4005064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^</a:t>
            </a:r>
            <a:endParaRPr lang="cs-CZ" sz="2800" dirty="0"/>
          </a:p>
        </p:txBody>
      </p:sp>
      <p:graphicFrame>
        <p:nvGraphicFramePr>
          <p:cNvPr id="1032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456843525"/>
              </p:ext>
            </p:extLst>
          </p:nvPr>
        </p:nvGraphicFramePr>
        <p:xfrm>
          <a:off x="5624513" y="3932659"/>
          <a:ext cx="1976437" cy="1152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1" name="Rovnice" r:id="rId7" imgW="888840" imgH="507960" progId="Equation.3">
                  <p:embed/>
                </p:oleObj>
              </mc:Choice>
              <mc:Fallback>
                <p:oleObj name="Rovnice" r:id="rId7" imgW="888840" imgH="507960" progId="Equation.3">
                  <p:embed/>
                  <p:pic>
                    <p:nvPicPr>
                      <p:cNvPr id="0" name="Picture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624513" y="3932659"/>
                        <a:ext cx="1976437" cy="11525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9" name="TextovéPole 38"/>
          <p:cNvSpPr txBox="1"/>
          <p:nvPr/>
        </p:nvSpPr>
        <p:spPr>
          <a:xfrm>
            <a:off x="899592" y="5157192"/>
            <a:ext cx="7272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/>
              <a:t>Podobnost ∆ ABC a ∆ </a:t>
            </a:r>
            <a:r>
              <a:rPr lang="cs-CZ" sz="2400" i="1" dirty="0" err="1" smtClean="0"/>
              <a:t>A</a:t>
            </a:r>
            <a:r>
              <a:rPr lang="cs-CZ" sz="2400" i="1" dirty="0" smtClean="0"/>
              <a:t>´B´C´vyjádříme symbolickým zápisem      </a:t>
            </a:r>
            <a:r>
              <a:rPr lang="cs-CZ" sz="2400" b="1" dirty="0" smtClean="0"/>
              <a:t>∆ A´B´C´</a:t>
            </a:r>
            <a:endParaRPr lang="cs-CZ" sz="24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3419872" y="5517232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~</a:t>
            </a:r>
            <a:endParaRPr lang="cs-CZ" sz="28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3779912" y="5517232"/>
            <a:ext cx="1224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∆ ABC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9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2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1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3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55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9" dur="20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1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6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0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6" grpId="0"/>
      <p:bldP spid="36" grpId="1"/>
      <p:bldP spid="37" grpId="0"/>
      <p:bldP spid="39" grpId="0"/>
      <p:bldP spid="40" grpId="0"/>
      <p:bldP spid="4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539552" y="620688"/>
            <a:ext cx="65527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Př. Urči, zda je </a:t>
            </a:r>
            <a:r>
              <a:rPr lang="cs-CZ" sz="2400" i="1" dirty="0" smtClean="0"/>
              <a:t>∆ PRS</a:t>
            </a:r>
            <a:r>
              <a:rPr lang="cs-CZ" sz="2400" dirty="0" smtClean="0"/>
              <a:t> podobný s  </a:t>
            </a:r>
            <a:r>
              <a:rPr lang="cs-CZ" sz="2400" i="1" dirty="0" smtClean="0"/>
              <a:t>∆P´R´S´, je-li: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39552" y="1268760"/>
            <a:ext cx="38164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 = 5cm, r = 6cm, s = 7 cm   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4211960" y="1268760"/>
            <a:ext cx="43204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p´= 7,5 cm, r´= 9cm, s´= 10,5 cm</a:t>
            </a:r>
            <a:endParaRPr lang="cs-CZ" sz="2400" dirty="0"/>
          </a:p>
        </p:txBody>
      </p:sp>
      <p:graphicFrame>
        <p:nvGraphicFramePr>
          <p:cNvPr id="6" name="Objek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19218650"/>
              </p:ext>
            </p:extLst>
          </p:nvPr>
        </p:nvGraphicFramePr>
        <p:xfrm>
          <a:off x="611560" y="2590676"/>
          <a:ext cx="4032448" cy="22064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3" name="Rovnice" r:id="rId3" imgW="1130040" imgH="1244520" progId="Equation.3">
                  <p:embed/>
                </p:oleObj>
              </mc:Choice>
              <mc:Fallback>
                <p:oleObj name="Rovnice" r:id="rId3" imgW="1130040" imgH="124452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560" y="2590676"/>
                        <a:ext cx="4032448" cy="2206476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5220072" y="3554323"/>
            <a:ext cx="11521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/>
              <a:t>∆ </a:t>
            </a:r>
            <a:r>
              <a:rPr lang="cs-CZ" sz="2400" dirty="0" smtClean="0"/>
              <a:t>P´R´S´   </a:t>
            </a:r>
            <a:endParaRPr lang="cs-CZ" sz="2400" dirty="0"/>
          </a:p>
        </p:txBody>
      </p:sp>
      <p:sp>
        <p:nvSpPr>
          <p:cNvPr id="9" name="Obdélník 8"/>
          <p:cNvSpPr/>
          <p:nvPr/>
        </p:nvSpPr>
        <p:spPr>
          <a:xfrm>
            <a:off x="6300193" y="3553852"/>
            <a:ext cx="36004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 smtClean="0">
                <a:solidFill>
                  <a:prstClr val="black"/>
                </a:solidFill>
              </a:rPr>
              <a:t>~</a:t>
            </a:r>
            <a:endParaRPr lang="cs-CZ" sz="2800" b="1" dirty="0">
              <a:solidFill>
                <a:prstClr val="black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6660232" y="3554323"/>
            <a:ext cx="10801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/>
              <a:t>∆ PRS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7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539552" y="260648"/>
            <a:ext cx="77048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err="1" smtClean="0"/>
              <a:t>Př</a:t>
            </a:r>
            <a:r>
              <a:rPr lang="cs-CZ" sz="2400" dirty="0" smtClean="0"/>
              <a:t> 2 : Trojúhelník XYZ  je podobný s  trojúhelníkem X´Y´Z´, poměr podobnosti k =  1,2.  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611560" y="1124744"/>
            <a:ext cx="72728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Obvod ∆ XYZ je 85 mm, strana x = 4 cm, z = 2 cm. Vypočti </a:t>
            </a:r>
          </a:p>
          <a:p>
            <a:r>
              <a:rPr lang="cs-CZ" sz="2400" dirty="0" smtClean="0"/>
              <a:t>x´= ?, y´= ?, z´= ?</a:t>
            </a:r>
            <a:endParaRPr lang="cs-CZ" sz="2400" dirty="0"/>
          </a:p>
        </p:txBody>
      </p:sp>
      <p:graphicFrame>
        <p:nvGraphicFramePr>
          <p:cNvPr id="16386" name="Object 2"/>
          <p:cNvGraphicFramePr>
            <a:graphicFrameLocks noChangeAspect="1"/>
          </p:cNvGraphicFramePr>
          <p:nvPr/>
        </p:nvGraphicFramePr>
        <p:xfrm>
          <a:off x="611560" y="2780928"/>
          <a:ext cx="1944216" cy="275138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89" name="Rovnice" r:id="rId3" imgW="482400" imgH="1307880" progId="Equation.3">
                  <p:embed/>
                </p:oleObj>
              </mc:Choice>
              <mc:Fallback>
                <p:oleObj name="Rovnice" r:id="rId3" imgW="482400" imgH="1307880" progId="Equation.3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1560" y="2780928"/>
                        <a:ext cx="1944216" cy="275138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TextovéPole 6"/>
          <p:cNvSpPr txBox="1"/>
          <p:nvPr/>
        </p:nvSpPr>
        <p:spPr>
          <a:xfrm>
            <a:off x="611560" y="2060848"/>
            <a:ext cx="172819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o= x + y + z</a:t>
            </a:r>
            <a:endParaRPr lang="cs-CZ" sz="24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2555776" y="2060848"/>
            <a:ext cx="165618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y= o – x - z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716016" y="2060848"/>
            <a:ext cx="36004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y= 85 – 40 – 20 = 25 mm</a:t>
            </a:r>
            <a:endParaRPr lang="cs-CZ" sz="24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03848" y="3645024"/>
            <a:ext cx="31683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x´= 1,2 . 40 = 48 mm</a:t>
            </a:r>
            <a:endParaRPr lang="cs-CZ" sz="2400" u="sng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03848" y="4077072"/>
            <a:ext cx="367240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y´ = 1,2 . 25 = 30 mm </a:t>
            </a:r>
            <a:endParaRPr lang="cs-CZ" sz="2400" u="sng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3203848" y="4581128"/>
            <a:ext cx="3744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z´= 1,2 . 20 = 24 mm</a:t>
            </a:r>
            <a:endParaRPr lang="cs-CZ" sz="2400" u="sng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20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387865" y="476672"/>
            <a:ext cx="8229600" cy="1143000"/>
          </a:xfrm>
        </p:spPr>
        <p:txBody>
          <a:bodyPr>
            <a:normAutofit/>
          </a:bodyPr>
          <a:lstStyle/>
          <a:p>
            <a:pPr algn="l"/>
            <a:r>
              <a:rPr lang="cs-CZ" sz="2800" dirty="0" smtClean="0"/>
              <a:t>Použitá literatura:</a:t>
            </a:r>
            <a:endParaRPr lang="cs-CZ" sz="2800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67544" y="1628800"/>
            <a:ext cx="8229600" cy="2476872"/>
          </a:xfrm>
        </p:spPr>
        <p:txBody>
          <a:bodyPr>
            <a:normAutofit/>
          </a:bodyPr>
          <a:lstStyle/>
          <a:p>
            <a:r>
              <a:rPr lang="cs-CZ" sz="1800" dirty="0"/>
              <a:t>PŮLPÁN, Zdeněk, Michal ČIHÁK a Josef TREJBAL. </a:t>
            </a:r>
            <a:r>
              <a:rPr lang="cs-CZ" sz="1800" i="1" dirty="0"/>
              <a:t>Matematika 9 pro základní školy</a:t>
            </a:r>
            <a:r>
              <a:rPr lang="cs-CZ" sz="1800" dirty="0"/>
              <a:t>. 1. vyd. Praha: SPN - pedagogické nakladatelství, 2010, 102 s. ISBN 978-807-2354-894.</a:t>
            </a:r>
          </a:p>
          <a:p>
            <a:r>
              <a:rPr lang="cs-CZ" sz="1800" dirty="0"/>
              <a:t>PŮLPÁN, Zdeněk, Michal ČIHÁK, Josef TREJBAL, Jitka BOUŠKOVÁ a Milena BRZOŇOVÁ. </a:t>
            </a:r>
            <a:r>
              <a:rPr lang="cs-CZ" sz="1800" i="1" dirty="0"/>
              <a:t>Matematika 9 pro základní školy</a:t>
            </a:r>
            <a:r>
              <a:rPr lang="cs-CZ" sz="1800" dirty="0"/>
              <a:t>. 1. vyd. Praha: SPN - pedagogické nakladatelství, 2010, 2 sv. ISBN 978-80-7235-490-0.  			…pracovní sešit - geometrie</a:t>
            </a:r>
          </a:p>
          <a:p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262</TotalTime>
  <Words>371</Words>
  <Application>Microsoft Office PowerPoint</Application>
  <PresentationFormat>Předvádění na obrazovce (4:3)</PresentationFormat>
  <Paragraphs>55</Paragraphs>
  <Slides>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Motiv sady Office</vt:lpstr>
      <vt:lpstr>Rovnice</vt:lpstr>
      <vt:lpstr>Prezentace aplikace PowerPoint</vt:lpstr>
      <vt:lpstr>Prezentace aplikace PowerPoint</vt:lpstr>
      <vt:lpstr>Prezentace aplikace PowerPoint</vt:lpstr>
      <vt:lpstr>Prezentace aplikace PowerPoint</vt:lpstr>
      <vt:lpstr>Použitá literatura: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lpt</dc:creator>
  <cp:lastModifiedBy>Kalistová Daniela</cp:lastModifiedBy>
  <cp:revision>16</cp:revision>
  <dcterms:created xsi:type="dcterms:W3CDTF">2013-10-07T18:50:03Z</dcterms:created>
  <dcterms:modified xsi:type="dcterms:W3CDTF">2013-12-12T17:49:28Z</dcterms:modified>
</cp:coreProperties>
</file>