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404664"/>
            <a:ext cx="1800199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548680"/>
            <a:ext cx="6534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 </a:t>
            </a:r>
            <a:r>
              <a:rPr lang="cs-CZ" b="1" dirty="0"/>
              <a:t>Základní škola a mateřská škola </a:t>
            </a:r>
            <a:r>
              <a:rPr lang="cs-CZ" b="1" dirty="0" err="1"/>
              <a:t>J.A.Komenského</a:t>
            </a:r>
            <a:r>
              <a:rPr lang="cs-CZ" b="1" dirty="0"/>
              <a:t> </a:t>
            </a:r>
          </a:p>
          <a:p>
            <a:pPr algn="ctr"/>
            <a:r>
              <a:rPr lang="cs-CZ" b="1" dirty="0"/>
              <a:t>v Novém </a:t>
            </a:r>
            <a:r>
              <a:rPr lang="cs-CZ" b="1" dirty="0" err="1"/>
              <a:t>Strašecí</a:t>
            </a:r>
            <a:r>
              <a:rPr lang="cs-CZ" b="1" dirty="0"/>
              <a:t> </a:t>
            </a:r>
          </a:p>
          <a:p>
            <a:pPr algn="ctr"/>
            <a:r>
              <a:rPr lang="cs-CZ" dirty="0"/>
              <a:t>Komenského nám. 209, 271 01 Nové </a:t>
            </a:r>
            <a:r>
              <a:rPr lang="cs-CZ" dirty="0" err="1"/>
              <a:t>Strašecí</a:t>
            </a:r>
            <a:r>
              <a:rPr lang="cs-CZ" dirty="0"/>
              <a:t> </a:t>
            </a:r>
          </a:p>
          <a:p>
            <a:pPr algn="ctr"/>
            <a:r>
              <a:rPr lang="fr-FR" dirty="0"/>
              <a:t>tel. 311 240 401, 311 240 400, email: zsnovstra@email.cz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67544" y="889844"/>
            <a:ext cx="770485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endParaRPr lang="cs-CZ" dirty="0"/>
          </a:p>
          <a:p>
            <a:r>
              <a:rPr lang="cs-CZ" dirty="0"/>
              <a:t> </a:t>
            </a:r>
          </a:p>
          <a:p>
            <a:r>
              <a:rPr lang="da-DK" dirty="0" smtClean="0"/>
              <a:t>ČÍSLO </a:t>
            </a:r>
            <a:r>
              <a:rPr lang="da-DK" dirty="0"/>
              <a:t>PROJEKTU: 1.4 OP VK </a:t>
            </a:r>
          </a:p>
          <a:p>
            <a:r>
              <a:rPr lang="cs-CZ" dirty="0" smtClean="0"/>
              <a:t>NÁZEV</a:t>
            </a:r>
            <a:r>
              <a:rPr lang="cs-CZ" dirty="0"/>
              <a:t>: </a:t>
            </a:r>
            <a:r>
              <a:rPr lang="cs-CZ" dirty="0" smtClean="0"/>
              <a:t>VY_42_INOVACE_04 </a:t>
            </a:r>
            <a:endParaRPr lang="cs-CZ" dirty="0"/>
          </a:p>
          <a:p>
            <a:r>
              <a:rPr lang="pl-PL" dirty="0" smtClean="0"/>
              <a:t>AUTOR</a:t>
            </a:r>
            <a:r>
              <a:rPr lang="pl-PL" dirty="0"/>
              <a:t>: </a:t>
            </a:r>
            <a:r>
              <a:rPr lang="pl-PL" dirty="0" smtClean="0"/>
              <a:t>Mgr. Stanislav Hajný </a:t>
            </a:r>
            <a:endParaRPr lang="pl-PL" dirty="0"/>
          </a:p>
          <a:p>
            <a:r>
              <a:rPr lang="cs-CZ" dirty="0" smtClean="0"/>
              <a:t>OBDOBÍ</a:t>
            </a:r>
            <a:r>
              <a:rPr lang="cs-CZ" dirty="0"/>
              <a:t>: </a:t>
            </a:r>
            <a:r>
              <a:rPr lang="cs-CZ" dirty="0" smtClean="0"/>
              <a:t>2013 </a:t>
            </a:r>
            <a:endParaRPr lang="cs-CZ" dirty="0"/>
          </a:p>
          <a:p>
            <a:r>
              <a:rPr lang="cs-CZ" dirty="0" smtClean="0"/>
              <a:t>ROČNÍK</a:t>
            </a:r>
            <a:r>
              <a:rPr lang="cs-CZ"/>
              <a:t>: </a:t>
            </a:r>
            <a:r>
              <a:rPr lang="cs-CZ" smtClean="0"/>
              <a:t>9. 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VZDĚLÁVACÍ </a:t>
            </a:r>
            <a:r>
              <a:rPr lang="cs-CZ" dirty="0"/>
              <a:t>OBLAST: Matematika a její aplikace </a:t>
            </a:r>
          </a:p>
          <a:p>
            <a:r>
              <a:rPr lang="cs-CZ" dirty="0" smtClean="0"/>
              <a:t>VZDĚLÁVACÍ </a:t>
            </a:r>
            <a:r>
              <a:rPr lang="cs-CZ" dirty="0"/>
              <a:t>OBOR: Matematika a její aplikace </a:t>
            </a:r>
          </a:p>
          <a:p>
            <a:r>
              <a:rPr lang="cs-CZ" dirty="0" smtClean="0"/>
              <a:t>TÉMATICKÝ </a:t>
            </a:r>
            <a:r>
              <a:rPr lang="cs-CZ" dirty="0"/>
              <a:t>OKRUH: Geometrie v rovině a prostoru </a:t>
            </a:r>
          </a:p>
          <a:p>
            <a:r>
              <a:rPr lang="cs-CZ" dirty="0" smtClean="0"/>
              <a:t>TÉMA</a:t>
            </a:r>
            <a:r>
              <a:rPr lang="cs-CZ" dirty="0"/>
              <a:t>: </a:t>
            </a:r>
            <a:r>
              <a:rPr lang="cs-CZ" dirty="0" smtClean="0"/>
              <a:t>Podobnost geometrických útvarů v rovině-podobnost trojúhelníků (</a:t>
            </a:r>
            <a:r>
              <a:rPr lang="cs-CZ" dirty="0" err="1" smtClean="0"/>
              <a:t>sus</a:t>
            </a:r>
            <a:r>
              <a:rPr lang="cs-CZ" dirty="0" smtClean="0"/>
              <a:t>).  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ANOTACE</a:t>
            </a:r>
            <a:r>
              <a:rPr lang="cs-CZ" dirty="0"/>
              <a:t>:  </a:t>
            </a:r>
            <a:r>
              <a:rPr lang="cs-CZ" dirty="0" smtClean="0"/>
              <a:t>Vymezení pojmu podobnost geometrických útvarů v rovině, věta </a:t>
            </a:r>
            <a:r>
              <a:rPr lang="cs-CZ" dirty="0" err="1" smtClean="0"/>
              <a:t>sus</a:t>
            </a:r>
            <a:r>
              <a:rPr lang="cs-CZ" dirty="0" smtClean="0"/>
              <a:t>. </a:t>
            </a:r>
            <a:endParaRPr lang="cs-CZ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301208"/>
            <a:ext cx="799288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ovací čára 4"/>
          <p:cNvCxnSpPr/>
          <p:nvPr/>
        </p:nvCxnSpPr>
        <p:spPr>
          <a:xfrm>
            <a:off x="1331640" y="1124744"/>
            <a:ext cx="2232248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331640" y="1124744"/>
            <a:ext cx="72008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1403648" y="2564904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4932040" y="404664"/>
            <a:ext cx="2952328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932040" y="404664"/>
            <a:ext cx="72008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5004048" y="2492896"/>
            <a:ext cx="28803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3491880" y="242088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20" name="Obdélník 19"/>
          <p:cNvSpPr/>
          <p:nvPr/>
        </p:nvSpPr>
        <p:spPr>
          <a:xfrm>
            <a:off x="1115616" y="692696"/>
            <a:ext cx="3513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21" name="Obdélník 20"/>
          <p:cNvSpPr/>
          <p:nvPr/>
        </p:nvSpPr>
        <p:spPr>
          <a:xfrm>
            <a:off x="1115616" y="2564904"/>
            <a:ext cx="3481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>
            <a:off x="7956376" y="2276872"/>
            <a:ext cx="4523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A´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4644008" y="2420888"/>
            <a:ext cx="4379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C´</a:t>
            </a:r>
            <a:endParaRPr lang="cs-CZ" sz="2400" dirty="0"/>
          </a:p>
        </p:txBody>
      </p:sp>
      <p:sp>
        <p:nvSpPr>
          <p:cNvPr id="24" name="Obdélník 23"/>
          <p:cNvSpPr/>
          <p:nvPr/>
        </p:nvSpPr>
        <p:spPr>
          <a:xfrm>
            <a:off x="4572000" y="0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B´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971600" y="162880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26" name="Obdélník 25"/>
          <p:cNvSpPr/>
          <p:nvPr/>
        </p:nvSpPr>
        <p:spPr>
          <a:xfrm>
            <a:off x="2411760" y="1340768"/>
            <a:ext cx="3145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28" name="Obdélník 27"/>
          <p:cNvSpPr/>
          <p:nvPr/>
        </p:nvSpPr>
        <p:spPr>
          <a:xfrm>
            <a:off x="4572000" y="1268760"/>
            <a:ext cx="4219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a´</a:t>
            </a:r>
            <a:endParaRPr lang="cs-CZ" sz="2400" dirty="0"/>
          </a:p>
        </p:txBody>
      </p:sp>
      <p:sp>
        <p:nvSpPr>
          <p:cNvPr id="30" name="Obdélník 29"/>
          <p:cNvSpPr/>
          <p:nvPr/>
        </p:nvSpPr>
        <p:spPr>
          <a:xfrm>
            <a:off x="6444208" y="980728"/>
            <a:ext cx="4042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c´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827584" y="3645024"/>
            <a:ext cx="7128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Jestliže se dva trojúhelníky shodují v jednom vnitřním úhlu a poměry délek odpovídajících si stran ležících na jeho ramenech jsou si rovny, pak tyto trojúhelníky jsou podobné.</a:t>
            </a:r>
            <a:endParaRPr lang="cs-CZ" sz="2400" dirty="0"/>
          </a:p>
        </p:txBody>
      </p:sp>
      <p:sp>
        <p:nvSpPr>
          <p:cNvPr id="33" name="Oblouk 32"/>
          <p:cNvSpPr/>
          <p:nvPr/>
        </p:nvSpPr>
        <p:spPr>
          <a:xfrm>
            <a:off x="1331640" y="1052736"/>
            <a:ext cx="432048" cy="576064"/>
          </a:xfrm>
          <a:prstGeom prst="arc">
            <a:avLst>
              <a:gd name="adj1" fmla="val 1139331"/>
              <a:gd name="adj2" fmla="val 819312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1547664" y="162880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dirty="0" smtClean="0"/>
              <a:t>β</a:t>
            </a:r>
            <a:endParaRPr lang="cs-CZ" sz="2400" dirty="0"/>
          </a:p>
        </p:txBody>
      </p:sp>
      <p:sp>
        <p:nvSpPr>
          <p:cNvPr id="38" name="Obdélník 37"/>
          <p:cNvSpPr/>
          <p:nvPr/>
        </p:nvSpPr>
        <p:spPr>
          <a:xfrm>
            <a:off x="5292080" y="1124744"/>
            <a:ext cx="4379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2400" dirty="0" smtClean="0"/>
              <a:t>β</a:t>
            </a:r>
            <a:r>
              <a:rPr lang="cs-CZ" sz="2400" dirty="0" smtClean="0"/>
              <a:t>´</a:t>
            </a:r>
            <a:endParaRPr lang="cs-CZ" sz="2400" dirty="0"/>
          </a:p>
        </p:txBody>
      </p:sp>
      <p:sp>
        <p:nvSpPr>
          <p:cNvPr id="41" name="Oblouk 40"/>
          <p:cNvSpPr/>
          <p:nvPr/>
        </p:nvSpPr>
        <p:spPr>
          <a:xfrm rot="8417639">
            <a:off x="4848529" y="634848"/>
            <a:ext cx="648072" cy="423416"/>
          </a:xfrm>
          <a:prstGeom prst="arc">
            <a:avLst>
              <a:gd name="adj1" fmla="val 12351721"/>
              <a:gd name="adj2" fmla="val 2100989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8" grpId="0"/>
      <p:bldP spid="30" grpId="0"/>
      <p:bldP spid="31" grpId="0"/>
      <p:bldP spid="33" grpId="0" animBg="1"/>
      <p:bldP spid="35" grpId="0"/>
      <p:bldP spid="38" grpId="0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068960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Podobnost ∆ ABC a ∆ </a:t>
            </a:r>
            <a:r>
              <a:rPr lang="cs-CZ" sz="2400" i="1" dirty="0" err="1" smtClean="0"/>
              <a:t>A</a:t>
            </a:r>
            <a:r>
              <a:rPr lang="cs-CZ" sz="2400" i="1" dirty="0" smtClean="0"/>
              <a:t>´B´C´vyjádříme symbolickým zápisem      </a:t>
            </a:r>
            <a:r>
              <a:rPr lang="cs-CZ" sz="2400" b="1" dirty="0" smtClean="0"/>
              <a:t>∆ A´B´C´~ ∆ ABC</a:t>
            </a:r>
            <a:r>
              <a:rPr lang="cs-CZ" sz="2400" dirty="0" smtClean="0"/>
              <a:t>.</a:t>
            </a:r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467544" y="1124744"/>
          <a:ext cx="1727200" cy="1152128"/>
        </p:xfrm>
        <a:graphic>
          <a:graphicData uri="http://schemas.openxmlformats.org/presentationml/2006/ole">
            <p:oleObj spid="_x0000_s17416" name="Rovnice" r:id="rId3" imgW="889000" imgH="508000" progId="Equation.3">
              <p:embed/>
            </p:oleObj>
          </a:graphicData>
        </a:graphic>
      </p:graphicFrame>
      <p:sp>
        <p:nvSpPr>
          <p:cNvPr id="8" name="Obdélník 7"/>
          <p:cNvSpPr/>
          <p:nvPr/>
        </p:nvSpPr>
        <p:spPr>
          <a:xfrm>
            <a:off x="2195736" y="126876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^</a:t>
            </a:r>
            <a:endParaRPr lang="cs-CZ" sz="2400" dirty="0"/>
          </a:p>
        </p:txBody>
      </p:sp>
      <p:graphicFrame>
        <p:nvGraphicFramePr>
          <p:cNvPr id="17415" name="Object 7"/>
          <p:cNvGraphicFramePr>
            <a:graphicFrameLocks noChangeAspect="1"/>
          </p:cNvGraphicFramePr>
          <p:nvPr/>
        </p:nvGraphicFramePr>
        <p:xfrm>
          <a:off x="2555776" y="1052736"/>
          <a:ext cx="1920875" cy="1294954"/>
        </p:xfrm>
        <a:graphic>
          <a:graphicData uri="http://schemas.openxmlformats.org/presentationml/2006/ole">
            <p:oleObj spid="_x0000_s17417" name="Rovnice" r:id="rId4" imgW="863225" imgH="507780" progId="Equation.3">
              <p:embed/>
            </p:oleObj>
          </a:graphicData>
        </a:graphic>
      </p:graphicFrame>
      <p:sp>
        <p:nvSpPr>
          <p:cNvPr id="10" name="Obdélník 9"/>
          <p:cNvSpPr/>
          <p:nvPr/>
        </p:nvSpPr>
        <p:spPr>
          <a:xfrm>
            <a:off x="4499992" y="119675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^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652120" y="119675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dirty="0" smtClean="0"/>
              <a:t>β</a:t>
            </a:r>
            <a:endParaRPr lang="cs-CZ" sz="2400" dirty="0"/>
          </a:p>
        </p:txBody>
      </p:sp>
      <p:sp>
        <p:nvSpPr>
          <p:cNvPr id="30" name="Obdélník 29"/>
          <p:cNvSpPr/>
          <p:nvPr/>
        </p:nvSpPr>
        <p:spPr>
          <a:xfrm>
            <a:off x="6876256" y="1196752"/>
            <a:ext cx="586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2400" dirty="0" smtClean="0"/>
              <a:t>β</a:t>
            </a:r>
            <a:r>
              <a:rPr lang="cs-CZ" sz="2400" dirty="0" smtClean="0"/>
              <a:t>´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228184" y="119675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=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29" grpId="0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Př. Urči, zda je </a:t>
            </a:r>
            <a:r>
              <a:rPr lang="cs-CZ" sz="2400" i="1" dirty="0" smtClean="0"/>
              <a:t>∆ PRS</a:t>
            </a:r>
            <a:r>
              <a:rPr lang="cs-CZ" sz="2400" dirty="0" smtClean="0"/>
              <a:t> podobný s  </a:t>
            </a:r>
            <a:r>
              <a:rPr lang="cs-CZ" sz="2400" i="1" dirty="0" smtClean="0"/>
              <a:t>∆P´R´S´, je-li: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268760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r = 6cm, s = 7 cm, </a:t>
            </a:r>
            <a:r>
              <a:rPr lang="el-GR" sz="2400" dirty="0" smtClean="0"/>
              <a:t>π</a:t>
            </a:r>
            <a:r>
              <a:rPr lang="cs-CZ" sz="2400" dirty="0" smtClean="0"/>
              <a:t>= 95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 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11960" y="1268760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r´= 9cm, s´= 10,5 cm, </a:t>
            </a:r>
            <a:r>
              <a:rPr lang="el-GR" sz="2400" dirty="0" smtClean="0"/>
              <a:t>π</a:t>
            </a:r>
            <a:r>
              <a:rPr lang="cs-CZ" sz="2400" dirty="0" smtClean="0"/>
              <a:t>´= 95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539750" y="2227263"/>
          <a:ext cx="4032250" cy="1441450"/>
        </p:xfrm>
        <a:graphic>
          <a:graphicData uri="http://schemas.openxmlformats.org/presentationml/2006/ole">
            <p:oleObj spid="_x0000_s2051" name="Rovnice" r:id="rId3" imgW="1129810" imgH="812447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220072" y="2204864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∆ </a:t>
            </a:r>
            <a:r>
              <a:rPr lang="cs-CZ" sz="2400" dirty="0" smtClean="0"/>
              <a:t>P´R´S´   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6300193" y="2204393"/>
            <a:ext cx="360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 smtClean="0">
                <a:solidFill>
                  <a:prstClr val="black"/>
                </a:solidFill>
              </a:rPr>
              <a:t>~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60232" y="220486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∆ PRS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7544" y="4077072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úhel </a:t>
            </a:r>
            <a:r>
              <a:rPr lang="el-GR" sz="2400" dirty="0" smtClean="0"/>
              <a:t>π</a:t>
            </a:r>
            <a:r>
              <a:rPr lang="cs-CZ" sz="2400" dirty="0" smtClean="0"/>
              <a:t> = úhel </a:t>
            </a:r>
            <a:r>
              <a:rPr lang="el-GR" sz="2400" dirty="0" smtClean="0"/>
              <a:t>π</a:t>
            </a:r>
            <a:r>
              <a:rPr lang="cs-CZ" sz="2400" dirty="0" smtClean="0"/>
              <a:t>´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87865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Použitá literatura: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2476872"/>
          </a:xfrm>
        </p:spPr>
        <p:txBody>
          <a:bodyPr>
            <a:normAutofit/>
          </a:bodyPr>
          <a:lstStyle/>
          <a:p>
            <a:r>
              <a:rPr lang="cs-CZ" sz="1800" dirty="0"/>
              <a:t>PŮLPÁN, Zdeněk, Michal ČIHÁK a Josef TREJBAL. </a:t>
            </a:r>
            <a:r>
              <a:rPr lang="cs-CZ" sz="1800" i="1" dirty="0"/>
              <a:t>Matematika 9 pro základní školy</a:t>
            </a:r>
            <a:r>
              <a:rPr lang="cs-CZ" sz="1800" dirty="0"/>
              <a:t>. 1. vyd. Praha: SPN - pedagogické nakladatelství, 2010, 102 s. ISBN 978-807-2354-894.</a:t>
            </a: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140891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258</Words>
  <Application>Microsoft Office PowerPoint</Application>
  <PresentationFormat>Předvádění na obrazovce (4:3)</PresentationFormat>
  <Paragraphs>47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sady Office</vt:lpstr>
      <vt:lpstr>Rovnice</vt:lpstr>
      <vt:lpstr>Snímek 1</vt:lpstr>
      <vt:lpstr>Snímek 2</vt:lpstr>
      <vt:lpstr>Snímek 3</vt:lpstr>
      <vt:lpstr>Snímek 4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lpt</dc:creator>
  <cp:lastModifiedBy>lpt</cp:lastModifiedBy>
  <cp:revision>22</cp:revision>
  <dcterms:created xsi:type="dcterms:W3CDTF">2013-10-07T18:50:03Z</dcterms:created>
  <dcterms:modified xsi:type="dcterms:W3CDTF">2014-01-02T12:21:54Z</dcterms:modified>
</cp:coreProperties>
</file>