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0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VY_42_INOVACE_05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/>
              <a:t>Podobnost geometrických útvarů v rovině-podobnost trojúhelníků (</a:t>
            </a:r>
            <a:r>
              <a:rPr lang="cs-CZ" dirty="0" err="1" smtClean="0"/>
              <a:t>sus</a:t>
            </a:r>
            <a:r>
              <a:rPr lang="cs-CZ" dirty="0" smtClean="0"/>
              <a:t>)-řešené příklady.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 </a:t>
            </a:r>
            <a:r>
              <a:rPr lang="cs-CZ" dirty="0" smtClean="0"/>
              <a:t>Vymezení pojmu podobnost geometrických útvarů v rovině, věta </a:t>
            </a:r>
            <a:r>
              <a:rPr lang="cs-CZ" dirty="0" err="1" smtClean="0"/>
              <a:t>sus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1331640" y="1124744"/>
            <a:ext cx="223224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331640" y="1124744"/>
            <a:ext cx="7200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403648" y="256490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932040" y="404664"/>
            <a:ext cx="295232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932040" y="404664"/>
            <a:ext cx="7200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004048" y="2492896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491880" y="242088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115616" y="692696"/>
            <a:ext cx="351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115616" y="2564904"/>
            <a:ext cx="3481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7956376" y="2276872"/>
            <a:ext cx="4523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A´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4644008" y="2420888"/>
            <a:ext cx="4379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C´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4572000" y="0"/>
            <a:ext cx="4411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B´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1628800"/>
            <a:ext cx="1008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a= 5,1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2411760" y="1340768"/>
            <a:ext cx="13692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 = 6,6cm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3779912" y="1268760"/>
            <a:ext cx="15121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a´ = 6,8cm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444208" y="980728"/>
            <a:ext cx="15279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c´ = 8,8 cm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7584" y="4005064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Opakujme :</a:t>
            </a:r>
          </a:p>
          <a:p>
            <a:r>
              <a:rPr lang="cs-CZ" dirty="0" smtClean="0"/>
              <a:t>Jestliže se dva trojúhelníky shodují v jednom vnitřním úhlu a poměry délek odpovídajících si stran ležících na jeho ramenech jsou si rovny, pak tyto trojúhelníky jsou podobné. </a:t>
            </a:r>
            <a:r>
              <a:rPr lang="cs-CZ" b="1" dirty="0" smtClean="0"/>
              <a:t>∆ A´B´C´~ ∆ ABC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3" name="Oblouk 32"/>
          <p:cNvSpPr/>
          <p:nvPr/>
        </p:nvSpPr>
        <p:spPr>
          <a:xfrm>
            <a:off x="1331640" y="1052736"/>
            <a:ext cx="432048" cy="576064"/>
          </a:xfrm>
          <a:prstGeom prst="arc">
            <a:avLst>
              <a:gd name="adj1" fmla="val 1139331"/>
              <a:gd name="adj2" fmla="val 819312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547664" y="16288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β</a:t>
            </a:r>
            <a:r>
              <a:rPr lang="cs-CZ" sz="2400" dirty="0" smtClean="0"/>
              <a:t>=40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5292080" y="1124744"/>
            <a:ext cx="12241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2400" dirty="0" smtClean="0"/>
              <a:t>β</a:t>
            </a:r>
            <a:r>
              <a:rPr lang="cs-CZ" sz="2400" dirty="0" smtClean="0"/>
              <a:t>´ = 40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41" name="Oblouk 40"/>
          <p:cNvSpPr/>
          <p:nvPr/>
        </p:nvSpPr>
        <p:spPr>
          <a:xfrm rot="8417639">
            <a:off x="4848529" y="634848"/>
            <a:ext cx="648072" cy="423416"/>
          </a:xfrm>
          <a:prstGeom prst="arc">
            <a:avLst>
              <a:gd name="adj1" fmla="val 12351721"/>
              <a:gd name="adj2" fmla="val 210098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3140968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1 : Rozhodněte, zda trojúhelníky na obrázku jsou podobné. Případnou podobnost napište.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30" grpId="0"/>
      <p:bldP spid="31" grpId="0"/>
      <p:bldP spid="33" grpId="0" animBg="1"/>
      <p:bldP spid="35" grpId="0"/>
      <p:bldP spid="38" grpId="0"/>
      <p:bldP spid="41" grpId="0" animBg="1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707904" y="2780928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^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203848" y="2132856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^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β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4139952" y="1484784"/>
            <a:ext cx="6480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2400" dirty="0" smtClean="0"/>
              <a:t>β</a:t>
            </a:r>
            <a:r>
              <a:rPr lang="cs-CZ" sz="2400" dirty="0" smtClean="0"/>
              <a:t>´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19872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4077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∆ A´B´C´~ ∆ ABC</a:t>
            </a:r>
            <a:endParaRPr lang="cs-CZ" sz="28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278092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2123728" y="2564904"/>
          <a:ext cx="1440160" cy="1008112"/>
        </p:xfrm>
        <a:graphic>
          <a:graphicData uri="http://schemas.openxmlformats.org/presentationml/2006/ole">
            <p:oleObj spid="_x0000_s17420" name="Rovnice" r:id="rId3" imgW="672840" imgH="419040" progId="Equation.3">
              <p:embed/>
            </p:oleObj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4226074" y="278134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17421" name="Object 13"/>
          <p:cNvGraphicFramePr>
            <a:graphicFrameLocks noChangeAspect="1"/>
          </p:cNvGraphicFramePr>
          <p:nvPr/>
        </p:nvGraphicFramePr>
        <p:xfrm>
          <a:off x="4788024" y="2564904"/>
          <a:ext cx="1614488" cy="1081087"/>
        </p:xfrm>
        <a:graphic>
          <a:graphicData uri="http://schemas.openxmlformats.org/presentationml/2006/ole">
            <p:oleObj spid="_x0000_s17421" name="Rovnice" r:id="rId4" imgW="68580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9" grpId="0"/>
      <p:bldP spid="30" grpId="0"/>
      <p:bldP spid="31" grpId="0"/>
      <p:bldP spid="19" grpId="0"/>
      <p:bldP spid="16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Př. 2 : Pro trojúhelníky platí </a:t>
            </a:r>
            <a:r>
              <a:rPr lang="cs-CZ" sz="2400" b="1" dirty="0" smtClean="0"/>
              <a:t>∆ A´B´C´~ ∆ ABC, s </a:t>
            </a:r>
            <a:r>
              <a:rPr lang="cs-CZ" sz="2400" dirty="0" smtClean="0"/>
              <a:t>poměrem podobnosti</a:t>
            </a:r>
            <a:r>
              <a:rPr lang="cs-CZ" sz="2400" b="1" dirty="0" smtClean="0"/>
              <a:t> k. </a:t>
            </a:r>
            <a:r>
              <a:rPr lang="cs-CZ" sz="2400" dirty="0" smtClean="0"/>
              <a:t>Dokažte, že odpovídající si těžnice </a:t>
            </a:r>
            <a:r>
              <a:rPr lang="cs-CZ" sz="2400" b="1" dirty="0" smtClean="0"/>
              <a:t>t´</a:t>
            </a:r>
            <a:r>
              <a:rPr lang="cs-CZ" sz="2400" b="1" baseline="-25000" dirty="0" smtClean="0"/>
              <a:t>c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a </a:t>
            </a:r>
            <a:r>
              <a:rPr lang="cs-CZ" sz="2400" b="1" dirty="0" err="1" smtClean="0"/>
              <a:t>t</a:t>
            </a:r>
            <a:r>
              <a:rPr lang="cs-CZ" sz="2400" b="1" baseline="-25000" dirty="0" err="1" smtClean="0"/>
              <a:t>c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 </a:t>
            </a:r>
            <a:r>
              <a:rPr lang="cs-CZ" sz="2400" dirty="0" smtClean="0"/>
              <a:t>jsou v téže poměru </a:t>
            </a:r>
            <a:r>
              <a:rPr lang="cs-CZ" sz="2400" b="1" dirty="0" smtClean="0"/>
              <a:t>k </a:t>
            </a:r>
            <a:r>
              <a:rPr lang="cs-CZ" sz="2400" dirty="0" smtClean="0"/>
              <a:t>jako jejich  strany.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Zdůvodnění :</a:t>
            </a:r>
            <a:endParaRPr lang="cs-CZ" sz="2400" dirty="0"/>
          </a:p>
        </p:txBody>
      </p:sp>
      <p:cxnSp>
        <p:nvCxnSpPr>
          <p:cNvPr id="5" name="Přímá spojovací čára 4"/>
          <p:cNvCxnSpPr>
            <a:endCxn id="26" idx="1"/>
          </p:cNvCxnSpPr>
          <p:nvPr/>
        </p:nvCxnSpPr>
        <p:spPr>
          <a:xfrm flipV="1">
            <a:off x="899592" y="2075657"/>
            <a:ext cx="1800200" cy="1569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899592" y="3573016"/>
            <a:ext cx="144016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26" idx="1"/>
          </p:cNvCxnSpPr>
          <p:nvPr/>
        </p:nvCxnSpPr>
        <p:spPr>
          <a:xfrm flipH="1">
            <a:off x="2339752" y="2075657"/>
            <a:ext cx="360040" cy="14973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3923928" y="3429000"/>
            <a:ext cx="216024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3923928" y="1556792"/>
            <a:ext cx="2808312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endCxn id="63" idx="2"/>
          </p:cNvCxnSpPr>
          <p:nvPr/>
        </p:nvCxnSpPr>
        <p:spPr>
          <a:xfrm flipH="1">
            <a:off x="6015106" y="1556792"/>
            <a:ext cx="717134" cy="1901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83568" y="364502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67744" y="357301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99792" y="184482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79912" y="357301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A´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5940152" y="3501008"/>
            <a:ext cx="4411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B´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6804248" y="1268760"/>
            <a:ext cx="4379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C´</a:t>
            </a:r>
            <a:endParaRPr lang="cs-CZ" sz="2400" dirty="0"/>
          </a:p>
        </p:txBody>
      </p:sp>
      <p:cxnSp>
        <p:nvCxnSpPr>
          <p:cNvPr id="31" name="Přímá spojovací čára 30"/>
          <p:cNvCxnSpPr>
            <a:stCxn id="26" idx="1"/>
          </p:cNvCxnSpPr>
          <p:nvPr/>
        </p:nvCxnSpPr>
        <p:spPr>
          <a:xfrm flipH="1">
            <a:off x="1691680" y="2075657"/>
            <a:ext cx="1008112" cy="149735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2123728" y="278092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</a:t>
            </a:r>
            <a:r>
              <a:rPr lang="cs-CZ" sz="2400" baseline="-25000" dirty="0" err="1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54" name="Přímá spojovací čára 53"/>
          <p:cNvCxnSpPr/>
          <p:nvPr/>
        </p:nvCxnSpPr>
        <p:spPr>
          <a:xfrm flipH="1">
            <a:off x="5076056" y="1556792"/>
            <a:ext cx="1656184" cy="194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868144" y="242088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t´</a:t>
            </a:r>
            <a:r>
              <a:rPr lang="cs-CZ" sz="2400" baseline="-250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83568" y="4293096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základě toho, co víme :</a:t>
            </a:r>
          </a:p>
          <a:p>
            <a:r>
              <a:rPr lang="cs-CZ" sz="2400" dirty="0" smtClean="0"/>
              <a:t>1. </a:t>
            </a:r>
            <a:r>
              <a:rPr lang="cs-CZ" sz="2400" b="1" dirty="0" smtClean="0"/>
              <a:t>∆ A´B´C´~ ∆ ABC, s </a:t>
            </a:r>
            <a:r>
              <a:rPr lang="cs-CZ" sz="2400" dirty="0" smtClean="0"/>
              <a:t>poměrem podobnosti</a:t>
            </a:r>
            <a:r>
              <a:rPr lang="cs-CZ" sz="2400" b="1" dirty="0" smtClean="0"/>
              <a:t> k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39552" y="515719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2.Těžnice t´</a:t>
            </a:r>
            <a:r>
              <a:rPr lang="cs-CZ" sz="2400" baseline="-25000" dirty="0" smtClean="0"/>
              <a:t>c</a:t>
            </a:r>
            <a:r>
              <a:rPr lang="cs-CZ" sz="2400" dirty="0" smtClean="0"/>
              <a:t>  </a:t>
            </a:r>
            <a:r>
              <a:rPr lang="cs-CZ" sz="2400" b="1" dirty="0" smtClean="0"/>
              <a:t>∆ A´B´C´</a:t>
            </a:r>
            <a:r>
              <a:rPr lang="cs-CZ" sz="2400" dirty="0" smtClean="0"/>
              <a:t> odpovídá těžnici </a:t>
            </a:r>
            <a:r>
              <a:rPr lang="cs-CZ" sz="2400" dirty="0" err="1" smtClean="0"/>
              <a:t>tc</a:t>
            </a:r>
            <a:r>
              <a:rPr lang="cs-CZ" sz="2400" dirty="0" smtClean="0"/>
              <a:t>  </a:t>
            </a:r>
            <a:r>
              <a:rPr lang="cs-CZ" sz="2400" b="1" dirty="0" smtClean="0"/>
              <a:t>∆ ABC. 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0" y="5733256"/>
            <a:ext cx="5436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pak    t´</a:t>
            </a:r>
            <a:r>
              <a:rPr lang="cs-CZ" sz="2400" baseline="-25000" dirty="0" smtClean="0"/>
              <a:t>c </a:t>
            </a:r>
            <a:r>
              <a:rPr lang="cs-CZ" sz="2400" dirty="0" smtClean="0"/>
              <a:t> = k .</a:t>
            </a:r>
            <a:r>
              <a:rPr lang="cs-CZ" sz="2400" dirty="0" err="1" smtClean="0"/>
              <a:t>t</a:t>
            </a:r>
            <a:r>
              <a:rPr lang="cs-CZ" sz="2400" baseline="-25000" dirty="0" err="1" smtClean="0"/>
              <a:t>c</a:t>
            </a:r>
            <a:r>
              <a:rPr lang="cs-CZ" sz="2400" baseline="-25000" dirty="0" smtClean="0"/>
              <a:t>  </a:t>
            </a:r>
            <a:r>
              <a:rPr lang="cs-CZ" sz="2400" dirty="0" smtClean="0"/>
              <a:t>   - toto tvrzení dokážeme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547664" y="364502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004048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C´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63" name="Obdélník 62"/>
          <p:cNvSpPr/>
          <p:nvPr/>
        </p:nvSpPr>
        <p:spPr>
          <a:xfrm>
            <a:off x="5796136" y="2996952"/>
            <a:ext cx="4379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2400" dirty="0" smtClean="0"/>
              <a:t>β</a:t>
            </a:r>
            <a:r>
              <a:rPr lang="cs-CZ" sz="2400" dirty="0" smtClean="0"/>
              <a:t>´</a:t>
            </a:r>
            <a:endParaRPr lang="cs-CZ" sz="2400" dirty="0"/>
          </a:p>
        </p:txBody>
      </p:sp>
      <p:sp>
        <p:nvSpPr>
          <p:cNvPr id="64" name="Obdélník 63"/>
          <p:cNvSpPr/>
          <p:nvPr/>
        </p:nvSpPr>
        <p:spPr>
          <a:xfrm>
            <a:off x="1979712" y="3140968"/>
            <a:ext cx="3481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l-GR" sz="2400" dirty="0" smtClean="0">
                <a:solidFill>
                  <a:prstClr val="black"/>
                </a:solidFill>
              </a:rPr>
              <a:t>β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2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4" grpId="0"/>
      <p:bldP spid="25" grpId="0"/>
      <p:bldP spid="26" grpId="0"/>
      <p:bldP spid="27" grpId="0"/>
      <p:bldP spid="28" grpId="0"/>
      <p:bldP spid="29" grpId="0"/>
      <p:bldP spid="47" grpId="0"/>
      <p:bldP spid="56" grpId="0"/>
      <p:bldP spid="57" grpId="0"/>
      <p:bldP spid="58" grpId="0"/>
      <p:bldP spid="60" grpId="0"/>
      <p:bldP spid="61" grpId="0"/>
      <p:bldP spid="62" grpId="0"/>
      <p:bldP spid="63" grpId="0"/>
      <p:bldP spid="6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Důkaz :</a:t>
            </a:r>
            <a:endParaRPr lang="cs-CZ" sz="24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66713" y="908050"/>
          <a:ext cx="5748337" cy="576263"/>
        </p:xfrm>
        <a:graphic>
          <a:graphicData uri="http://schemas.openxmlformats.org/presentationml/2006/ole">
            <p:oleObj spid="_x0000_s32777" name="Rovnice" r:id="rId3" imgW="2094591" imgH="304668" progId="Equation.3">
              <p:embed/>
            </p:oleObj>
          </a:graphicData>
        </a:graphic>
      </p:graphicFrame>
      <p:graphicFrame>
        <p:nvGraphicFramePr>
          <p:cNvPr id="32771" name="Object 3"/>
          <p:cNvGraphicFramePr>
            <a:graphicFrameLocks noChangeAspect="1"/>
          </p:cNvGraphicFramePr>
          <p:nvPr/>
        </p:nvGraphicFramePr>
        <p:xfrm>
          <a:off x="338138" y="1458913"/>
          <a:ext cx="6089650" cy="606425"/>
        </p:xfrm>
        <a:graphic>
          <a:graphicData uri="http://schemas.openxmlformats.org/presentationml/2006/ole">
            <p:oleObj spid="_x0000_s32778" name="Rovnice" r:id="rId4" imgW="2108200" imgH="30480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20486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vydělení rovnice 4. číslem 2 dostáváme :</a:t>
            </a:r>
            <a:endParaRPr lang="cs-CZ" sz="2400" dirty="0"/>
          </a:p>
        </p:txBody>
      </p:sp>
      <p:graphicFrame>
        <p:nvGraphicFramePr>
          <p:cNvPr id="32773" name="Object 5"/>
          <p:cNvGraphicFramePr>
            <a:graphicFrameLocks noChangeAspect="1"/>
          </p:cNvGraphicFramePr>
          <p:nvPr/>
        </p:nvGraphicFramePr>
        <p:xfrm>
          <a:off x="467544" y="2686050"/>
          <a:ext cx="6336704" cy="886966"/>
        </p:xfrm>
        <a:graphic>
          <a:graphicData uri="http://schemas.openxmlformats.org/presentationml/2006/ole">
            <p:oleObj spid="_x0000_s32779" name="Rovnice" r:id="rId5" imgW="1739900" imgH="44450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7544" y="3645024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     </a:t>
            </a:r>
            <a:r>
              <a:rPr lang="el-GR" sz="2400" dirty="0" smtClean="0"/>
              <a:t>β</a:t>
            </a:r>
            <a:r>
              <a:rPr lang="cs-CZ" sz="2400" dirty="0" smtClean="0"/>
              <a:t>´  =  </a:t>
            </a:r>
            <a:r>
              <a:rPr lang="el-GR" sz="2400" dirty="0" smtClean="0"/>
              <a:t>β</a:t>
            </a:r>
            <a:r>
              <a:rPr lang="cs-CZ" sz="2400" dirty="0" smtClean="0"/>
              <a:t>         vlastnost podobných trojúhelníků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365104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 vztahů (3), (5) a (6) vyplývá, že </a:t>
            </a:r>
            <a:r>
              <a:rPr lang="cs-CZ" sz="2400" b="1" dirty="0" smtClean="0"/>
              <a:t>∆ B´C´C´ 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~ ∆ BCC</a:t>
            </a:r>
            <a:r>
              <a:rPr lang="cs-CZ" sz="2400" b="1" baseline="-25000" dirty="0" smtClean="0"/>
              <a:t>1 </a:t>
            </a:r>
            <a:r>
              <a:rPr lang="cs-CZ" sz="2400" b="1" dirty="0" smtClean="0"/>
              <a:t>,</a:t>
            </a:r>
            <a:endParaRPr lang="cs-CZ" sz="2400" b="1" baseline="-25000" dirty="0" smtClean="0"/>
          </a:p>
          <a:p>
            <a:r>
              <a:rPr lang="cs-CZ" sz="2400" dirty="0" smtClean="0"/>
              <a:t>podle věty </a:t>
            </a:r>
            <a:r>
              <a:rPr lang="cs-CZ" sz="2400" dirty="0" err="1" smtClean="0">
                <a:solidFill>
                  <a:srgbClr val="FF0000"/>
                </a:solidFill>
              </a:rPr>
              <a:t>sus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44522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toho dále plyne : t´</a:t>
            </a:r>
            <a:r>
              <a:rPr lang="cs-CZ" sz="2400" baseline="-25000" dirty="0" smtClean="0"/>
              <a:t>c</a:t>
            </a:r>
            <a:r>
              <a:rPr lang="cs-CZ" sz="2400" dirty="0" smtClean="0"/>
              <a:t> = k .</a:t>
            </a:r>
            <a:r>
              <a:rPr lang="cs-CZ" sz="2400" dirty="0" err="1" smtClean="0"/>
              <a:t>t</a:t>
            </a:r>
            <a:r>
              <a:rPr lang="cs-CZ" sz="2400" baseline="-25000" dirty="0" err="1" smtClean="0"/>
              <a:t>c</a:t>
            </a:r>
            <a:r>
              <a:rPr lang="cs-CZ" sz="2400" baseline="-25000" dirty="0" smtClean="0"/>
              <a:t>  </a:t>
            </a:r>
            <a:r>
              <a:rPr lang="cs-CZ" sz="2400" dirty="0" smtClean="0"/>
              <a:t> a tím je tvrzení příkladu dokázáno.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7865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Použitá literatura: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2476872"/>
          </a:xfrm>
        </p:spPr>
        <p:txBody>
          <a:bodyPr>
            <a:normAutofit/>
          </a:bodyPr>
          <a:lstStyle/>
          <a:p>
            <a:r>
              <a:rPr lang="cs-CZ" sz="2400" dirty="0"/>
              <a:t>PŮLPÁN, Zdeněk, Michal ČIHÁK a Josef TREJBAL. </a:t>
            </a:r>
            <a:r>
              <a:rPr lang="cs-CZ" sz="2400" i="1" dirty="0"/>
              <a:t>Matematika 9 pro základní školy</a:t>
            </a:r>
            <a:r>
              <a:rPr lang="cs-CZ" sz="2400" dirty="0"/>
              <a:t>. 1. vyd. Praha: SPN - pedagogické nakladatelství, 2010, 102 s. ISBN 978-807-2354-894.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75799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400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38</cp:revision>
  <dcterms:created xsi:type="dcterms:W3CDTF">2013-10-07T18:50:03Z</dcterms:created>
  <dcterms:modified xsi:type="dcterms:W3CDTF">2014-01-02T13:03:51Z</dcterms:modified>
</cp:coreProperties>
</file>