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0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5" y="404664"/>
            <a:ext cx="1800199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548680"/>
            <a:ext cx="65344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/>
              <a:t>Základní škola a mateřská škola </a:t>
            </a:r>
            <a:r>
              <a:rPr lang="cs-CZ" b="1" dirty="0" err="1"/>
              <a:t>J.A.Komenského</a:t>
            </a:r>
            <a:r>
              <a:rPr lang="cs-CZ" b="1" dirty="0"/>
              <a:t> </a:t>
            </a:r>
          </a:p>
          <a:p>
            <a:pPr algn="ctr"/>
            <a:r>
              <a:rPr lang="cs-CZ" b="1" dirty="0"/>
              <a:t>v Novém </a:t>
            </a:r>
            <a:r>
              <a:rPr lang="cs-CZ" b="1" dirty="0" err="1"/>
              <a:t>Strašecí</a:t>
            </a:r>
            <a:r>
              <a:rPr lang="cs-CZ" b="1" dirty="0"/>
              <a:t> </a:t>
            </a:r>
          </a:p>
          <a:p>
            <a:pPr algn="ctr"/>
            <a:r>
              <a:rPr lang="cs-CZ" dirty="0"/>
              <a:t>Komenského nám. 209, 271 01 Nové </a:t>
            </a:r>
            <a:r>
              <a:rPr lang="cs-CZ" dirty="0" err="1"/>
              <a:t>Strašecí</a:t>
            </a:r>
            <a:r>
              <a:rPr lang="cs-CZ" dirty="0"/>
              <a:t> </a:t>
            </a:r>
          </a:p>
          <a:p>
            <a:pPr algn="ctr"/>
            <a:r>
              <a:rPr lang="fr-FR" dirty="0"/>
              <a:t>tel. 311 240 401, 311 240 400, email: zsnovstra@email.cz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889844"/>
            <a:ext cx="770485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  <a:p>
            <a:r>
              <a:rPr lang="da-DK" dirty="0" smtClean="0"/>
              <a:t>ČÍSLO </a:t>
            </a:r>
            <a:r>
              <a:rPr lang="da-DK" dirty="0"/>
              <a:t>PROJEKTU: 1.4 OP VK </a:t>
            </a:r>
          </a:p>
          <a:p>
            <a:r>
              <a:rPr lang="cs-CZ" dirty="0" smtClean="0"/>
              <a:t>NÁZEV</a:t>
            </a:r>
            <a:r>
              <a:rPr lang="cs-CZ" dirty="0"/>
              <a:t>: </a:t>
            </a:r>
            <a:r>
              <a:rPr lang="cs-CZ" dirty="0" smtClean="0"/>
              <a:t>VY_42_INOVACE_06 </a:t>
            </a:r>
            <a:endParaRPr lang="cs-CZ" dirty="0"/>
          </a:p>
          <a:p>
            <a:r>
              <a:rPr lang="pl-PL" dirty="0" smtClean="0"/>
              <a:t>AUTOR</a:t>
            </a:r>
            <a:r>
              <a:rPr lang="pl-PL" dirty="0"/>
              <a:t>: </a:t>
            </a:r>
            <a:r>
              <a:rPr lang="pl-PL" dirty="0" smtClean="0"/>
              <a:t>Mgr. Stanislav Hajný </a:t>
            </a:r>
            <a:endParaRPr lang="pl-PL" dirty="0"/>
          </a:p>
          <a:p>
            <a:r>
              <a:rPr lang="cs-CZ" dirty="0" smtClean="0"/>
              <a:t>OBDOBÍ</a:t>
            </a:r>
            <a:r>
              <a:rPr lang="cs-CZ" dirty="0"/>
              <a:t>: </a:t>
            </a:r>
            <a:r>
              <a:rPr lang="cs-CZ" dirty="0" smtClean="0"/>
              <a:t>2013 </a:t>
            </a:r>
            <a:endParaRPr lang="cs-CZ" dirty="0"/>
          </a:p>
          <a:p>
            <a:r>
              <a:rPr lang="cs-CZ" dirty="0" smtClean="0"/>
              <a:t>ROČNÍK</a:t>
            </a:r>
            <a:r>
              <a:rPr lang="cs-CZ" dirty="0"/>
              <a:t>: </a:t>
            </a:r>
            <a:r>
              <a:rPr lang="cs-CZ" dirty="0" smtClean="0"/>
              <a:t> 9.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VZDĚLÁVACÍ </a:t>
            </a:r>
            <a:r>
              <a:rPr lang="cs-CZ" dirty="0"/>
              <a:t>OBLAST: Matematika a její aplikace 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Matematika a její aplikace </a:t>
            </a:r>
          </a:p>
          <a:p>
            <a:r>
              <a:rPr lang="cs-CZ" dirty="0" smtClean="0"/>
              <a:t>TÉMATICKÝ </a:t>
            </a:r>
            <a:r>
              <a:rPr lang="cs-CZ" dirty="0"/>
              <a:t>OKRUH: Geometrie v rovině a prostoru </a:t>
            </a:r>
          </a:p>
          <a:p>
            <a:r>
              <a:rPr lang="cs-CZ" dirty="0" smtClean="0"/>
              <a:t>TÉMA</a:t>
            </a:r>
            <a:r>
              <a:rPr lang="cs-CZ" dirty="0"/>
              <a:t>: </a:t>
            </a:r>
            <a:r>
              <a:rPr lang="cs-CZ" dirty="0" smtClean="0"/>
              <a:t>Podobnost geometrických útvarů v rovině-podobnost trojúhelníků (</a:t>
            </a:r>
            <a:r>
              <a:rPr lang="cs-CZ" dirty="0" err="1" smtClean="0"/>
              <a:t>sus</a:t>
            </a:r>
            <a:r>
              <a:rPr lang="cs-CZ" dirty="0" smtClean="0"/>
              <a:t>)-výpočty. 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ANOTACE</a:t>
            </a:r>
            <a:r>
              <a:rPr lang="cs-CZ" dirty="0"/>
              <a:t>:  </a:t>
            </a:r>
            <a:r>
              <a:rPr lang="cs-CZ" dirty="0" smtClean="0"/>
              <a:t>Vymezení pojmu podobnost geometrických útvarů v rovině, věta </a:t>
            </a:r>
            <a:r>
              <a:rPr lang="cs-CZ" dirty="0" err="1" smtClean="0"/>
              <a:t>sus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301208"/>
            <a:ext cx="7992888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ovací čára 4"/>
          <p:cNvCxnSpPr/>
          <p:nvPr/>
        </p:nvCxnSpPr>
        <p:spPr>
          <a:xfrm>
            <a:off x="1331640" y="1124744"/>
            <a:ext cx="2232248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331640" y="1124744"/>
            <a:ext cx="72008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403648" y="256490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932040" y="404664"/>
            <a:ext cx="2952328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932040" y="404664"/>
            <a:ext cx="72008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004048" y="2492896"/>
            <a:ext cx="2880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491880" y="242088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1115616" y="692696"/>
            <a:ext cx="3513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1115616" y="2564904"/>
            <a:ext cx="3481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7956376" y="2276872"/>
            <a:ext cx="3353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4644008" y="2420888"/>
            <a:ext cx="3738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4572000" y="0"/>
            <a:ext cx="3257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23528" y="1628800"/>
            <a:ext cx="11521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a= 5 cm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2411760" y="1340768"/>
            <a:ext cx="113685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 = 6cm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3779912" y="1268760"/>
            <a:ext cx="15121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e = 10 cm</a:t>
            </a:r>
            <a:endParaRPr lang="cs-CZ" sz="2400" dirty="0"/>
          </a:p>
        </p:txBody>
      </p:sp>
      <p:sp>
        <p:nvSpPr>
          <p:cNvPr id="30" name="Obdélník 29"/>
          <p:cNvSpPr/>
          <p:nvPr/>
        </p:nvSpPr>
        <p:spPr>
          <a:xfrm>
            <a:off x="6444208" y="980728"/>
            <a:ext cx="13933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d = 12 cm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27584" y="4005064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Opakujme :</a:t>
            </a:r>
          </a:p>
          <a:p>
            <a:r>
              <a:rPr lang="cs-CZ" dirty="0" smtClean="0"/>
              <a:t>Jestliže se dva trojúhelníky shodují v jednom vnitřním úhlu a poměry délek odpovídajících si stran ležících na jeho ramenech jsou si rovny, pak tyto trojúhelníky jsou podobné. </a:t>
            </a:r>
            <a:endParaRPr lang="cs-CZ" dirty="0"/>
          </a:p>
        </p:txBody>
      </p:sp>
      <p:sp>
        <p:nvSpPr>
          <p:cNvPr id="33" name="Oblouk 32"/>
          <p:cNvSpPr/>
          <p:nvPr/>
        </p:nvSpPr>
        <p:spPr>
          <a:xfrm>
            <a:off x="1331640" y="1052736"/>
            <a:ext cx="432048" cy="576064"/>
          </a:xfrm>
          <a:prstGeom prst="arc">
            <a:avLst>
              <a:gd name="adj1" fmla="val 1139331"/>
              <a:gd name="adj2" fmla="val 819312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1547664" y="162880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β</a:t>
            </a:r>
            <a:r>
              <a:rPr lang="cs-CZ" sz="2400" dirty="0" smtClean="0"/>
              <a:t>=32</a:t>
            </a:r>
            <a:r>
              <a:rPr lang="cs-CZ" sz="2400" baseline="30000" dirty="0" smtClean="0"/>
              <a:t>o</a:t>
            </a:r>
            <a:endParaRPr lang="cs-CZ" sz="2400" dirty="0"/>
          </a:p>
        </p:txBody>
      </p:sp>
      <p:sp>
        <p:nvSpPr>
          <p:cNvPr id="41" name="Oblouk 40"/>
          <p:cNvSpPr/>
          <p:nvPr/>
        </p:nvSpPr>
        <p:spPr>
          <a:xfrm rot="8417639">
            <a:off x="4848529" y="634848"/>
            <a:ext cx="648072" cy="423416"/>
          </a:xfrm>
          <a:prstGeom prst="arc">
            <a:avLst>
              <a:gd name="adj1" fmla="val 12351721"/>
              <a:gd name="adj2" fmla="val 2100989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899592" y="3140968"/>
            <a:ext cx="6912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1 : Rozhodněte, zda trojúhelníky na obrázku jsou podobné. Případnou podobnost napište.</a:t>
            </a:r>
            <a:endParaRPr lang="cs-CZ" sz="2400" dirty="0"/>
          </a:p>
        </p:txBody>
      </p:sp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3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76056" y="980728"/>
            <a:ext cx="288032" cy="542178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5364088" y="105273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=32</a:t>
            </a:r>
            <a:r>
              <a:rPr lang="cs-CZ" sz="2400" baseline="30000" dirty="0" smtClean="0"/>
              <a:t>o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9" dur="20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8" grpId="0"/>
      <p:bldP spid="30" grpId="0"/>
      <p:bldP spid="31" grpId="0"/>
      <p:bldP spid="33" grpId="0" animBg="1"/>
      <p:bldP spid="35" grpId="0"/>
      <p:bldP spid="41" grpId="0" animBg="1"/>
      <p:bldP spid="27" grpId="0"/>
      <p:bldP spid="2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995936" y="2924944"/>
            <a:ext cx="3385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^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3203848" y="2132856"/>
            <a:ext cx="4320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^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771800" y="148478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/>
              <a:t>β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203848" y="148478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407707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∆ EFD~ ∆ ABC</a:t>
            </a:r>
            <a:endParaRPr lang="cs-CZ" sz="2800" i="1" dirty="0"/>
          </a:p>
        </p:txBody>
      </p:sp>
      <p:sp>
        <p:nvSpPr>
          <p:cNvPr id="174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043608" y="2852936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</a:t>
            </a:r>
            <a:r>
              <a:rPr lang="cs-CZ" sz="3200" dirty="0" smtClean="0"/>
              <a:t> =</a:t>
            </a:r>
            <a:endParaRPr lang="cs-CZ" sz="3200" dirty="0"/>
          </a:p>
        </p:txBody>
      </p:sp>
      <p:graphicFrame>
        <p:nvGraphicFramePr>
          <p:cNvPr id="20" name="Objekt 19"/>
          <p:cNvGraphicFramePr>
            <a:graphicFrameLocks noChangeAspect="1"/>
          </p:cNvGraphicFramePr>
          <p:nvPr/>
        </p:nvGraphicFramePr>
        <p:xfrm>
          <a:off x="1835696" y="2636912"/>
          <a:ext cx="2088232" cy="1037456"/>
        </p:xfrm>
        <a:graphic>
          <a:graphicData uri="http://schemas.openxmlformats.org/presentationml/2006/ole">
            <p:oleObj spid="_x0000_s17418" name="Rovnice" r:id="rId3" imgW="876240" imgH="533160" progId="Equation.3">
              <p:embed/>
            </p:oleObj>
          </a:graphicData>
        </a:graphic>
      </p:graphicFrame>
      <p:sp>
        <p:nvSpPr>
          <p:cNvPr id="21" name="Obdélník 20"/>
          <p:cNvSpPr/>
          <p:nvPr/>
        </p:nvSpPr>
        <p:spPr>
          <a:xfrm>
            <a:off x="4644008" y="2852936"/>
            <a:ext cx="86409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k =</a:t>
            </a:r>
            <a:endParaRPr lang="cs-CZ" sz="3200" dirty="0"/>
          </a:p>
        </p:txBody>
      </p:sp>
      <p:graphicFrame>
        <p:nvGraphicFramePr>
          <p:cNvPr id="25" name="Objekt 24"/>
          <p:cNvGraphicFramePr>
            <a:graphicFrameLocks noChangeAspect="1"/>
          </p:cNvGraphicFramePr>
          <p:nvPr/>
        </p:nvGraphicFramePr>
        <p:xfrm>
          <a:off x="5508104" y="2564904"/>
          <a:ext cx="1944216" cy="1181472"/>
        </p:xfrm>
        <a:graphic>
          <a:graphicData uri="http://schemas.openxmlformats.org/presentationml/2006/ole">
            <p:oleObj spid="_x0000_s17419" name="Rovnice" r:id="rId4" imgW="888840" imgH="533160" progId="Equation.3">
              <p:embed/>
            </p:oleObj>
          </a:graphicData>
        </a:graphic>
      </p:graphicFrame>
      <p:sp>
        <p:nvSpPr>
          <p:cNvPr id="26" name="TextovéPole 25"/>
          <p:cNvSpPr txBox="1"/>
          <p:nvPr/>
        </p:nvSpPr>
        <p:spPr>
          <a:xfrm>
            <a:off x="3491880" y="1412776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/>
              <a:t>ϕ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utoUpdateAnimBg="0"/>
      <p:bldP spid="10" grpId="0" autoUpdateAnimBg="0"/>
      <p:bldP spid="29" grpId="0" autoUpdateAnimBg="0"/>
      <p:bldP spid="31" grpId="0" autoUpdateAnimBg="0"/>
      <p:bldP spid="19" grpId="0" autoUpdateAnimBg="0"/>
      <p:bldP spid="18" grpId="0"/>
      <p:bldP spid="21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Přímá spojovací čára 29"/>
          <p:cNvCxnSpPr/>
          <p:nvPr/>
        </p:nvCxnSpPr>
        <p:spPr>
          <a:xfrm>
            <a:off x="1475656" y="1916832"/>
            <a:ext cx="108012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H="1">
            <a:off x="395536" y="1916832"/>
            <a:ext cx="108012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395536" y="256490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6372200" y="1412776"/>
            <a:ext cx="1512168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flipH="1">
            <a:off x="5004048" y="1412776"/>
            <a:ext cx="1368152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5004048" y="2492896"/>
            <a:ext cx="2880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2627784" y="2564904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38" name="Obdélník 37"/>
          <p:cNvSpPr/>
          <p:nvPr/>
        </p:nvSpPr>
        <p:spPr>
          <a:xfrm>
            <a:off x="1331640" y="1484784"/>
            <a:ext cx="3600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40" name="Obdélník 39"/>
          <p:cNvSpPr/>
          <p:nvPr/>
        </p:nvSpPr>
        <p:spPr>
          <a:xfrm>
            <a:off x="7956376" y="2276872"/>
            <a:ext cx="3738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41" name="Obdélník 40"/>
          <p:cNvSpPr/>
          <p:nvPr/>
        </p:nvSpPr>
        <p:spPr>
          <a:xfrm>
            <a:off x="4644008" y="2420888"/>
            <a:ext cx="3257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42" name="Obdélník 41"/>
          <p:cNvSpPr/>
          <p:nvPr/>
        </p:nvSpPr>
        <p:spPr>
          <a:xfrm>
            <a:off x="6228184" y="836712"/>
            <a:ext cx="3353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55576" y="263691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m= 27 mm</a:t>
            </a:r>
            <a:endParaRPr lang="cs-CZ" sz="2400" dirty="0"/>
          </a:p>
        </p:txBody>
      </p:sp>
      <p:sp>
        <p:nvSpPr>
          <p:cNvPr id="44" name="Obdélník 43"/>
          <p:cNvSpPr/>
          <p:nvPr/>
        </p:nvSpPr>
        <p:spPr>
          <a:xfrm>
            <a:off x="2123728" y="1628800"/>
            <a:ext cx="14398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o = 18mm</a:t>
            </a:r>
            <a:endParaRPr lang="cs-CZ" sz="2400" dirty="0"/>
          </a:p>
        </p:txBody>
      </p:sp>
      <p:sp>
        <p:nvSpPr>
          <p:cNvPr id="45" name="Obdélník 44"/>
          <p:cNvSpPr/>
          <p:nvPr/>
        </p:nvSpPr>
        <p:spPr>
          <a:xfrm>
            <a:off x="5580112" y="2636912"/>
            <a:ext cx="15121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f= 36 cm</a:t>
            </a:r>
            <a:endParaRPr lang="cs-CZ" sz="2400" dirty="0"/>
          </a:p>
        </p:txBody>
      </p:sp>
      <p:sp>
        <p:nvSpPr>
          <p:cNvPr id="46" name="Obdélník 45"/>
          <p:cNvSpPr/>
          <p:nvPr/>
        </p:nvSpPr>
        <p:spPr>
          <a:xfrm>
            <a:off x="4355976" y="1412776"/>
            <a:ext cx="13933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d = 24 cm</a:t>
            </a:r>
            <a:endParaRPr lang="cs-CZ" sz="2400" dirty="0"/>
          </a:p>
        </p:txBody>
      </p:sp>
      <p:sp>
        <p:nvSpPr>
          <p:cNvPr id="49" name="Oblouk 48"/>
          <p:cNvSpPr/>
          <p:nvPr/>
        </p:nvSpPr>
        <p:spPr>
          <a:xfrm rot="1356198">
            <a:off x="1043365" y="1686478"/>
            <a:ext cx="696936" cy="635678"/>
          </a:xfrm>
          <a:prstGeom prst="arc">
            <a:avLst>
              <a:gd name="adj1" fmla="val 21064737"/>
              <a:gd name="adj2" fmla="val 776266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899592" y="227687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ν</a:t>
            </a:r>
            <a:r>
              <a:rPr lang="cs-CZ" sz="2400" dirty="0" smtClean="0"/>
              <a:t>=115</a:t>
            </a:r>
            <a:r>
              <a:rPr lang="cs-CZ" sz="2400" baseline="30000" dirty="0" smtClean="0"/>
              <a:t>o</a:t>
            </a:r>
            <a:endParaRPr lang="cs-CZ" sz="2400" dirty="0"/>
          </a:p>
        </p:txBody>
      </p:sp>
      <p:sp>
        <p:nvSpPr>
          <p:cNvPr id="51" name="Oblouk 50"/>
          <p:cNvSpPr/>
          <p:nvPr/>
        </p:nvSpPr>
        <p:spPr>
          <a:xfrm rot="9923975">
            <a:off x="6055405" y="1336172"/>
            <a:ext cx="588466" cy="418493"/>
          </a:xfrm>
          <a:prstGeom prst="arc">
            <a:avLst>
              <a:gd name="adj1" fmla="val 12724047"/>
              <a:gd name="adj2" fmla="val 2100989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899592" y="3140968"/>
            <a:ext cx="6912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2 : Rozhodněte, zda trojúhelníky na obrázku jsou podobné. Případnou podobnost napište.</a:t>
            </a:r>
            <a:endParaRPr lang="cs-CZ" sz="2400" dirty="0"/>
          </a:p>
        </p:txBody>
      </p:sp>
      <p:sp>
        <p:nvSpPr>
          <p:cNvPr id="5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5868144" y="184482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ε</a:t>
            </a:r>
            <a:r>
              <a:rPr lang="cs-CZ" sz="2400" dirty="0" smtClean="0"/>
              <a:t>=115</a:t>
            </a:r>
            <a:r>
              <a:rPr lang="cs-CZ" sz="2400" baseline="30000" dirty="0" smtClean="0"/>
              <a:t>o</a:t>
            </a:r>
            <a:endParaRPr lang="cs-CZ" sz="2400" dirty="0"/>
          </a:p>
        </p:txBody>
      </p:sp>
      <p:sp>
        <p:nvSpPr>
          <p:cNvPr id="81" name="Obdélník 80"/>
          <p:cNvSpPr/>
          <p:nvPr/>
        </p:nvSpPr>
        <p:spPr>
          <a:xfrm>
            <a:off x="0" y="2636912"/>
            <a:ext cx="3882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O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4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4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9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4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9" grpId="0" animBg="1"/>
      <p:bldP spid="50" grpId="0"/>
      <p:bldP spid="51" grpId="0" animBg="1"/>
      <p:bldP spid="52" grpId="0"/>
      <p:bldP spid="59" grpId="0"/>
      <p:bldP spid="8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4139952" y="2852936"/>
            <a:ext cx="3385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^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3203848" y="2132856"/>
            <a:ext cx="4320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^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71800" y="148478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ε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19872" y="148478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915816" y="407707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∆ MNO~ ∆FED </a:t>
            </a:r>
            <a:endParaRPr lang="cs-CZ" sz="2800" i="1" dirty="0"/>
          </a:p>
        </p:txBody>
      </p:sp>
      <p:sp>
        <p:nvSpPr>
          <p:cNvPr id="2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067944" y="1484784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ν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99992" y="278092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k=</a:t>
            </a:r>
            <a:endParaRPr lang="cs-CZ" sz="3200" dirty="0"/>
          </a:p>
        </p:txBody>
      </p:sp>
      <p:graphicFrame>
        <p:nvGraphicFramePr>
          <p:cNvPr id="20" name="Objekt 19"/>
          <p:cNvGraphicFramePr>
            <a:graphicFrameLocks noChangeAspect="1"/>
          </p:cNvGraphicFramePr>
          <p:nvPr/>
        </p:nvGraphicFramePr>
        <p:xfrm>
          <a:off x="5089525" y="2565400"/>
          <a:ext cx="2420938" cy="1079500"/>
        </p:xfrm>
        <a:graphic>
          <a:graphicData uri="http://schemas.openxmlformats.org/presentationml/2006/ole">
            <p:oleObj spid="_x0000_s32778" name="Rovnice" r:id="rId3" imgW="1117440" imgH="533160" progId="Equation.3">
              <p:embed/>
            </p:oleObj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1331640" y="2780928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</a:t>
            </a:r>
            <a:r>
              <a:rPr lang="cs-CZ" sz="3200" dirty="0" smtClean="0"/>
              <a:t>=</a:t>
            </a:r>
            <a:endParaRPr lang="cs-CZ" sz="3200" dirty="0"/>
          </a:p>
        </p:txBody>
      </p:sp>
      <p:graphicFrame>
        <p:nvGraphicFramePr>
          <p:cNvPr id="26" name="Objekt 25"/>
          <p:cNvGraphicFramePr>
            <a:graphicFrameLocks noChangeAspect="1"/>
          </p:cNvGraphicFramePr>
          <p:nvPr/>
        </p:nvGraphicFramePr>
        <p:xfrm>
          <a:off x="1979712" y="2492896"/>
          <a:ext cx="2088232" cy="1224136"/>
        </p:xfrm>
        <a:graphic>
          <a:graphicData uri="http://schemas.openxmlformats.org/presentationml/2006/ole">
            <p:oleObj spid="_x0000_s32779" name="Rovnice" r:id="rId4" imgW="1117440" imgH="5331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utoUpdateAnimBg="0"/>
      <p:bldP spid="15" grpId="0" autoUpdateAnimBg="0"/>
      <p:bldP spid="22" grpId="0" autoUpdateAnimBg="0"/>
      <p:bldP spid="23" grpId="0" autoUpdateAnimBg="0"/>
      <p:bldP spid="24" grpId="0" autoUpdateAnimBg="0"/>
      <p:bldP spid="27" grpId="0"/>
      <p:bldP spid="19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87865" y="47667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Použitá literatura: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2476872"/>
          </a:xfrm>
        </p:spPr>
        <p:txBody>
          <a:bodyPr>
            <a:normAutofit/>
          </a:bodyPr>
          <a:lstStyle/>
          <a:p>
            <a:r>
              <a:rPr lang="cs-CZ" sz="1800" dirty="0"/>
              <a:t>PŮLPÁN, Zdeněk, Michal ČIHÁK a Josef TREJBAL. </a:t>
            </a:r>
            <a:r>
              <a:rPr lang="cs-CZ" sz="1800" i="1" dirty="0"/>
              <a:t>Matematika 9 pro základní školy</a:t>
            </a:r>
            <a:r>
              <a:rPr lang="cs-CZ" sz="1800" dirty="0"/>
              <a:t>. 1. vyd. Praha: SPN - pedagogické nakladatelství, 2010, 102 s. ISBN 978-807-2354-894.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793335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397</TotalTime>
  <Words>284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Editor rovnic 3.0</vt:lpstr>
      <vt:lpstr>Snímek 1</vt:lpstr>
      <vt:lpstr>Snímek 2</vt:lpstr>
      <vt:lpstr>Snímek 3</vt:lpstr>
      <vt:lpstr>Snímek 4</vt:lpstr>
      <vt:lpstr>Snímek 5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lpt</cp:lastModifiedBy>
  <cp:revision>48</cp:revision>
  <dcterms:created xsi:type="dcterms:W3CDTF">2013-10-07T18:50:03Z</dcterms:created>
  <dcterms:modified xsi:type="dcterms:W3CDTF">2014-01-02T13:39:24Z</dcterms:modified>
</cp:coreProperties>
</file>