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nohost%C4%9Bn" TargetMode="External"/><Relationship Id="rId3" Type="http://schemas.openxmlformats.org/officeDocument/2006/relationships/image" Target="../media/image4.gif"/><Relationship Id="rId7" Type="http://schemas.openxmlformats.org/officeDocument/2006/relationships/hyperlink" Target="http://cs.wikipedia.org/wiki/Rovnostrann%C3%BD_troj%C3%BAheln%C3%ADk" TargetMode="External"/><Relationship Id="rId2" Type="http://schemas.openxmlformats.org/officeDocument/2006/relationships/hyperlink" Target="http://cs.wikipedia.org/wiki/Soubor:120px-Tetrahedron-slowturn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Troj%C3%BAheln%C3%ADk" TargetMode="External"/><Relationship Id="rId11" Type="http://schemas.openxmlformats.org/officeDocument/2006/relationships/hyperlink" Target="http://cs.wikipedia.org/wiki/Osmist%C4%9Bn" TargetMode="External"/><Relationship Id="rId5" Type="http://schemas.openxmlformats.org/officeDocument/2006/relationships/hyperlink" Target="http://cs.wikipedia.org/wiki/Prostor_(geometrie)" TargetMode="External"/><Relationship Id="rId10" Type="http://schemas.openxmlformats.org/officeDocument/2006/relationships/hyperlink" Target="http://cs.wikipedia.org/wiki/Simplex" TargetMode="External"/><Relationship Id="rId4" Type="http://schemas.openxmlformats.org/officeDocument/2006/relationships/hyperlink" Target="http://cs.wikipedia.org/wiki/T%C4%9Bleso" TargetMode="External"/><Relationship Id="rId9" Type="http://schemas.openxmlformats.org/officeDocument/2006/relationships/hyperlink" Target="http://cs.wikipedia.org/wiki/Plat%C3%B3nsk%C3%A9_t%C4%9Bleso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120px-Tetrahedron-slowturn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404664"/>
            <a:ext cx="1800199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48680"/>
            <a:ext cx="653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/>
              <a:t>Základní škola a mateřská škola </a:t>
            </a:r>
            <a:r>
              <a:rPr lang="cs-CZ" b="1" dirty="0" err="1"/>
              <a:t>J.A.Komenského</a:t>
            </a:r>
            <a:r>
              <a:rPr lang="cs-CZ" b="1" dirty="0"/>
              <a:t> </a:t>
            </a:r>
          </a:p>
          <a:p>
            <a:pPr algn="ctr"/>
            <a:r>
              <a:rPr lang="cs-CZ" b="1" dirty="0"/>
              <a:t>v Novém </a:t>
            </a:r>
            <a:r>
              <a:rPr lang="cs-CZ" b="1" dirty="0" err="1"/>
              <a:t>Strašecí</a:t>
            </a:r>
            <a:r>
              <a:rPr lang="cs-CZ" b="1" dirty="0"/>
              <a:t> </a:t>
            </a:r>
          </a:p>
          <a:p>
            <a:pPr algn="ctr"/>
            <a:r>
              <a:rPr lang="cs-CZ" dirty="0"/>
              <a:t>Komenského nám. 209, 271 01 Nové </a:t>
            </a:r>
            <a:r>
              <a:rPr lang="cs-CZ" dirty="0" err="1"/>
              <a:t>Strašecí</a:t>
            </a:r>
            <a:r>
              <a:rPr lang="cs-CZ" dirty="0"/>
              <a:t> </a:t>
            </a:r>
          </a:p>
          <a:p>
            <a:pPr algn="ctr"/>
            <a:r>
              <a:rPr lang="fr-FR" dirty="0"/>
              <a:t>tel. 311 240 401, 311 240 400, email: zsnovstra@email.cz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889844"/>
            <a:ext cx="77048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r>
              <a:rPr lang="da-DK" dirty="0" smtClean="0"/>
              <a:t>ČÍSLO </a:t>
            </a:r>
            <a:r>
              <a:rPr lang="da-DK" dirty="0"/>
              <a:t>PROJEKTU: 1.4 OP VK </a:t>
            </a:r>
          </a:p>
          <a:p>
            <a:r>
              <a:rPr lang="cs-CZ" dirty="0" smtClean="0"/>
              <a:t>NÁZEV</a:t>
            </a:r>
            <a:r>
              <a:rPr lang="cs-CZ" dirty="0"/>
              <a:t>: </a:t>
            </a:r>
            <a:r>
              <a:rPr lang="cs-CZ" dirty="0" smtClean="0"/>
              <a:t>VY_42_INOVACE_09 </a:t>
            </a:r>
            <a:endParaRPr lang="cs-CZ" dirty="0"/>
          </a:p>
          <a:p>
            <a:r>
              <a:rPr lang="pl-PL" dirty="0" smtClean="0"/>
              <a:t>AUTOR</a:t>
            </a:r>
            <a:r>
              <a:rPr lang="pl-PL" dirty="0"/>
              <a:t>: </a:t>
            </a:r>
            <a:r>
              <a:rPr lang="pl-PL" dirty="0" smtClean="0"/>
              <a:t>Mgr. Stanislav Hajný </a:t>
            </a:r>
            <a:endParaRPr lang="pl-PL" dirty="0"/>
          </a:p>
          <a:p>
            <a:r>
              <a:rPr lang="cs-CZ" dirty="0" smtClean="0"/>
              <a:t>OBDOBÍ</a:t>
            </a:r>
            <a:r>
              <a:rPr lang="cs-CZ" dirty="0"/>
              <a:t>: </a:t>
            </a:r>
            <a:r>
              <a:rPr lang="cs-CZ" dirty="0" smtClean="0"/>
              <a:t>2013 </a:t>
            </a:r>
            <a:endParaRPr lang="cs-CZ" dirty="0"/>
          </a:p>
          <a:p>
            <a:r>
              <a:rPr lang="cs-CZ" dirty="0" smtClean="0"/>
              <a:t>ROČNÍK</a:t>
            </a:r>
            <a:r>
              <a:rPr lang="cs-CZ" dirty="0"/>
              <a:t>: </a:t>
            </a:r>
            <a:r>
              <a:rPr lang="cs-CZ" dirty="0" smtClean="0"/>
              <a:t> 9.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OBLAST: Matematika a její aplikace 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Matematika a její aplikace </a:t>
            </a:r>
          </a:p>
          <a:p>
            <a:r>
              <a:rPr lang="cs-CZ" dirty="0" smtClean="0"/>
              <a:t>TÉMATICKÝ </a:t>
            </a:r>
            <a:r>
              <a:rPr lang="cs-CZ" dirty="0"/>
              <a:t>OKRUH: Geometrie v rovině a prostoru </a:t>
            </a:r>
          </a:p>
          <a:p>
            <a:r>
              <a:rPr lang="cs-CZ" dirty="0" smtClean="0"/>
              <a:t>TÉMA: Jehlan 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</a:t>
            </a:r>
            <a:r>
              <a:rPr lang="cs-CZ" dirty="0" smtClean="0"/>
              <a:t>Vymezení základních pojmů. 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799288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C:\Users\lpt\Desktop\dumy1\podklady dumy\s_ilo_jehlan4_bez_popisu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9217" y="404664"/>
            <a:ext cx="3024336" cy="3312368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1907704" y="2204864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220486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31640" y="378904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2411760" y="2636912"/>
            <a:ext cx="3481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3347864" y="3573016"/>
            <a:ext cx="3513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0" y="2924944"/>
            <a:ext cx="4468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 flipH="1">
            <a:off x="2771800" y="1484784"/>
            <a:ext cx="2880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195736" y="188640"/>
            <a:ext cx="3593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2339752" y="2996952"/>
            <a:ext cx="3465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755576" y="3429000"/>
            <a:ext cx="3321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2483768" y="3573016"/>
            <a:ext cx="3321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139952" y="620688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čtverec A,B,C,D - podstava 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11960" y="1340768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Body A,B,C,D – vrcholy podstavy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11960" y="1988840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– podstavné hrany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11960" y="278092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– tělesová výška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11960" y="342900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– úhlopříčka podstavy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211960" y="414908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 – boční hrana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283968" y="472514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trojúhelník AVD – boční stěna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211960" y="544522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– výška boční stěny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23528" y="4509120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Těleso ABCDV – pravidelný čtyřboký jehlan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4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4" grpId="0"/>
      <p:bldP spid="35" grpId="0"/>
      <p:bldP spid="37" grpId="0"/>
      <p:bldP spid="38" grpId="0"/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· Jehlan je těleso, které má jednu podstavu tvaru </a:t>
            </a:r>
            <a:r>
              <a:rPr lang="cs-CZ" sz="2400" b="1" i="1" dirty="0" smtClean="0"/>
              <a:t>n-úhelníku.</a:t>
            </a:r>
          </a:p>
          <a:p>
            <a:r>
              <a:rPr lang="cs-CZ" sz="2400" b="1" dirty="0" smtClean="0"/>
              <a:t>· Podle počtu vrcholů </a:t>
            </a:r>
            <a:r>
              <a:rPr lang="cs-CZ" sz="2400" b="1" i="1" dirty="0" smtClean="0"/>
              <a:t>n-úhelníku má jehlan název.</a:t>
            </a:r>
          </a:p>
          <a:p>
            <a:r>
              <a:rPr lang="cs-CZ" sz="2400" b="1" dirty="0" smtClean="0"/>
              <a:t>· Stěny tvoří </a:t>
            </a:r>
            <a:r>
              <a:rPr lang="cs-CZ" sz="2400" b="1" i="1" dirty="0" smtClean="0">
                <a:solidFill>
                  <a:srgbClr val="FF0000"/>
                </a:solidFill>
              </a:rPr>
              <a:t>n</a:t>
            </a:r>
            <a:r>
              <a:rPr lang="cs-CZ" sz="2400" b="1" i="1" dirty="0" smtClean="0"/>
              <a:t> rovnoramenných trojúhelníků se společným vrcholem V (hlavní vrchol jehlanu).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63691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Podstava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2636912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Název jehlanu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284984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Trojúhelník</a:t>
            </a:r>
          </a:p>
          <a:p>
            <a:r>
              <a:rPr lang="cs-CZ" sz="2400" dirty="0" smtClean="0"/>
              <a:t>Čtyřúhelník</a:t>
            </a:r>
          </a:p>
          <a:p>
            <a:r>
              <a:rPr lang="cs-CZ" sz="2400" dirty="0" smtClean="0"/>
              <a:t>Pětiúhelník</a:t>
            </a:r>
          </a:p>
          <a:p>
            <a:r>
              <a:rPr lang="cs-CZ" sz="2400" dirty="0" smtClean="0"/>
              <a:t>Šestiúhelník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3212976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Trojboký jehlan</a:t>
            </a:r>
          </a:p>
          <a:p>
            <a:r>
              <a:rPr lang="cs-CZ" sz="2400" dirty="0" smtClean="0"/>
              <a:t>Čtyřboký jehlan</a:t>
            </a:r>
          </a:p>
          <a:p>
            <a:r>
              <a:rPr lang="cs-CZ" sz="2400" dirty="0" smtClean="0"/>
              <a:t>Pětiboký jehlan</a:t>
            </a:r>
          </a:p>
          <a:p>
            <a:r>
              <a:rPr lang="cs-CZ" sz="2400" dirty="0" smtClean="0"/>
              <a:t>Šestiboký jehlan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120px-Tetrahedron-slowturn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1" y="-27386"/>
            <a:ext cx="1872208" cy="1872210"/>
          </a:xfrm>
          <a:prstGeom prst="rect">
            <a:avLst/>
          </a:prstGeom>
          <a:noFill/>
        </p:spPr>
      </p:pic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0" y="336303"/>
            <a:ext cx="8892480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Čtyřstěn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b="1" dirty="0">
              <a:cs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2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                                      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Obecný čtyřstěn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(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tetraedr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) je trojrozměrné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4" tooltip="Těleso"/>
              </a:rPr>
              <a:t>těleso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v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5" tooltip="Prostor (geometrie)"/>
              </a:rPr>
              <a:t>prostoru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, jehož stěny tvoří čtyři obecné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6" tooltip="Trojúhelník"/>
              </a:rPr>
              <a:t>trojúhelníky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Pravidelný čtyřstěn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je tvořen čtyřmi stejnými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7" tooltip="Rovnostranný trojúhelník"/>
              </a:rPr>
              <a:t>rovnostrannými trojúhelníky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Pravidelný čtyřstěn patří mezi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8" tooltip="Mnohostěn"/>
              </a:rPr>
              <a:t>mnohostěny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, speciálně mezi takzvaná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9" tooltip="Platónské těleso"/>
              </a:rPr>
              <a:t>platónská tělesa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. Pravidelný čtyřstěn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je také trojrozměrným případem obecnějšího útvaru -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10" tooltip="Simplex"/>
              </a:rPr>
              <a:t>simplexu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Spojením středů hran pravidelného čtyřstěnu vznikne pravidelný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  <a:hlinkClick r:id="rId11" tooltip="Osmistěn"/>
              </a:rPr>
              <a:t>osmistěn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vepsaný původnímu čtyřstěnu.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/>
              <a:t>Použitá literatura:</a:t>
            </a:r>
            <a:endParaRPr lang="cs-CZ" sz="1800" b="1" dirty="0" smtClean="0"/>
          </a:p>
          <a:p>
            <a:r>
              <a:rPr lang="cs-CZ" sz="1800" dirty="0" smtClean="0"/>
              <a:t>PŮLPÁN</a:t>
            </a:r>
            <a:r>
              <a:rPr lang="cs-CZ" sz="1800" dirty="0"/>
              <a:t>, Zdeněk, Michal ČIHÁK, Josef TREJBAL, Jitka BOUŠKOVÁ a Milena BRZOŇOVÁ. </a:t>
            </a:r>
            <a:r>
              <a:rPr lang="cs-CZ" sz="1800" i="1" dirty="0"/>
              <a:t>Matematika 9 pro základní školy</a:t>
            </a:r>
            <a:r>
              <a:rPr lang="cs-CZ" sz="1800" dirty="0"/>
              <a:t>. 1. vyd. Praha: SPN - pedagogické nakladatelství, 2010, 2 sv. ISBN 978-80-7235-490-0.  			</a:t>
            </a:r>
            <a:endParaRPr lang="cs-CZ" sz="1800" dirty="0" smtClean="0"/>
          </a:p>
          <a:p>
            <a:endParaRPr lang="cs-CZ" sz="1800" dirty="0"/>
          </a:p>
          <a:p>
            <a:pPr marL="0" indent="0">
              <a:buNone/>
            </a:pPr>
            <a:r>
              <a:rPr lang="cs-CZ" sz="1800" b="1" dirty="0" smtClean="0"/>
              <a:t>Obrázky:</a:t>
            </a:r>
          </a:p>
          <a:p>
            <a:r>
              <a:rPr lang="cs-CZ" sz="1800" dirty="0"/>
              <a:t>Soubor:120px-Tetrahedron-slowturn.gif.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2001-, 12. 3. 2005, 22:17 [cit. 2014-01-09]. Dostupné z: </a:t>
            </a:r>
            <a:r>
              <a:rPr lang="cs-CZ" sz="1800" dirty="0">
                <a:hlinkClick r:id="rId2"/>
              </a:rPr>
              <a:t>http</a:t>
            </a:r>
            <a:r>
              <a:rPr lang="cs-CZ" sz="1800">
                <a:hlinkClick r:id="rId2"/>
              </a:rPr>
              <a:t>://</a:t>
            </a:r>
            <a:r>
              <a:rPr lang="cs-CZ" sz="1800" smtClean="0">
                <a:hlinkClick r:id="rId2"/>
              </a:rPr>
              <a:t>cs.wikipedia.org/wiki/Soubor:120px-Tetrahedron-slowturn.gif</a:t>
            </a:r>
            <a:endParaRPr lang="cs-CZ" sz="1800" smtClean="0"/>
          </a:p>
          <a:p>
            <a:r>
              <a:rPr lang="cs-CZ" sz="1800" dirty="0" smtClean="0"/>
              <a:t> </a:t>
            </a:r>
          </a:p>
          <a:p>
            <a:endParaRPr lang="cs-CZ" sz="1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07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672</TotalTime>
  <Words>237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76</cp:revision>
  <dcterms:created xsi:type="dcterms:W3CDTF">2013-10-07T18:50:03Z</dcterms:created>
  <dcterms:modified xsi:type="dcterms:W3CDTF">2014-01-09T14:54:09Z</dcterms:modified>
</cp:coreProperties>
</file>