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8" r:id="rId4"/>
    <p:sldId id="269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2E1268-23EF-4BFB-8281-EC90F67727FD}" type="datetimeFigureOut">
              <a:rPr lang="cs-CZ" smtClean="0"/>
              <a:pPr/>
              <a:t>11.1.2014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6.bin"/><Relationship Id="rId12" Type="http://schemas.openxmlformats.org/officeDocument/2006/relationships/image" Target="../media/image12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9.wmf"/><Relationship Id="rId11" Type="http://schemas.openxmlformats.org/officeDocument/2006/relationships/oleObject" Target="../embeddings/oleObject8.bin"/><Relationship Id="rId5" Type="http://schemas.openxmlformats.org/officeDocument/2006/relationships/oleObject" Target="../embeddings/oleObject5.bin"/><Relationship Id="rId10" Type="http://schemas.openxmlformats.org/officeDocument/2006/relationships/image" Target="../media/image11.wmf"/><Relationship Id="rId4" Type="http://schemas.openxmlformats.org/officeDocument/2006/relationships/image" Target="../media/image8.wmf"/><Relationship Id="rId9" Type="http://schemas.openxmlformats.org/officeDocument/2006/relationships/oleObject" Target="../embeddings/oleObject7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matikabrdickova.sweb.cz/soubory_PDF/9/6_Jehlan_kuzel_koule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404664"/>
            <a:ext cx="1800199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548680"/>
            <a:ext cx="6534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/>
              <a:t>Základní škola a mateřská škola </a:t>
            </a:r>
            <a:r>
              <a:rPr lang="cs-CZ" b="1" dirty="0" err="1"/>
              <a:t>J.A.Komenského</a:t>
            </a:r>
            <a:r>
              <a:rPr lang="cs-CZ" b="1" dirty="0"/>
              <a:t> </a:t>
            </a:r>
          </a:p>
          <a:p>
            <a:pPr algn="ctr"/>
            <a:r>
              <a:rPr lang="cs-CZ" b="1" dirty="0"/>
              <a:t>v Novém </a:t>
            </a:r>
            <a:r>
              <a:rPr lang="cs-CZ" b="1" dirty="0" err="1"/>
              <a:t>Strašecí</a:t>
            </a:r>
            <a:r>
              <a:rPr lang="cs-CZ" b="1" dirty="0"/>
              <a:t> </a:t>
            </a:r>
          </a:p>
          <a:p>
            <a:pPr algn="ctr"/>
            <a:r>
              <a:rPr lang="cs-CZ" dirty="0"/>
              <a:t>Komenského nám. 209, 271 01 Nové </a:t>
            </a:r>
            <a:r>
              <a:rPr lang="cs-CZ" dirty="0" err="1"/>
              <a:t>Strašecí</a:t>
            </a:r>
            <a:r>
              <a:rPr lang="cs-CZ" dirty="0"/>
              <a:t> </a:t>
            </a:r>
          </a:p>
          <a:p>
            <a:pPr algn="ctr"/>
            <a:r>
              <a:rPr lang="fr-FR" dirty="0"/>
              <a:t>tel. 311 240 401, 311 240 400, email: zsnovstra@email.cz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889844"/>
            <a:ext cx="770485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  <a:p>
            <a:r>
              <a:rPr lang="da-DK" dirty="0" smtClean="0"/>
              <a:t>ČÍSLO </a:t>
            </a:r>
            <a:r>
              <a:rPr lang="da-DK" dirty="0"/>
              <a:t>PROJEKTU: 1.4 OP VK </a:t>
            </a:r>
          </a:p>
          <a:p>
            <a:r>
              <a:rPr lang="cs-CZ" dirty="0" smtClean="0"/>
              <a:t>NÁZEV</a:t>
            </a:r>
            <a:r>
              <a:rPr lang="cs-CZ" dirty="0"/>
              <a:t>: </a:t>
            </a:r>
            <a:r>
              <a:rPr lang="cs-CZ" dirty="0" smtClean="0"/>
              <a:t>VY_42_INOVACE_10 </a:t>
            </a:r>
            <a:endParaRPr lang="cs-CZ" dirty="0"/>
          </a:p>
          <a:p>
            <a:r>
              <a:rPr lang="pl-PL" dirty="0" smtClean="0"/>
              <a:t>AUTOR</a:t>
            </a:r>
            <a:r>
              <a:rPr lang="pl-PL" dirty="0"/>
              <a:t>: </a:t>
            </a:r>
            <a:r>
              <a:rPr lang="pl-PL" dirty="0" smtClean="0"/>
              <a:t>Mgr. Stanislav Hajný </a:t>
            </a:r>
            <a:endParaRPr lang="pl-PL" dirty="0"/>
          </a:p>
          <a:p>
            <a:r>
              <a:rPr lang="cs-CZ" dirty="0" smtClean="0"/>
              <a:t>OBDOBÍ</a:t>
            </a:r>
            <a:r>
              <a:rPr lang="cs-CZ" dirty="0"/>
              <a:t>: </a:t>
            </a:r>
            <a:r>
              <a:rPr lang="cs-CZ" dirty="0" smtClean="0"/>
              <a:t>2013 </a:t>
            </a:r>
            <a:endParaRPr lang="cs-CZ" dirty="0"/>
          </a:p>
          <a:p>
            <a:r>
              <a:rPr lang="cs-CZ" dirty="0" smtClean="0"/>
              <a:t>ROČNÍK</a:t>
            </a:r>
            <a:r>
              <a:rPr lang="cs-CZ" dirty="0"/>
              <a:t>: </a:t>
            </a:r>
            <a:r>
              <a:rPr lang="cs-CZ" dirty="0" smtClean="0"/>
              <a:t> 9.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VZDĚLÁVACÍ </a:t>
            </a:r>
            <a:r>
              <a:rPr lang="cs-CZ" dirty="0"/>
              <a:t>OBLAST: Matematika a její aplikace 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Matematika a její aplikace </a:t>
            </a:r>
          </a:p>
          <a:p>
            <a:r>
              <a:rPr lang="cs-CZ" dirty="0" smtClean="0"/>
              <a:t>TÉMATICKÝ </a:t>
            </a:r>
            <a:r>
              <a:rPr lang="cs-CZ" dirty="0"/>
              <a:t>OKRUH: Geometrie v rovině a prostoru </a:t>
            </a:r>
          </a:p>
          <a:p>
            <a:r>
              <a:rPr lang="cs-CZ" dirty="0" smtClean="0"/>
              <a:t>TÉMA: Jehlan výpočty. 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ANOTACE</a:t>
            </a:r>
            <a:r>
              <a:rPr lang="cs-CZ" dirty="0"/>
              <a:t>: </a:t>
            </a:r>
            <a:r>
              <a:rPr lang="cs-CZ" dirty="0" smtClean="0"/>
              <a:t>Základní výpočty. </a:t>
            </a: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301208"/>
            <a:ext cx="7992888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0"/>
            <a:ext cx="4032448" cy="3573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0"/>
            <a:ext cx="4464496" cy="3501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724128" y="3501008"/>
            <a:ext cx="29815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Síť čtyřbokého jehlanu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251520" y="4509120"/>
            <a:ext cx="871296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Příklad : Je dán pravidelný čtyřboký jehlan s podstavnou hranou délky a = 12 cm a výškou v = 5 cm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Vypočítejte a) výšku boční stěny b) úhlopříčku podstavy c) délku pobočné hrany.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34563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Řešení :</a:t>
            </a:r>
          </a:p>
          <a:p>
            <a:r>
              <a:rPr lang="it-IT" sz="2400" dirty="0" smtClean="0"/>
              <a:t>a) </a:t>
            </a:r>
            <a:r>
              <a:rPr lang="cs-CZ" sz="2400" dirty="0" smtClean="0"/>
              <a:t>s</a:t>
            </a:r>
            <a:r>
              <a:rPr lang="it-IT" sz="2400" dirty="0" smtClean="0"/>
              <a:t> – výška boční</a:t>
            </a:r>
            <a:r>
              <a:rPr lang="cs-CZ" sz="2400" dirty="0" smtClean="0"/>
              <a:t> stěny </a:t>
            </a:r>
            <a:endParaRPr lang="cs-CZ" sz="2400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5148064" y="476672"/>
            <a:ext cx="72008" cy="2520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220072" y="2996952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148064" y="476672"/>
            <a:ext cx="1872208" cy="2520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716016" y="134076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148478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endParaRPr lang="cs-CZ" sz="2400" dirty="0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971600" y="4941168"/>
          <a:ext cx="720725" cy="5615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Rovnice" r:id="rId3" imgW="304560" imgH="228600" progId="Equation.3">
                  <p:embed/>
                </p:oleObj>
              </mc:Choice>
              <mc:Fallback>
                <p:oleObj name="Rovnice" r:id="rId3" imgW="304560" imgH="228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4941168"/>
                        <a:ext cx="720725" cy="56152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467544" y="1412776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= 5 cm</a:t>
            </a:r>
          </a:p>
          <a:p>
            <a:r>
              <a:rPr lang="cs-CZ" sz="2400" dirty="0" smtClean="0"/>
              <a:t>a = 12 cm</a:t>
            </a:r>
          </a:p>
          <a:p>
            <a:r>
              <a:rPr lang="cs-CZ" sz="2400" u="sng" dirty="0" smtClean="0"/>
              <a:t>s =</a:t>
            </a:r>
            <a:r>
              <a:rPr lang="cs-CZ" sz="2400" b="1" i="1" u="sng" dirty="0" smtClean="0"/>
              <a:t> x </a:t>
            </a:r>
            <a:r>
              <a:rPr lang="cs-CZ" sz="2400" u="sng" dirty="0" smtClean="0"/>
              <a:t>cm </a:t>
            </a:r>
            <a:endParaRPr lang="cs-CZ" sz="2400" u="sng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07704" y="1412776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pravoúhlý trojúhelník využijeme Pythagorovu větu.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292494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v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(</a:t>
            </a:r>
            <a:endParaRPr lang="cs-CZ" sz="2400" dirty="0"/>
          </a:p>
        </p:txBody>
      </p:sp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1619672" y="2780928"/>
          <a:ext cx="360363" cy="720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Rovnice" r:id="rId5" imgW="152280" imgH="393480" progId="Equation.3">
                  <p:embed/>
                </p:oleObj>
              </mc:Choice>
              <mc:Fallback>
                <p:oleObj name="Rovnice" r:id="rId5" imgW="152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2780928"/>
                        <a:ext cx="360363" cy="720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1907704" y="292494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)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9552" y="350100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5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+ 6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467544" y="4005064"/>
            <a:ext cx="17330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s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25</a:t>
            </a:r>
            <a:r>
              <a:rPr lang="cs-CZ" sz="2400" baseline="30000" dirty="0" smtClean="0"/>
              <a:t> </a:t>
            </a:r>
            <a:r>
              <a:rPr lang="cs-CZ" sz="2400" dirty="0" smtClean="0"/>
              <a:t> + 36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 rot="10800000" flipV="1">
            <a:off x="467543" y="4509120"/>
            <a:ext cx="108382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s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61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7544" y="5085184"/>
            <a:ext cx="6167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</a:t>
            </a:r>
            <a:endParaRPr lang="cs-CZ" sz="2400" dirty="0"/>
          </a:p>
        </p:txBody>
      </p:sp>
      <p:graphicFrame>
        <p:nvGraphicFramePr>
          <p:cNvPr id="24" name="Objekt 23"/>
          <p:cNvGraphicFramePr>
            <a:graphicFrameLocks noChangeAspect="1"/>
          </p:cNvGraphicFramePr>
          <p:nvPr/>
        </p:nvGraphicFramePr>
        <p:xfrm>
          <a:off x="5796136" y="2996952"/>
          <a:ext cx="432048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9" name="Rovnice" r:id="rId7" imgW="152280" imgH="393480" progId="Equation.3">
                  <p:embed/>
                </p:oleObj>
              </mc:Choice>
              <mc:Fallback>
                <p:oleObj name="Rovnice" r:id="rId7" imgW="1522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96136" y="2996952"/>
                        <a:ext cx="432048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539552" y="566124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s = 7,8 cm</a:t>
            </a:r>
            <a:endParaRPr lang="cs-CZ" sz="2400" u="sng" dirty="0"/>
          </a:p>
        </p:txBody>
      </p:sp>
      <p:grpSp>
        <p:nvGrpSpPr>
          <p:cNvPr id="26" name="Skupina 25"/>
          <p:cNvGrpSpPr/>
          <p:nvPr/>
        </p:nvGrpSpPr>
        <p:grpSpPr>
          <a:xfrm rot="5400000">
            <a:off x="4701206" y="2262063"/>
            <a:ext cx="1037729" cy="1296145"/>
            <a:chOff x="2814191" y="1988841"/>
            <a:chExt cx="1181745" cy="1264935"/>
          </a:xfrm>
        </p:grpSpPr>
        <p:sp>
          <p:nvSpPr>
            <p:cNvPr id="27" name="Oblouk 26"/>
            <p:cNvSpPr/>
            <p:nvPr/>
          </p:nvSpPr>
          <p:spPr>
            <a:xfrm rot="16200000">
              <a:off x="2772596" y="2030436"/>
              <a:ext cx="1264935" cy="1181745"/>
            </a:xfrm>
            <a:prstGeom prst="arc">
              <a:avLst>
                <a:gd name="adj1" fmla="val 16200000"/>
                <a:gd name="adj2" fmla="val 542932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0"/>
            <p:cNvSpPr/>
            <p:nvPr/>
          </p:nvSpPr>
          <p:spPr>
            <a:xfrm>
              <a:off x="3131840" y="2348880"/>
              <a:ext cx="72008" cy="4571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5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5" grpId="0"/>
      <p:bldP spid="16" grpId="0"/>
      <p:bldP spid="19" grpId="0"/>
      <p:bldP spid="20" grpId="0"/>
      <p:bldP spid="21" grpId="0"/>
      <p:bldP spid="22" grpId="0"/>
      <p:bldP spid="23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b)  Úhlopříčka podstavy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5436096" y="620688"/>
            <a:ext cx="2016224" cy="165618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300192" y="220486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7452320" y="1196752"/>
            <a:ext cx="57968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cxnSp>
        <p:nvCxnSpPr>
          <p:cNvPr id="7" name="Přímá spojovací čára 6"/>
          <p:cNvCxnSpPr/>
          <p:nvPr/>
        </p:nvCxnSpPr>
        <p:spPr>
          <a:xfrm flipV="1">
            <a:off x="5436096" y="620688"/>
            <a:ext cx="2016224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084168" y="112474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1268760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Úhlopříčka čtverce  u =</a:t>
            </a:r>
            <a:endParaRPr lang="cs-CZ" sz="2400" dirty="0"/>
          </a:p>
        </p:txBody>
      </p:sp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3586163" y="1125538"/>
          <a:ext cx="533400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5" name="Rovnice" r:id="rId3" imgW="317160" imgH="215640" progId="Equation.3">
                  <p:embed/>
                </p:oleObj>
              </mc:Choice>
              <mc:Fallback>
                <p:oleObj name="Rovnice" r:id="rId3" imgW="31716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86163" y="1125538"/>
                        <a:ext cx="533400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755576" y="198884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 = 12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1755775" y="1916832"/>
          <a:ext cx="406400" cy="576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6" name="Rovnice" r:id="rId5" imgW="241200" imgH="215640" progId="Equation.3">
                  <p:embed/>
                </p:oleObj>
              </mc:Choice>
              <mc:Fallback>
                <p:oleObj name="Rovnice" r:id="rId5" imgW="241200" imgH="215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55775" y="1916832"/>
                        <a:ext cx="406400" cy="5760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827584" y="263691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u = 16,97 cm</a:t>
            </a:r>
            <a:endParaRPr lang="cs-CZ" sz="2800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3717032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c) Délku boční hrany</a:t>
            </a:r>
            <a:endParaRPr lang="cs-CZ" sz="2400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5796136" y="3645024"/>
            <a:ext cx="72008" cy="2520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868144" y="6165304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96136" y="3645024"/>
            <a:ext cx="1872208" cy="2520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948264" y="450912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465313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</a:t>
            </a:r>
            <a:endParaRPr lang="cs-CZ" sz="2400" dirty="0"/>
          </a:p>
        </p:txBody>
      </p:sp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1835696" y="4293096"/>
          <a:ext cx="364232" cy="6480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7" name="Rovnice" r:id="rId7" imgW="152280" imgH="393480" progId="Equation.3">
                  <p:embed/>
                </p:oleObj>
              </mc:Choice>
              <mc:Fallback>
                <p:oleObj name="Rovnice" r:id="rId7" imgW="15228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5696" y="4293096"/>
                        <a:ext cx="364232" cy="64807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TextovéPole 20"/>
          <p:cNvSpPr txBox="1"/>
          <p:nvPr/>
        </p:nvSpPr>
        <p:spPr>
          <a:xfrm>
            <a:off x="611560" y="436510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v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(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95736" y="436510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)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6516216" y="6208712"/>
          <a:ext cx="365125" cy="649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8" name="Rovnice" r:id="rId9" imgW="152280" imgH="393480" progId="Equation.3">
                  <p:embed/>
                </p:oleObj>
              </mc:Choice>
              <mc:Fallback>
                <p:oleObj name="Rovnice" r:id="rId9" imgW="1522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6216" y="6208712"/>
                        <a:ext cx="365125" cy="6492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" name="Obdélník 24"/>
          <p:cNvSpPr/>
          <p:nvPr/>
        </p:nvSpPr>
        <p:spPr>
          <a:xfrm>
            <a:off x="683568" y="5085184"/>
            <a:ext cx="13869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h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5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(</a:t>
            </a:r>
            <a:endParaRPr lang="cs-CZ" sz="2400" dirty="0"/>
          </a:p>
        </p:txBody>
      </p:sp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1979712" y="5013176"/>
          <a:ext cx="721246" cy="649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9" name="Rovnice" r:id="rId11" imgW="393480" imgH="393480" progId="Equation.3">
                  <p:embed/>
                </p:oleObj>
              </mc:Choice>
              <mc:Fallback>
                <p:oleObj name="Rovnice" r:id="rId11" imgW="3934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5013176"/>
                        <a:ext cx="721246" cy="6492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" name="Obdélník 26"/>
          <p:cNvSpPr/>
          <p:nvPr/>
        </p:nvSpPr>
        <p:spPr>
          <a:xfrm>
            <a:off x="2627784" y="5013176"/>
            <a:ext cx="45490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)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683568" y="5805264"/>
            <a:ext cx="14414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h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96,06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683568" y="6165304"/>
            <a:ext cx="25922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u="sng" dirty="0" smtClean="0"/>
              <a:t>h</a:t>
            </a:r>
            <a:r>
              <a:rPr lang="cs-CZ" sz="2400" u="sng" baseline="30000" dirty="0" smtClean="0"/>
              <a:t>2</a:t>
            </a:r>
            <a:r>
              <a:rPr lang="cs-CZ" sz="2400" u="sng" dirty="0" smtClean="0"/>
              <a:t> = 9,8 cm</a:t>
            </a:r>
            <a:endParaRPr lang="cs-CZ" sz="2400" u="sng" dirty="0"/>
          </a:p>
        </p:txBody>
      </p:sp>
      <p:grpSp>
        <p:nvGrpSpPr>
          <p:cNvPr id="31" name="Skupina 30"/>
          <p:cNvGrpSpPr/>
          <p:nvPr/>
        </p:nvGrpSpPr>
        <p:grpSpPr>
          <a:xfrm rot="5674717">
            <a:off x="5349280" y="5460032"/>
            <a:ext cx="1037729" cy="1296145"/>
            <a:chOff x="2814191" y="1988841"/>
            <a:chExt cx="1181745" cy="1264935"/>
          </a:xfrm>
        </p:grpSpPr>
        <p:sp>
          <p:nvSpPr>
            <p:cNvPr id="32" name="Oblouk 31"/>
            <p:cNvSpPr/>
            <p:nvPr/>
          </p:nvSpPr>
          <p:spPr>
            <a:xfrm rot="16200000">
              <a:off x="2772596" y="2030436"/>
              <a:ext cx="1264935" cy="1181745"/>
            </a:xfrm>
            <a:prstGeom prst="arc">
              <a:avLst>
                <a:gd name="adj1" fmla="val 15720479"/>
                <a:gd name="adj2" fmla="val 0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20"/>
            <p:cNvSpPr/>
            <p:nvPr/>
          </p:nvSpPr>
          <p:spPr>
            <a:xfrm>
              <a:off x="3131840" y="2348880"/>
              <a:ext cx="72008" cy="45719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4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5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5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/>
      <p:bldP spid="8" grpId="0"/>
      <p:bldP spid="9" grpId="0"/>
      <p:bldP spid="11" grpId="0"/>
      <p:bldP spid="13" grpId="0"/>
      <p:bldP spid="14" grpId="0"/>
      <p:bldP spid="18" grpId="0"/>
      <p:bldP spid="19" grpId="0"/>
      <p:bldP spid="22" grpId="0"/>
      <p:bldP spid="25" grpId="0"/>
      <p:bldP spid="27" grpId="0"/>
      <p:bldP spid="28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3529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87687" y="2420888"/>
            <a:ext cx="84969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Obrázky:</a:t>
            </a:r>
          </a:p>
          <a:p>
            <a:r>
              <a:rPr lang="cs-CZ" sz="2400" dirty="0" smtClean="0"/>
              <a:t>online</a:t>
            </a:r>
            <a:r>
              <a:rPr lang="cs-CZ" sz="2400" dirty="0" smtClean="0"/>
              <a:t>]. [cit. 2014-01-02]. DOI: </a:t>
            </a:r>
            <a:r>
              <a:rPr lang="pl-PL" sz="2400" i="1" dirty="0"/>
              <a:t>Jehlan_kuzel_koule</a:t>
            </a:r>
            <a:r>
              <a:rPr lang="pl-PL" sz="2400" dirty="0"/>
              <a:t>. 2012. </a:t>
            </a:r>
            <a:r>
              <a:rPr lang="pl-PL" sz="2400"/>
              <a:t>Dostupné z: </a:t>
            </a:r>
            <a:r>
              <a:rPr lang="pl-PL" sz="2400">
                <a:hlinkClick r:id="rId2"/>
              </a:rPr>
              <a:t>http</a:t>
            </a:r>
            <a:r>
              <a:rPr lang="pl-PL" sz="2400">
                <a:hlinkClick r:id="rId2"/>
              </a:rPr>
              <a:t>://</a:t>
            </a:r>
            <a:r>
              <a:rPr lang="pl-PL" sz="2400" smtClean="0">
                <a:hlinkClick r:id="rId2"/>
              </a:rPr>
              <a:t>matikabrdickova.sweb.cz/soubory_PDF/9/6_Jehlan_kuzel_koule.pdf</a:t>
            </a:r>
            <a:endParaRPr lang="pl-PL" sz="2400" smtClean="0"/>
          </a:p>
          <a:p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87687" y="809454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PŮLPÁN, Zdeněk, Michal ČIHÁK a Josef TREJBAL. </a:t>
            </a:r>
            <a:r>
              <a:rPr lang="cs-CZ" sz="2400" i="1" dirty="0" smtClean="0"/>
              <a:t>Matematika 9 pro základní školy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2010, 102 s. ISBN 978-807-2354-894.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718</TotalTime>
  <Words>287</Words>
  <Application>Microsoft Office PowerPoint</Application>
  <PresentationFormat>Předvádění na obrazovce (4:3)</PresentationFormat>
  <Paragraphs>56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Kalistová Daniela</cp:lastModifiedBy>
  <cp:revision>84</cp:revision>
  <dcterms:created xsi:type="dcterms:W3CDTF">2013-10-07T18:50:03Z</dcterms:created>
  <dcterms:modified xsi:type="dcterms:W3CDTF">2014-01-11T15:49:19Z</dcterms:modified>
</cp:coreProperties>
</file>