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80" r:id="rId3"/>
    <p:sldId id="281" r:id="rId4"/>
    <p:sldId id="282" r:id="rId5"/>
    <p:sldId id="283" r:id="rId6"/>
    <p:sldId id="284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7E91D"/>
    <a:srgbClr val="C640A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image" Target="../media/image5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7.wmf"/><Relationship Id="rId1" Type="http://schemas.openxmlformats.org/officeDocument/2006/relationships/image" Target="../media/image5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79768042-2A63-4E48-A9BF-DED94025AED9}" type="datetimeFigureOut">
              <a:rPr lang="cs-CZ"/>
              <a:pPr>
                <a:defRPr/>
              </a:pPr>
              <a:t>11.1.2014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BAD225D-20CD-4323-9E65-3010563A3E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5F2923-127E-470F-868C-6B15AD8AE0A5}" type="datetimeFigureOut">
              <a:rPr lang="cs-CZ"/>
              <a:pPr>
                <a:defRPr/>
              </a:pPr>
              <a:t>11.1.2014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565352-63A8-45E8-9B97-130BCBFD70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9AA7F3-581C-41C1-BB6C-304E11C32F61}" type="datetimeFigureOut">
              <a:rPr lang="cs-CZ"/>
              <a:pPr>
                <a:defRPr/>
              </a:pPr>
              <a:t>11.1.2014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D9FC96-32EA-4311-847A-9F313509DE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FE48B8-CC42-4047-9D45-A01467770A2C}" type="datetimeFigureOut">
              <a:rPr lang="cs-CZ"/>
              <a:pPr>
                <a:defRPr/>
              </a:pPr>
              <a:t>11.1.2014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D5E902-0D06-40E5-AC2B-18650FB6C2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476AB5-AEE5-4457-B8DE-0241084598E7}" type="datetimeFigureOut">
              <a:rPr lang="cs-CZ"/>
              <a:pPr>
                <a:defRPr/>
              </a:pPr>
              <a:t>11.1.2014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4743CE-A91C-4BDD-BF4B-C9E7BA0385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077BFA-AC37-4050-9507-01D587A4FABC}" type="datetimeFigureOut">
              <a:rPr lang="cs-CZ"/>
              <a:pPr>
                <a:defRPr/>
              </a:pPr>
              <a:t>11.1.2014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A8C050-6DF0-4DF0-BCB9-FF9E7BF7EC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081EB7-201D-4148-80FA-541B30092640}" type="datetimeFigureOut">
              <a:rPr lang="cs-CZ"/>
              <a:pPr>
                <a:defRPr/>
              </a:pPr>
              <a:t>11.1.2014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274617-B917-4289-A556-07ADA01140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FDF166-3ABD-493E-9BC9-B1057981AC10}" type="datetimeFigureOut">
              <a:rPr lang="cs-CZ"/>
              <a:pPr>
                <a:defRPr/>
              </a:pPr>
              <a:t>11.1.2014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F94B98-6ED5-40C7-885B-7C258EA5AD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CEAF96-9319-4532-8D00-01B7276C339D}" type="datetimeFigureOut">
              <a:rPr lang="cs-CZ"/>
              <a:pPr>
                <a:defRPr/>
              </a:pPr>
              <a:t>11.1.2014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9579F2-7700-4EDA-B718-58E448C854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89C4D3-8915-48FF-9CDE-60A914B8871C}" type="datetimeFigureOut">
              <a:rPr lang="cs-CZ"/>
              <a:pPr>
                <a:defRPr/>
              </a:pPr>
              <a:t>11.1.2014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EFD2C2-9192-47BF-A0CE-4EBC21A198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3F6730-A8D4-4CAD-A334-A74B9ADE2DBE}" type="datetimeFigureOut">
              <a:rPr lang="cs-CZ"/>
              <a:pPr>
                <a:defRPr/>
              </a:pPr>
              <a:t>11.1.2014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8E0BAC-55E2-4937-81F5-BBB98D671B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6DB6A1-583A-43CB-BA4C-18967B7AC9CD}" type="datetimeFigureOut">
              <a:rPr lang="cs-CZ"/>
              <a:pPr>
                <a:defRPr/>
              </a:pPr>
              <a:t>11.1.2014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C3A5FB-1DAE-43D0-B1BA-B75151D934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741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A1F1589-0A98-4B65-A61D-385B167FCAE6}" type="datetimeFigureOut">
              <a:rPr lang="cs-CZ"/>
              <a:pPr>
                <a:defRPr/>
              </a:pPr>
              <a:t>11.1.2014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65D1432-8630-40DC-A800-7F218F3FD6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2.bin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6.bin"/><Relationship Id="rId5" Type="http://schemas.openxmlformats.org/officeDocument/2006/relationships/oleObject" Target="../embeddings/oleObject5.bin"/><Relationship Id="rId4" Type="http://schemas.openxmlformats.org/officeDocument/2006/relationships/oleObject" Target="../embeddings/oleObject4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7" Type="http://schemas.openxmlformats.org/officeDocument/2006/relationships/oleObject" Target="../embeddings/oleObject1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10.bin"/><Relationship Id="rId5" Type="http://schemas.openxmlformats.org/officeDocument/2006/relationships/oleObject" Target="../embeddings/oleObject9.bin"/><Relationship Id="rId4" Type="http://schemas.openxmlformats.org/officeDocument/2006/relationships/oleObject" Target="../embeddings/oleObject8.bin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404813"/>
            <a:ext cx="1800225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8" name="Obdélník 4"/>
          <p:cNvSpPr>
            <a:spLocks noChangeArrowheads="1"/>
          </p:cNvSpPr>
          <p:nvPr/>
        </p:nvSpPr>
        <p:spPr bwMode="auto">
          <a:xfrm>
            <a:off x="2286000" y="549275"/>
            <a:ext cx="653415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alibri" pitchFamily="34" charset="0"/>
              </a:rPr>
              <a:t> </a:t>
            </a:r>
            <a:r>
              <a:rPr lang="cs-CZ" b="1">
                <a:latin typeface="Calibri" pitchFamily="34" charset="0"/>
              </a:rPr>
              <a:t>Základní škola a mateřská škola J.A.Komenského </a:t>
            </a:r>
          </a:p>
          <a:p>
            <a:pPr algn="ctr"/>
            <a:r>
              <a:rPr lang="cs-CZ" b="1">
                <a:latin typeface="Calibri" pitchFamily="34" charset="0"/>
              </a:rPr>
              <a:t>v Novém Strašecí </a:t>
            </a:r>
          </a:p>
          <a:p>
            <a:pPr algn="ctr"/>
            <a:r>
              <a:rPr lang="cs-CZ">
                <a:latin typeface="Calibri" pitchFamily="34" charset="0"/>
              </a:rPr>
              <a:t>Komenského nám. 209, 271 01 Nové Strašecí </a:t>
            </a:r>
          </a:p>
          <a:p>
            <a:pPr algn="ctr"/>
            <a:r>
              <a:rPr lang="fr-FR">
                <a:latin typeface="Calibri" pitchFamily="34" charset="0"/>
              </a:rPr>
              <a:t>tel. 311 240 401, 311 240 400, email: zsnovstra@email.cz </a:t>
            </a:r>
            <a:endParaRPr lang="cs-CZ">
              <a:latin typeface="Calibri" pitchFamily="34" charset="0"/>
            </a:endParaRPr>
          </a:p>
        </p:txBody>
      </p:sp>
      <p:sp>
        <p:nvSpPr>
          <p:cNvPr id="14339" name="Obdélník 5"/>
          <p:cNvSpPr>
            <a:spLocks noChangeArrowheads="1"/>
          </p:cNvSpPr>
          <p:nvPr/>
        </p:nvSpPr>
        <p:spPr bwMode="auto">
          <a:xfrm>
            <a:off x="468313" y="890588"/>
            <a:ext cx="7704137" cy="4246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 </a:t>
            </a:r>
          </a:p>
          <a:p>
            <a:r>
              <a:rPr lang="da-DK">
                <a:latin typeface="Calibri" pitchFamily="34" charset="0"/>
              </a:rPr>
              <a:t>ČÍSLO PROJEKTU: 1.4 OP VK </a:t>
            </a:r>
          </a:p>
          <a:p>
            <a:r>
              <a:rPr lang="cs-CZ">
                <a:latin typeface="Calibri" pitchFamily="34" charset="0"/>
              </a:rPr>
              <a:t>NÁZEV: VY_42_INOVACE_12 </a:t>
            </a:r>
          </a:p>
          <a:p>
            <a:r>
              <a:rPr lang="pl-PL">
                <a:latin typeface="Calibri" pitchFamily="34" charset="0"/>
              </a:rPr>
              <a:t>AUTOR: Mgr. Stanislav Hajný </a:t>
            </a:r>
          </a:p>
          <a:p>
            <a:r>
              <a:rPr lang="cs-CZ">
                <a:latin typeface="Calibri" pitchFamily="34" charset="0"/>
              </a:rPr>
              <a:t>OBDOBÍ: 2013 </a:t>
            </a:r>
          </a:p>
          <a:p>
            <a:r>
              <a:rPr lang="cs-CZ">
                <a:latin typeface="Calibri" pitchFamily="34" charset="0"/>
              </a:rPr>
              <a:t>ROČNÍK:  9.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VZDĚLÁVACÍ OBLAST: Matematika a její aplikace </a:t>
            </a:r>
          </a:p>
          <a:p>
            <a:r>
              <a:rPr lang="cs-CZ">
                <a:latin typeface="Calibri" pitchFamily="34" charset="0"/>
              </a:rPr>
              <a:t>VZDĚLÁVACÍ OBOR: Matematika a její aplikace </a:t>
            </a:r>
          </a:p>
          <a:p>
            <a:r>
              <a:rPr lang="cs-CZ">
                <a:latin typeface="Calibri" pitchFamily="34" charset="0"/>
              </a:rPr>
              <a:t>TÉMATICKÝ OKRUH: Geometrie v rovině a prostoru </a:t>
            </a:r>
          </a:p>
          <a:p>
            <a:r>
              <a:rPr lang="cs-CZ">
                <a:latin typeface="Calibri" pitchFamily="34" charset="0"/>
              </a:rPr>
              <a:t>TÉMA: Kužel – objem.  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ANOTACE: Pojem objem, základní výpočty. </a:t>
            </a:r>
          </a:p>
        </p:txBody>
      </p:sp>
      <p:pic>
        <p:nvPicPr>
          <p:cNvPr id="14340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1188" y="5300663"/>
            <a:ext cx="7993062" cy="136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>
            <a:spLocks noChangeArrowheads="1"/>
          </p:cNvSpPr>
          <p:nvPr/>
        </p:nvSpPr>
        <p:spPr bwMode="auto">
          <a:xfrm>
            <a:off x="3492500" y="476250"/>
            <a:ext cx="493077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Popis kužele </a:t>
            </a:r>
          </a:p>
          <a:p>
            <a:r>
              <a:rPr lang="pl-PL" sz="2400">
                <a:latin typeface="Calibri" pitchFamily="34" charset="0"/>
              </a:rPr>
              <a:t> Podstava je tvořena kruhem se středem S </a:t>
            </a:r>
            <a:endParaRPr lang="cs-CZ" sz="2400">
              <a:latin typeface="Calibri" pitchFamily="34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692150"/>
            <a:ext cx="3419475" cy="568960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79388" y="3789363"/>
            <a:ext cx="3603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A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692275" y="3860800"/>
            <a:ext cx="4318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S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619250" y="692150"/>
            <a:ext cx="5762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V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3635375" y="1773238"/>
            <a:ext cx="45720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 Úsečka AS je poloměr podstavy</a:t>
            </a: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3635375" y="2420938"/>
            <a:ext cx="45720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pt-BR" sz="2400">
                <a:latin typeface="Calibri" pitchFamily="34" charset="0"/>
              </a:rPr>
              <a:t> Bod </a:t>
            </a:r>
            <a:r>
              <a:rPr lang="cs-CZ" sz="2400">
                <a:latin typeface="Calibri" pitchFamily="34" charset="0"/>
              </a:rPr>
              <a:t>V</a:t>
            </a:r>
            <a:r>
              <a:rPr lang="pt-BR" sz="2400">
                <a:latin typeface="Calibri" pitchFamily="34" charset="0"/>
              </a:rPr>
              <a:t> se nazývá vrchol kužele </a:t>
            </a:r>
            <a:endParaRPr lang="cs-CZ" sz="2400">
              <a:latin typeface="Calibri" pitchFamily="34" charset="0"/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3635375" y="3141663"/>
            <a:ext cx="45720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 Úsečka SV se nazývá výška kužele (označujeme jako </a:t>
            </a:r>
            <a:r>
              <a:rPr lang="cs-CZ" sz="2400" u="sng">
                <a:solidFill>
                  <a:srgbClr val="FF0000"/>
                </a:solidFill>
                <a:latin typeface="Calibri" pitchFamily="34" charset="0"/>
              </a:rPr>
              <a:t>v</a:t>
            </a:r>
            <a:r>
              <a:rPr lang="cs-CZ" sz="2400">
                <a:latin typeface="Calibri" pitchFamily="34" charset="0"/>
              </a:rPr>
              <a:t>) </a:t>
            </a:r>
          </a:p>
          <a:p>
            <a:endParaRPr lang="cs-CZ" sz="2400">
              <a:latin typeface="Calibri" pitchFamily="34" charset="0"/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3635375" y="4076700"/>
            <a:ext cx="550862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 Úsečka AV se nazývá strana kužele (označujeme jako</a:t>
            </a:r>
            <a:r>
              <a:rPr lang="cs-CZ" sz="2400" u="sng">
                <a:latin typeface="Calibri" pitchFamily="34" charset="0"/>
              </a:rPr>
              <a:t> </a:t>
            </a:r>
            <a:r>
              <a:rPr lang="cs-CZ" sz="2400" u="sng">
                <a:solidFill>
                  <a:srgbClr val="00B0F0"/>
                </a:solidFill>
                <a:latin typeface="Calibri" pitchFamily="34" charset="0"/>
              </a:rPr>
              <a:t>s</a:t>
            </a:r>
            <a:r>
              <a:rPr lang="cs-CZ" sz="2400">
                <a:latin typeface="Calibri" pitchFamily="34" charset="0"/>
              </a:rPr>
              <a:t>)</a:t>
            </a:r>
            <a:r>
              <a:rPr lang="cs-CZ" sz="2400">
                <a:solidFill>
                  <a:srgbClr val="00B0F0"/>
                </a:solidFill>
                <a:latin typeface="Calibri" pitchFamily="34" charset="0"/>
              </a:rPr>
              <a:t> </a:t>
            </a:r>
          </a:p>
        </p:txBody>
      </p:sp>
      <p:cxnSp>
        <p:nvCxnSpPr>
          <p:cNvPr id="13" name="Přímá spojovací čára 12"/>
          <p:cNvCxnSpPr/>
          <p:nvPr/>
        </p:nvCxnSpPr>
        <p:spPr>
          <a:xfrm>
            <a:off x="539750" y="3933825"/>
            <a:ext cx="1152525" cy="0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1692275" y="1268413"/>
            <a:ext cx="0" cy="2665412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1692275" y="1268413"/>
            <a:ext cx="1150938" cy="2665412"/>
          </a:xfrm>
          <a:prstGeom prst="line">
            <a:avLst/>
          </a:prstGeom>
          <a:ln w="19050">
            <a:solidFill>
              <a:srgbClr val="C7E91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2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827088" y="549275"/>
            <a:ext cx="6697662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Z předchozí  látky víme, že objem jehlanu spočítáme podle vzorce </a:t>
            </a:r>
          </a:p>
        </p:txBody>
      </p:sp>
      <p:graphicFrame>
        <p:nvGraphicFramePr>
          <p:cNvPr id="3" name="Object 5"/>
          <p:cNvGraphicFramePr>
            <a:graphicFrameLocks noChangeAspect="1"/>
          </p:cNvGraphicFramePr>
          <p:nvPr/>
        </p:nvGraphicFramePr>
        <p:xfrm>
          <a:off x="971550" y="1628775"/>
          <a:ext cx="708025" cy="936625"/>
        </p:xfrm>
        <a:graphic>
          <a:graphicData uri="http://schemas.openxmlformats.org/presentationml/2006/ole">
            <p:oleObj spid="_x0000_s1029" name="Rovnice" r:id="rId3" imgW="406048" imgH="393359" progId="Equation.3">
              <p:embed/>
            </p:oleObj>
          </a:graphicData>
        </a:graphic>
      </p:graphicFrame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692275" y="1773238"/>
            <a:ext cx="10080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S</a:t>
            </a:r>
            <a:r>
              <a:rPr lang="cs-CZ" sz="2400" baseline="-25000">
                <a:latin typeface="Calibri" pitchFamily="34" charset="0"/>
              </a:rPr>
              <a:t>p</a:t>
            </a:r>
            <a:r>
              <a:rPr lang="cs-CZ" sz="2400">
                <a:latin typeface="Calibri" pitchFamily="34" charset="0"/>
              </a:rPr>
              <a:t> . v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700338" y="1700213"/>
            <a:ext cx="5040312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Kde </a:t>
            </a:r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S</a:t>
            </a:r>
            <a:r>
              <a:rPr lang="cs-CZ" sz="2400" baseline="-25000">
                <a:solidFill>
                  <a:srgbClr val="FF0000"/>
                </a:solidFill>
                <a:latin typeface="Calibri" pitchFamily="34" charset="0"/>
              </a:rPr>
              <a:t>p</a:t>
            </a:r>
            <a:r>
              <a:rPr lang="cs-CZ" sz="2400">
                <a:latin typeface="Calibri" pitchFamily="34" charset="0"/>
              </a:rPr>
              <a:t> je obsah podstavy a </a:t>
            </a:r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v</a:t>
            </a:r>
            <a:r>
              <a:rPr lang="cs-CZ" sz="2400">
                <a:latin typeface="Calibri" pitchFamily="34" charset="0"/>
              </a:rPr>
              <a:t> je výška jehlanu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627313" y="2708275"/>
            <a:ext cx="633730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Můžeme předpokládat, že obsah podstavy je stejný, jako u kužele se stejnou výškou</a:t>
            </a:r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 v</a:t>
            </a:r>
            <a:r>
              <a:rPr lang="cs-CZ" sz="2400">
                <a:latin typeface="Calibri" pitchFamily="34" charset="0"/>
              </a:rPr>
              <a:t>.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684213" y="3860800"/>
            <a:ext cx="64801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Protože podstava kužele je kruh, pak  S</a:t>
            </a:r>
            <a:r>
              <a:rPr lang="cs-CZ" sz="2400" baseline="-25000">
                <a:latin typeface="Calibri" pitchFamily="34" charset="0"/>
              </a:rPr>
              <a:t>p </a:t>
            </a:r>
            <a:r>
              <a:rPr lang="cs-CZ" sz="2400">
                <a:latin typeface="Calibri" pitchFamily="34" charset="0"/>
              </a:rPr>
              <a:t>=</a:t>
            </a:r>
            <a:r>
              <a:rPr lang="el-GR" sz="2400">
                <a:latin typeface="Calibri" pitchFamily="34" charset="0"/>
              </a:rPr>
              <a:t>π</a:t>
            </a:r>
            <a:r>
              <a:rPr lang="cs-CZ" sz="2400">
                <a:latin typeface="Calibri" pitchFamily="34" charset="0"/>
              </a:rPr>
              <a:t> . r</a:t>
            </a:r>
            <a:r>
              <a:rPr lang="cs-CZ" sz="2400" baseline="30000">
                <a:latin typeface="Calibri" pitchFamily="34" charset="0"/>
              </a:rPr>
              <a:t>2</a:t>
            </a:r>
            <a:endParaRPr lang="cs-CZ" sz="2400">
              <a:latin typeface="Calibri" pitchFamily="34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684213" y="4437063"/>
            <a:ext cx="47196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Nyní můžeme vyjádřit objem kužele:</a:t>
            </a:r>
          </a:p>
        </p:txBody>
      </p:sp>
      <p:graphicFrame>
        <p:nvGraphicFramePr>
          <p:cNvPr id="1028" name="Object 6"/>
          <p:cNvGraphicFramePr>
            <a:graphicFrameLocks noChangeAspect="1"/>
          </p:cNvGraphicFramePr>
          <p:nvPr/>
        </p:nvGraphicFramePr>
        <p:xfrm>
          <a:off x="2700338" y="5157788"/>
          <a:ext cx="708025" cy="936625"/>
        </p:xfrm>
        <a:graphic>
          <a:graphicData uri="http://schemas.openxmlformats.org/presentationml/2006/ole">
            <p:oleObj spid="_x0000_s1030" name="Rovnice" r:id="rId4" imgW="406048" imgH="393359" progId="Equation.3">
              <p:embed/>
            </p:oleObj>
          </a:graphicData>
        </a:graphic>
      </p:graphicFrame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3419475" y="5373688"/>
            <a:ext cx="104775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πr</a:t>
            </a:r>
            <a:r>
              <a:rPr lang="cs-CZ" sz="2800" baseline="30000">
                <a:latin typeface="Calibri" pitchFamily="34" charset="0"/>
              </a:rPr>
              <a:t>2</a:t>
            </a:r>
            <a:r>
              <a:rPr lang="cs-CZ" sz="2800">
                <a:latin typeface="Calibri" pitchFamily="34" charset="0"/>
              </a:rPr>
              <a:t> . v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9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611188" y="404813"/>
            <a:ext cx="6913562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Př 1: Kolik krychlových metrů štěrku je na hromadě, která má přibližně tvar kuželu o průměru podstavy 4m a výšce 1m?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684213" y="1773238"/>
            <a:ext cx="12239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v = 1m</a:t>
            </a:r>
          </a:p>
        </p:txBody>
      </p:sp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684213" y="2205038"/>
            <a:ext cx="10382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d = 4m</a:t>
            </a:r>
          </a:p>
        </p:txBody>
      </p:sp>
      <p:sp>
        <p:nvSpPr>
          <p:cNvPr id="6" name="Šipka doprava 5"/>
          <p:cNvSpPr/>
          <p:nvPr/>
        </p:nvSpPr>
        <p:spPr>
          <a:xfrm>
            <a:off x="1692275" y="2349500"/>
            <a:ext cx="431800" cy="2159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2195513" y="2205038"/>
            <a:ext cx="10810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r=2m</a:t>
            </a:r>
          </a:p>
        </p:txBody>
      </p:sp>
      <p:graphicFrame>
        <p:nvGraphicFramePr>
          <p:cNvPr id="2050" name="Object 8"/>
          <p:cNvGraphicFramePr>
            <a:graphicFrameLocks noChangeAspect="1"/>
          </p:cNvGraphicFramePr>
          <p:nvPr/>
        </p:nvGraphicFramePr>
        <p:xfrm>
          <a:off x="755650" y="3213100"/>
          <a:ext cx="708025" cy="936625"/>
        </p:xfrm>
        <a:graphic>
          <a:graphicData uri="http://schemas.openxmlformats.org/presentationml/2006/ole">
            <p:oleObj spid="_x0000_s2056" name="Rovnice" r:id="rId3" imgW="406048" imgH="393359" progId="Equation.3">
              <p:embed/>
            </p:oleObj>
          </a:graphicData>
        </a:graphic>
      </p:graphicFrame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684213" y="2636838"/>
            <a:ext cx="23749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V =</a:t>
            </a:r>
            <a:r>
              <a:rPr lang="cs-CZ" sz="2400" i="1">
                <a:solidFill>
                  <a:srgbClr val="FF0000"/>
                </a:solidFill>
                <a:latin typeface="Calibri" pitchFamily="34" charset="0"/>
              </a:rPr>
              <a:t> x </a:t>
            </a:r>
            <a:r>
              <a:rPr lang="cs-CZ" sz="2400">
                <a:latin typeface="Calibri" pitchFamily="34" charset="0"/>
              </a:rPr>
              <a:t>m</a:t>
            </a:r>
            <a:r>
              <a:rPr lang="cs-CZ" sz="2400" baseline="30000">
                <a:latin typeface="Calibri" pitchFamily="34" charset="0"/>
              </a:rPr>
              <a:t>3</a:t>
            </a:r>
            <a:endParaRPr lang="cs-CZ" sz="2400">
              <a:latin typeface="Calibri" pitchFamily="34" charset="0"/>
            </a:endParaRPr>
          </a:p>
        </p:txBody>
      </p:sp>
      <p:cxnSp>
        <p:nvCxnSpPr>
          <p:cNvPr id="14" name="Přímá spojovací čára 13"/>
          <p:cNvCxnSpPr/>
          <p:nvPr/>
        </p:nvCxnSpPr>
        <p:spPr>
          <a:xfrm>
            <a:off x="827088" y="3068638"/>
            <a:ext cx="2376487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1619250" y="3357563"/>
            <a:ext cx="1223963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l-GR" sz="2800">
                <a:latin typeface="Calibri" pitchFamily="34" charset="0"/>
              </a:rPr>
              <a:t>π</a:t>
            </a:r>
            <a:r>
              <a:rPr lang="cs-CZ" sz="2800">
                <a:latin typeface="Calibri" pitchFamily="34" charset="0"/>
              </a:rPr>
              <a:t>r</a:t>
            </a:r>
            <a:r>
              <a:rPr lang="cs-CZ" sz="2800" baseline="30000">
                <a:latin typeface="Calibri" pitchFamily="34" charset="0"/>
              </a:rPr>
              <a:t>2</a:t>
            </a:r>
            <a:r>
              <a:rPr lang="cs-CZ" sz="2800">
                <a:latin typeface="Calibri" pitchFamily="34" charset="0"/>
              </a:rPr>
              <a:t> . v</a:t>
            </a:r>
            <a:r>
              <a:rPr lang="cs-CZ" sz="2800" baseline="30000">
                <a:latin typeface="Calibri" pitchFamily="34" charset="0"/>
              </a:rPr>
              <a:t> </a:t>
            </a:r>
            <a:endParaRPr lang="cs-CZ" sz="2800">
              <a:latin typeface="Calibri" pitchFamily="34" charset="0"/>
            </a:endParaRPr>
          </a:p>
        </p:txBody>
      </p:sp>
      <p:graphicFrame>
        <p:nvGraphicFramePr>
          <p:cNvPr id="2052" name="Object 9"/>
          <p:cNvGraphicFramePr>
            <a:graphicFrameLocks noChangeAspect="1"/>
          </p:cNvGraphicFramePr>
          <p:nvPr/>
        </p:nvGraphicFramePr>
        <p:xfrm>
          <a:off x="755650" y="4149725"/>
          <a:ext cx="708025" cy="936625"/>
        </p:xfrm>
        <a:graphic>
          <a:graphicData uri="http://schemas.openxmlformats.org/presentationml/2006/ole">
            <p:oleObj spid="_x0000_s2057" name="Rovnice" r:id="rId4" imgW="406048" imgH="393359" progId="Equation.3">
              <p:embed/>
            </p:oleObj>
          </a:graphicData>
        </a:graphic>
      </p:graphicFrame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1619250" y="4437063"/>
            <a:ext cx="14398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3,14.2</a:t>
            </a:r>
            <a:r>
              <a:rPr lang="cs-CZ" sz="2400" baseline="30000">
                <a:latin typeface="Calibri" pitchFamily="34" charset="0"/>
              </a:rPr>
              <a:t>2</a:t>
            </a:r>
            <a:r>
              <a:rPr lang="cs-CZ" sz="2400">
                <a:latin typeface="Calibri" pitchFamily="34" charset="0"/>
              </a:rPr>
              <a:t> . 1</a:t>
            </a:r>
          </a:p>
        </p:txBody>
      </p:sp>
      <p:graphicFrame>
        <p:nvGraphicFramePr>
          <p:cNvPr id="2053" name="Object 10"/>
          <p:cNvGraphicFramePr>
            <a:graphicFrameLocks noChangeAspect="1"/>
          </p:cNvGraphicFramePr>
          <p:nvPr/>
        </p:nvGraphicFramePr>
        <p:xfrm>
          <a:off x="755650" y="5084763"/>
          <a:ext cx="708025" cy="936625"/>
        </p:xfrm>
        <a:graphic>
          <a:graphicData uri="http://schemas.openxmlformats.org/presentationml/2006/ole">
            <p:oleObj spid="_x0000_s2058" name="Rovnice" r:id="rId5" imgW="406048" imgH="393359" progId="Equation.3">
              <p:embed/>
            </p:oleObj>
          </a:graphicData>
        </a:graphic>
      </p:graphicFrame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1619250" y="5300663"/>
            <a:ext cx="14398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12,56</a:t>
            </a: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3635375" y="3357563"/>
            <a:ext cx="43180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V  </a:t>
            </a:r>
          </a:p>
        </p:txBody>
      </p:sp>
      <p:graphicFrame>
        <p:nvGraphicFramePr>
          <p:cNvPr id="2055" name="Object 11"/>
          <p:cNvGraphicFramePr>
            <a:graphicFrameLocks noChangeAspect="1"/>
          </p:cNvGraphicFramePr>
          <p:nvPr/>
        </p:nvGraphicFramePr>
        <p:xfrm>
          <a:off x="3995738" y="3213100"/>
          <a:ext cx="220662" cy="544513"/>
        </p:xfrm>
        <a:graphic>
          <a:graphicData uri="http://schemas.openxmlformats.org/presentationml/2006/ole">
            <p:oleObj spid="_x0000_s2059" name="Rovnice" r:id="rId6" imgW="126890" imgH="228402" progId="Equation.3">
              <p:embed/>
            </p:oleObj>
          </a:graphicData>
        </a:graphic>
      </p:graphicFrame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4284663" y="3357563"/>
            <a:ext cx="143986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14,19 m</a:t>
            </a:r>
            <a:r>
              <a:rPr lang="cs-CZ" sz="2400" baseline="30000">
                <a:latin typeface="Calibri" pitchFamily="34" charset="0"/>
              </a:rPr>
              <a:t>3</a:t>
            </a:r>
            <a:endParaRPr lang="cs-CZ" sz="2400">
              <a:latin typeface="Calibri" pitchFamily="34" charset="0"/>
            </a:endParaRPr>
          </a:p>
        </p:txBody>
      </p:sp>
      <p:cxnSp>
        <p:nvCxnSpPr>
          <p:cNvPr id="27" name="Přímá spojovací čára 26"/>
          <p:cNvCxnSpPr/>
          <p:nvPr/>
        </p:nvCxnSpPr>
        <p:spPr>
          <a:xfrm>
            <a:off x="3779838" y="4005263"/>
            <a:ext cx="1728787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3276600" y="4581525"/>
            <a:ext cx="53990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Na hromadě je přibližně 14,19 m</a:t>
            </a:r>
            <a:r>
              <a:rPr lang="cs-CZ" sz="2400" baseline="30000">
                <a:latin typeface="Calibri" pitchFamily="34" charset="0"/>
              </a:rPr>
              <a:t>3</a:t>
            </a:r>
            <a:r>
              <a:rPr lang="cs-CZ" sz="2400">
                <a:latin typeface="Calibri" pitchFamily="34" charset="0"/>
              </a:rPr>
              <a:t> štěrku.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2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2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7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8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8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2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 animBg="1"/>
      <p:bldP spid="7" grpId="0"/>
      <p:bldP spid="11" grpId="0"/>
      <p:bldP spid="17" grpId="0"/>
      <p:bldP spid="19" grpId="0"/>
      <p:bldP spid="21" grpId="0"/>
      <p:bldP spid="22" grpId="0"/>
      <p:bldP spid="25" grpId="0"/>
      <p:bldP spid="3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611188" y="404813"/>
            <a:ext cx="7489825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Př 2: Vypočtěte objem sklenky s horní části tvaru kuželu. Průměr podstavy  kuželu má stejnou velikost jako jeho strana, </a:t>
            </a:r>
            <a:r>
              <a:rPr lang="cs-CZ" sz="2400"/>
              <a:t>obě</a:t>
            </a:r>
            <a:r>
              <a:rPr lang="cs-CZ" sz="2400">
                <a:latin typeface="Calibri" pitchFamily="34" charset="0"/>
              </a:rPr>
              <a:t> se rovnají 8 cm. </a:t>
            </a:r>
          </a:p>
        </p:txBody>
      </p:sp>
      <p:sp>
        <p:nvSpPr>
          <p:cNvPr id="3" name="Vývojový diagram: sloučení 2"/>
          <p:cNvSpPr/>
          <p:nvPr/>
        </p:nvSpPr>
        <p:spPr>
          <a:xfrm>
            <a:off x="684213" y="2205038"/>
            <a:ext cx="1655762" cy="1368425"/>
          </a:xfrm>
          <a:prstGeom prst="flowChartMerg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5" name="Přímá spojovací čára 4"/>
          <p:cNvCxnSpPr>
            <a:stCxn id="3" idx="2"/>
          </p:cNvCxnSpPr>
          <p:nvPr/>
        </p:nvCxnSpPr>
        <p:spPr>
          <a:xfrm>
            <a:off x="1511300" y="3573463"/>
            <a:ext cx="36513" cy="1584325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1331913" y="5157788"/>
            <a:ext cx="503237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827088" y="1700213"/>
            <a:ext cx="14414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d =8cm</a:t>
            </a: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2124075" y="2852738"/>
            <a:ext cx="989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s=8cm</a:t>
            </a:r>
          </a:p>
        </p:txBody>
      </p:sp>
      <p:cxnSp>
        <p:nvCxnSpPr>
          <p:cNvPr id="12" name="Přímá spojovací čára 11"/>
          <p:cNvCxnSpPr/>
          <p:nvPr/>
        </p:nvCxnSpPr>
        <p:spPr>
          <a:xfrm>
            <a:off x="1476375" y="2205038"/>
            <a:ext cx="34925" cy="1295400"/>
          </a:xfrm>
          <a:prstGeom prst="line">
            <a:avLst/>
          </a:prstGeom>
          <a:ln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1619250" y="2565400"/>
            <a:ext cx="5762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v</a:t>
            </a:r>
          </a:p>
        </p:txBody>
      </p:sp>
      <p:graphicFrame>
        <p:nvGraphicFramePr>
          <p:cNvPr id="3074" name="Object 8"/>
          <p:cNvGraphicFramePr>
            <a:graphicFrameLocks noChangeAspect="1"/>
          </p:cNvGraphicFramePr>
          <p:nvPr/>
        </p:nvGraphicFramePr>
        <p:xfrm>
          <a:off x="5940425" y="3068638"/>
          <a:ext cx="708025" cy="936625"/>
        </p:xfrm>
        <a:graphic>
          <a:graphicData uri="http://schemas.openxmlformats.org/presentationml/2006/ole">
            <p:oleObj spid="_x0000_s3080" name="Rovnice" r:id="rId3" imgW="406048" imgH="393359" progId="Equation.3">
              <p:embed/>
            </p:oleObj>
          </a:graphicData>
        </a:graphic>
      </p:graphicFrame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6659563" y="3284538"/>
            <a:ext cx="9683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l-GR" sz="2400">
                <a:latin typeface="Calibri" pitchFamily="34" charset="0"/>
              </a:rPr>
              <a:t>π</a:t>
            </a:r>
            <a:r>
              <a:rPr lang="cs-CZ" sz="2400">
                <a:latin typeface="Calibri" pitchFamily="34" charset="0"/>
              </a:rPr>
              <a:t>r</a:t>
            </a:r>
            <a:r>
              <a:rPr lang="cs-CZ" sz="2400" baseline="30000">
                <a:latin typeface="Calibri" pitchFamily="34" charset="0"/>
              </a:rPr>
              <a:t>2</a:t>
            </a:r>
            <a:r>
              <a:rPr lang="cs-CZ" sz="2400">
                <a:latin typeface="Calibri" pitchFamily="34" charset="0"/>
              </a:rPr>
              <a:t> . v</a:t>
            </a:r>
            <a:r>
              <a:rPr lang="cs-CZ" sz="2400" baseline="30000">
                <a:latin typeface="Calibri" pitchFamily="34" charset="0"/>
              </a:rPr>
              <a:t> </a:t>
            </a:r>
            <a:endParaRPr lang="cs-CZ" sz="2400">
              <a:latin typeface="Calibri" pitchFamily="34" charset="0"/>
            </a:endParaRP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1763713" y="1773238"/>
            <a:ext cx="3603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r</a:t>
            </a:r>
          </a:p>
        </p:txBody>
      </p:sp>
      <p:sp>
        <p:nvSpPr>
          <p:cNvPr id="22" name="Pravoúhlý trojúhelník 21"/>
          <p:cNvSpPr/>
          <p:nvPr/>
        </p:nvSpPr>
        <p:spPr>
          <a:xfrm>
            <a:off x="3276600" y="1773238"/>
            <a:ext cx="1295400" cy="1439862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3995738" y="1989138"/>
            <a:ext cx="18716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s = 8 cm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3276600" y="3284538"/>
            <a:ext cx="15113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r = 4 cm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2771775" y="2205038"/>
            <a:ext cx="4318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v</a:t>
            </a:r>
          </a:p>
        </p:txBody>
      </p:sp>
      <p:sp>
        <p:nvSpPr>
          <p:cNvPr id="27" name="TextovéPole 26"/>
          <p:cNvSpPr txBox="1">
            <a:spLocks noChangeArrowheads="1"/>
          </p:cNvSpPr>
          <p:nvPr/>
        </p:nvSpPr>
        <p:spPr bwMode="auto">
          <a:xfrm>
            <a:off x="3276600" y="3789363"/>
            <a:ext cx="23034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v</a:t>
            </a:r>
            <a:r>
              <a:rPr lang="cs-CZ" sz="2400" baseline="30000">
                <a:latin typeface="Calibri" pitchFamily="34" charset="0"/>
              </a:rPr>
              <a:t>2</a:t>
            </a:r>
            <a:r>
              <a:rPr lang="cs-CZ" sz="2400">
                <a:latin typeface="Calibri" pitchFamily="34" charset="0"/>
              </a:rPr>
              <a:t> = s</a:t>
            </a:r>
            <a:r>
              <a:rPr lang="cs-CZ" sz="2400" baseline="30000">
                <a:latin typeface="Calibri" pitchFamily="34" charset="0"/>
              </a:rPr>
              <a:t>2</a:t>
            </a:r>
            <a:r>
              <a:rPr lang="cs-CZ" sz="2400">
                <a:latin typeface="Calibri" pitchFamily="34" charset="0"/>
              </a:rPr>
              <a:t> – r</a:t>
            </a:r>
            <a:r>
              <a:rPr lang="cs-CZ" sz="2400" baseline="30000">
                <a:latin typeface="Calibri" pitchFamily="34" charset="0"/>
              </a:rPr>
              <a:t>2</a:t>
            </a:r>
            <a:r>
              <a:rPr lang="cs-CZ" sz="2400">
                <a:latin typeface="Calibri" pitchFamily="34" charset="0"/>
              </a:rPr>
              <a:t> </a:t>
            </a:r>
          </a:p>
        </p:txBody>
      </p:sp>
      <p:sp>
        <p:nvSpPr>
          <p:cNvPr id="28" name="Obdélník 27"/>
          <p:cNvSpPr>
            <a:spLocks noChangeArrowheads="1"/>
          </p:cNvSpPr>
          <p:nvPr/>
        </p:nvSpPr>
        <p:spPr bwMode="auto">
          <a:xfrm>
            <a:off x="3276600" y="4149725"/>
            <a:ext cx="21590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v</a:t>
            </a:r>
            <a:r>
              <a:rPr lang="cs-CZ" sz="2400" baseline="30000">
                <a:latin typeface="Calibri" pitchFamily="34" charset="0"/>
              </a:rPr>
              <a:t>2</a:t>
            </a:r>
            <a:r>
              <a:rPr lang="cs-CZ" sz="2400">
                <a:latin typeface="Calibri" pitchFamily="34" charset="0"/>
              </a:rPr>
              <a:t> = 8</a:t>
            </a:r>
            <a:r>
              <a:rPr lang="cs-CZ" sz="2400" baseline="30000">
                <a:latin typeface="Calibri" pitchFamily="34" charset="0"/>
              </a:rPr>
              <a:t>2</a:t>
            </a:r>
            <a:r>
              <a:rPr lang="cs-CZ" sz="2400">
                <a:latin typeface="Calibri" pitchFamily="34" charset="0"/>
              </a:rPr>
              <a:t> – 4</a:t>
            </a:r>
            <a:r>
              <a:rPr lang="cs-CZ" sz="2400" baseline="30000">
                <a:latin typeface="Calibri" pitchFamily="34" charset="0"/>
              </a:rPr>
              <a:t>2</a:t>
            </a:r>
            <a:endParaRPr lang="cs-CZ" sz="2400">
              <a:latin typeface="Calibri" pitchFamily="34" charset="0"/>
            </a:endParaRPr>
          </a:p>
        </p:txBody>
      </p:sp>
      <p:sp>
        <p:nvSpPr>
          <p:cNvPr id="30" name="Obdélník 29"/>
          <p:cNvSpPr>
            <a:spLocks noChangeArrowheads="1"/>
          </p:cNvSpPr>
          <p:nvPr/>
        </p:nvSpPr>
        <p:spPr bwMode="auto">
          <a:xfrm>
            <a:off x="3276600" y="4581525"/>
            <a:ext cx="17732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000000"/>
                </a:solidFill>
                <a:latin typeface="Calibri" pitchFamily="34" charset="0"/>
              </a:rPr>
              <a:t>v</a:t>
            </a:r>
            <a:r>
              <a:rPr lang="cs-CZ" sz="2400" baseline="30000">
                <a:solidFill>
                  <a:srgbClr val="000000"/>
                </a:solidFill>
                <a:latin typeface="Calibri" pitchFamily="34" charset="0"/>
              </a:rPr>
              <a:t>2</a:t>
            </a:r>
            <a:r>
              <a:rPr lang="cs-CZ" sz="2400">
                <a:solidFill>
                  <a:srgbClr val="000000"/>
                </a:solidFill>
                <a:latin typeface="Calibri" pitchFamily="34" charset="0"/>
              </a:rPr>
              <a:t> = 64 – 16 </a:t>
            </a:r>
            <a:endParaRPr lang="cs-CZ">
              <a:latin typeface="Calibri" pitchFamily="34" charset="0"/>
            </a:endParaRPr>
          </a:p>
        </p:txBody>
      </p:sp>
      <p:sp>
        <p:nvSpPr>
          <p:cNvPr id="31" name="Obdélník 30"/>
          <p:cNvSpPr>
            <a:spLocks noChangeArrowheads="1"/>
          </p:cNvSpPr>
          <p:nvPr/>
        </p:nvSpPr>
        <p:spPr bwMode="auto">
          <a:xfrm>
            <a:off x="3348038" y="5084763"/>
            <a:ext cx="10271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v</a:t>
            </a:r>
            <a:r>
              <a:rPr lang="cs-CZ" sz="2400" baseline="30000">
                <a:latin typeface="Calibri" pitchFamily="34" charset="0"/>
              </a:rPr>
              <a:t>2</a:t>
            </a:r>
            <a:r>
              <a:rPr lang="cs-CZ" sz="2400">
                <a:latin typeface="Calibri" pitchFamily="34" charset="0"/>
              </a:rPr>
              <a:t> = 48 </a:t>
            </a:r>
          </a:p>
        </p:txBody>
      </p:sp>
      <p:graphicFrame>
        <p:nvGraphicFramePr>
          <p:cNvPr id="3075" name="Object 9"/>
          <p:cNvGraphicFramePr>
            <a:graphicFrameLocks noChangeAspect="1"/>
          </p:cNvGraphicFramePr>
          <p:nvPr/>
        </p:nvGraphicFramePr>
        <p:xfrm>
          <a:off x="3348038" y="5516563"/>
          <a:ext cx="1023937" cy="504825"/>
        </p:xfrm>
        <a:graphic>
          <a:graphicData uri="http://schemas.openxmlformats.org/presentationml/2006/ole">
            <p:oleObj spid="_x0000_s3081" name="Rovnice" r:id="rId4" imgW="545863" imgH="228501" progId="Equation.3">
              <p:embed/>
            </p:oleObj>
          </a:graphicData>
        </a:graphic>
      </p:graphicFrame>
      <p:sp>
        <p:nvSpPr>
          <p:cNvPr id="33" name="TextovéPole 32"/>
          <p:cNvSpPr txBox="1">
            <a:spLocks noChangeArrowheads="1"/>
          </p:cNvSpPr>
          <p:nvPr/>
        </p:nvSpPr>
        <p:spPr bwMode="auto">
          <a:xfrm>
            <a:off x="3348038" y="6092825"/>
            <a:ext cx="3921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v </a:t>
            </a:r>
          </a:p>
        </p:txBody>
      </p:sp>
      <p:graphicFrame>
        <p:nvGraphicFramePr>
          <p:cNvPr id="3076" name="Object 10"/>
          <p:cNvGraphicFramePr>
            <a:graphicFrameLocks noChangeAspect="1"/>
          </p:cNvGraphicFramePr>
          <p:nvPr/>
        </p:nvGraphicFramePr>
        <p:xfrm>
          <a:off x="3635375" y="5949950"/>
          <a:ext cx="220663" cy="544513"/>
        </p:xfrm>
        <a:graphic>
          <a:graphicData uri="http://schemas.openxmlformats.org/presentationml/2006/ole">
            <p:oleObj spid="_x0000_s3082" name="Rovnice" r:id="rId5" imgW="126890" imgH="228402" progId="Equation.3">
              <p:embed/>
            </p:oleObj>
          </a:graphicData>
        </a:graphic>
      </p:graphicFrame>
      <p:sp>
        <p:nvSpPr>
          <p:cNvPr id="35" name="TextovéPole 34"/>
          <p:cNvSpPr txBox="1">
            <a:spLocks noChangeArrowheads="1"/>
          </p:cNvSpPr>
          <p:nvPr/>
        </p:nvSpPr>
        <p:spPr bwMode="auto">
          <a:xfrm>
            <a:off x="3851275" y="6092825"/>
            <a:ext cx="12969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6,9 cm</a:t>
            </a:r>
          </a:p>
        </p:txBody>
      </p:sp>
      <p:sp>
        <p:nvSpPr>
          <p:cNvPr id="36" name="TextovéPole 35"/>
          <p:cNvSpPr txBox="1">
            <a:spLocks noChangeArrowheads="1"/>
          </p:cNvSpPr>
          <p:nvPr/>
        </p:nvSpPr>
        <p:spPr bwMode="auto">
          <a:xfrm>
            <a:off x="5867400" y="1773238"/>
            <a:ext cx="288131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v = 6,9 cm</a:t>
            </a:r>
          </a:p>
          <a:p>
            <a:r>
              <a:rPr lang="cs-CZ" sz="2400">
                <a:latin typeface="Calibri" pitchFamily="34" charset="0"/>
              </a:rPr>
              <a:t>r = 4 cm</a:t>
            </a:r>
          </a:p>
          <a:p>
            <a:r>
              <a:rPr lang="cs-CZ" sz="2400">
                <a:latin typeface="Calibri" pitchFamily="34" charset="0"/>
              </a:rPr>
              <a:t>V = x cm</a:t>
            </a:r>
          </a:p>
        </p:txBody>
      </p:sp>
      <p:cxnSp>
        <p:nvCxnSpPr>
          <p:cNvPr id="38" name="Přímá spojovací čára 37"/>
          <p:cNvCxnSpPr/>
          <p:nvPr/>
        </p:nvCxnSpPr>
        <p:spPr>
          <a:xfrm>
            <a:off x="6011863" y="2997200"/>
            <a:ext cx="1944687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077" name="Object 11"/>
          <p:cNvGraphicFramePr>
            <a:graphicFrameLocks noChangeAspect="1"/>
          </p:cNvGraphicFramePr>
          <p:nvPr/>
        </p:nvGraphicFramePr>
        <p:xfrm>
          <a:off x="5940425" y="3933825"/>
          <a:ext cx="708025" cy="936625"/>
        </p:xfrm>
        <a:graphic>
          <a:graphicData uri="http://schemas.openxmlformats.org/presentationml/2006/ole">
            <p:oleObj spid="_x0000_s3083" name="Rovnice" r:id="rId6" imgW="406048" imgH="393359" progId="Equation.3">
              <p:embed/>
            </p:oleObj>
          </a:graphicData>
        </a:graphic>
      </p:graphicFrame>
      <p:sp>
        <p:nvSpPr>
          <p:cNvPr id="3107" name="Obdélník 39"/>
          <p:cNvSpPr>
            <a:spLocks noChangeArrowheads="1"/>
          </p:cNvSpPr>
          <p:nvPr/>
        </p:nvSpPr>
        <p:spPr bwMode="auto">
          <a:xfrm>
            <a:off x="4184650" y="3244850"/>
            <a:ext cx="2317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aseline="30000">
                <a:latin typeface="Calibri" pitchFamily="34" charset="0"/>
              </a:rPr>
              <a:t> </a:t>
            </a:r>
            <a:endParaRPr lang="cs-CZ" sz="2400">
              <a:latin typeface="Calibri" pitchFamily="34" charset="0"/>
            </a:endParaRPr>
          </a:p>
        </p:txBody>
      </p:sp>
      <p:sp>
        <p:nvSpPr>
          <p:cNvPr id="41" name="Obdélník 40"/>
          <p:cNvSpPr>
            <a:spLocks noChangeArrowheads="1"/>
          </p:cNvSpPr>
          <p:nvPr/>
        </p:nvSpPr>
        <p:spPr bwMode="auto">
          <a:xfrm>
            <a:off x="6732588" y="4149725"/>
            <a:ext cx="17129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000000"/>
                </a:solidFill>
                <a:latin typeface="Calibri" pitchFamily="34" charset="0"/>
              </a:rPr>
              <a:t>3,14.4</a:t>
            </a:r>
            <a:r>
              <a:rPr lang="cs-CZ" sz="2400" baseline="30000">
                <a:solidFill>
                  <a:srgbClr val="000000"/>
                </a:solidFill>
                <a:latin typeface="Calibri" pitchFamily="34" charset="0"/>
              </a:rPr>
              <a:t>2</a:t>
            </a:r>
            <a:r>
              <a:rPr lang="cs-CZ" sz="2400">
                <a:solidFill>
                  <a:srgbClr val="000000"/>
                </a:solidFill>
                <a:latin typeface="Calibri" pitchFamily="34" charset="0"/>
              </a:rPr>
              <a:t> . 6,9</a:t>
            </a:r>
            <a:r>
              <a:rPr lang="cs-CZ" sz="2400" baseline="30000">
                <a:solidFill>
                  <a:srgbClr val="000000"/>
                </a:solidFill>
                <a:latin typeface="Calibri" pitchFamily="34" charset="0"/>
              </a:rPr>
              <a:t> </a:t>
            </a:r>
            <a:endParaRPr lang="cs-CZ" sz="240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44" name="TextovéPole 43"/>
          <p:cNvSpPr txBox="1">
            <a:spLocks noChangeArrowheads="1"/>
          </p:cNvSpPr>
          <p:nvPr/>
        </p:nvSpPr>
        <p:spPr bwMode="auto">
          <a:xfrm>
            <a:off x="6732588" y="4941888"/>
            <a:ext cx="187166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115,6 cm</a:t>
            </a:r>
            <a:r>
              <a:rPr lang="cs-CZ" sz="2400" baseline="30000">
                <a:latin typeface="Calibri" pitchFamily="34" charset="0"/>
              </a:rPr>
              <a:t>3</a:t>
            </a:r>
            <a:endParaRPr lang="cs-CZ" sz="2400">
              <a:latin typeface="Calibri" pitchFamily="34" charset="0"/>
            </a:endParaRPr>
          </a:p>
        </p:txBody>
      </p:sp>
      <p:sp>
        <p:nvSpPr>
          <p:cNvPr id="45" name="TextovéPole 44"/>
          <p:cNvSpPr txBox="1">
            <a:spLocks noChangeArrowheads="1"/>
          </p:cNvSpPr>
          <p:nvPr/>
        </p:nvSpPr>
        <p:spPr bwMode="auto">
          <a:xfrm>
            <a:off x="6011863" y="4941888"/>
            <a:ext cx="4318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V </a:t>
            </a:r>
          </a:p>
        </p:txBody>
      </p:sp>
      <p:graphicFrame>
        <p:nvGraphicFramePr>
          <p:cNvPr id="3079" name="Object 12"/>
          <p:cNvGraphicFramePr>
            <a:graphicFrameLocks noChangeAspect="1"/>
          </p:cNvGraphicFramePr>
          <p:nvPr/>
        </p:nvGraphicFramePr>
        <p:xfrm>
          <a:off x="6443663" y="4797425"/>
          <a:ext cx="220662" cy="544513"/>
        </p:xfrm>
        <a:graphic>
          <a:graphicData uri="http://schemas.openxmlformats.org/presentationml/2006/ole">
            <p:oleObj spid="_x0000_s3084" name="Rovnice" r:id="rId7" imgW="126890" imgH="228402" progId="Equation.3">
              <p:embed/>
            </p:oleObj>
          </a:graphicData>
        </a:graphic>
      </p:graphicFrame>
      <p:cxnSp>
        <p:nvCxnSpPr>
          <p:cNvPr id="48" name="Přímá spojovací čára 47"/>
          <p:cNvCxnSpPr/>
          <p:nvPr/>
        </p:nvCxnSpPr>
        <p:spPr>
          <a:xfrm>
            <a:off x="6156325" y="5445125"/>
            <a:ext cx="2087563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TextovéPole 51"/>
          <p:cNvSpPr txBox="1">
            <a:spLocks noChangeArrowheads="1"/>
          </p:cNvSpPr>
          <p:nvPr/>
        </p:nvSpPr>
        <p:spPr bwMode="auto">
          <a:xfrm>
            <a:off x="5040313" y="5949950"/>
            <a:ext cx="410368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Objem sklenky je asi 115,6 cm</a:t>
            </a:r>
            <a:r>
              <a:rPr lang="cs-CZ" sz="2400" baseline="30000">
                <a:latin typeface="Calibri" pitchFamily="34" charset="0"/>
              </a:rPr>
              <a:t>3</a:t>
            </a:r>
            <a:r>
              <a:rPr lang="cs-CZ" sz="2400">
                <a:latin typeface="Calibri" pitchFamily="34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0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3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8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3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8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83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88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93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98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3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8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3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8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3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8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3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8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43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48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3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8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9" grpId="0"/>
      <p:bldP spid="10" grpId="0"/>
      <p:bldP spid="18" grpId="0"/>
      <p:bldP spid="20" grpId="0"/>
      <p:bldP spid="21" grpId="0"/>
      <p:bldP spid="22" grpId="0" animBg="1"/>
      <p:bldP spid="23" grpId="0"/>
      <p:bldP spid="24" grpId="0"/>
      <p:bldP spid="25" grpId="0"/>
      <p:bldP spid="27" grpId="0"/>
      <p:bldP spid="28" grpId="0"/>
      <p:bldP spid="30" grpId="0"/>
      <p:bldP spid="31" grpId="0"/>
      <p:bldP spid="33" grpId="0"/>
      <p:bldP spid="35" grpId="0"/>
      <p:bldP spid="36" grpId="0"/>
      <p:bldP spid="41" grpId="0"/>
      <p:bldP spid="44" grpId="0"/>
      <p:bldP spid="45" grpId="0"/>
      <p:bldP spid="5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3375"/>
            <a:ext cx="8229600" cy="1511300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/>
              <a:t>PŮLPÁN, Zdeněk, Michal ČIHÁK a Josef TREJBAL. </a:t>
            </a:r>
            <a:r>
              <a:rPr lang="cs-CZ" sz="1800" i="1" dirty="0"/>
              <a:t>Matematika 9 pro základní školy</a:t>
            </a:r>
            <a:r>
              <a:rPr lang="cs-CZ" sz="1800" dirty="0"/>
              <a:t>. 1. vyd. Praha: SPN - pedagogické nakladatelství, 2010, 102 s. ISBN 978-807-2354-894.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/>
              <a:t>[online]. [cit. 2014-01-02]. DOI: http://www.</a:t>
            </a:r>
            <a:r>
              <a:rPr lang="cs-CZ" sz="1800" dirty="0" err="1" smtClean="0"/>
              <a:t>datakabinet.cz</a:t>
            </a:r>
            <a:r>
              <a:rPr lang="cs-CZ" sz="1800" dirty="0" smtClean="0"/>
              <a:t>/</a:t>
            </a:r>
            <a:r>
              <a:rPr lang="cs-CZ" sz="1800" dirty="0" err="1" smtClean="0"/>
              <a:t>cs</a:t>
            </a:r>
            <a:r>
              <a:rPr lang="cs-CZ" sz="1800" dirty="0" smtClean="0"/>
              <a:t>/</a:t>
            </a:r>
            <a:r>
              <a:rPr lang="cs-CZ" sz="1800" dirty="0" err="1" smtClean="0"/>
              <a:t>Vyukove</a:t>
            </a:r>
            <a:r>
              <a:rPr lang="cs-CZ" sz="1800" dirty="0" smtClean="0"/>
              <a:t>-</a:t>
            </a:r>
            <a:r>
              <a:rPr lang="cs-CZ" sz="1800" dirty="0" err="1" smtClean="0"/>
              <a:t>materialy</a:t>
            </a:r>
            <a:r>
              <a:rPr lang="cs-CZ" sz="1800" dirty="0" smtClean="0"/>
              <a:t>-a-</a:t>
            </a:r>
            <a:r>
              <a:rPr lang="cs-CZ" sz="1800" dirty="0" err="1" smtClean="0"/>
              <a:t>d</a:t>
            </a:r>
            <a:r>
              <a:rPr lang="cs-CZ" sz="1800" dirty="0" smtClean="0"/>
              <a:t>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1030</TotalTime>
  <Words>307</Words>
  <Application>Microsoft Office PowerPoint</Application>
  <PresentationFormat>On-screen Show (4:3)</PresentationFormat>
  <Paragraphs>71</Paragraphs>
  <Slides>6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0" baseType="lpstr">
      <vt:lpstr>Calibri</vt:lpstr>
      <vt:lpstr>Arial</vt:lpstr>
      <vt:lpstr>Motiv sady Office</vt:lpstr>
      <vt:lpstr>Rovnice</vt:lpstr>
      <vt:lpstr>Snímek 1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lpt</dc:creator>
  <cp:lastModifiedBy>DUM</cp:lastModifiedBy>
  <cp:revision>118</cp:revision>
  <dcterms:created xsi:type="dcterms:W3CDTF">2013-10-07T18:50:03Z</dcterms:created>
  <dcterms:modified xsi:type="dcterms:W3CDTF">2014-01-11T17:41:00Z</dcterms:modified>
</cp:coreProperties>
</file>