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84" r:id="rId3"/>
    <p:sldId id="285" r:id="rId4"/>
    <p:sldId id="286" r:id="rId5"/>
    <p:sldId id="287" r:id="rId6"/>
    <p:sldId id="28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E91D"/>
    <a:srgbClr val="C640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5218AE-E487-4E31-A209-308F208F7228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88AB8-9691-4E98-BB6C-5C21EA17A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04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13" Type="http://schemas.openxmlformats.org/officeDocument/2006/relationships/image" Target="../media/image9.wmf"/><Relationship Id="rId3" Type="http://schemas.openxmlformats.org/officeDocument/2006/relationships/image" Target="../media/image11.png"/><Relationship Id="rId7" Type="http://schemas.openxmlformats.org/officeDocument/2006/relationships/image" Target="../media/image6.wmf"/><Relationship Id="rId12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8.wmf"/><Relationship Id="rId5" Type="http://schemas.openxmlformats.org/officeDocument/2006/relationships/image" Target="../media/image5.wmf"/><Relationship Id="rId15" Type="http://schemas.openxmlformats.org/officeDocument/2006/relationships/image" Target="../media/image10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7.wmf"/><Relationship Id="rId14" Type="http://schemas.openxmlformats.org/officeDocument/2006/relationships/oleObject" Target="../embeddings/oleObject6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matikabrdickova.sweb.cz/soubory_PDF/9/6_Jehlan_kuzel_koule.pdf" TargetMode="External"/><Relationship Id="rId2" Type="http://schemas.openxmlformats.org/officeDocument/2006/relationships/hyperlink" Target="http://www.datakabinet.cz/cs/Vyukove-materialy-a-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404664"/>
            <a:ext cx="1800199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48680"/>
            <a:ext cx="653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/>
              <a:t>Základní škola a mateřská škola </a:t>
            </a:r>
            <a:r>
              <a:rPr lang="cs-CZ" b="1" dirty="0" err="1"/>
              <a:t>J.A.Komenského</a:t>
            </a:r>
            <a:r>
              <a:rPr lang="cs-CZ" b="1" dirty="0"/>
              <a:t> </a:t>
            </a:r>
          </a:p>
          <a:p>
            <a:pPr algn="ctr"/>
            <a:r>
              <a:rPr lang="cs-CZ" b="1" dirty="0"/>
              <a:t>v Novém </a:t>
            </a:r>
            <a:r>
              <a:rPr lang="cs-CZ" b="1" dirty="0" err="1"/>
              <a:t>Strašecí</a:t>
            </a:r>
            <a:r>
              <a:rPr lang="cs-CZ" b="1" dirty="0"/>
              <a:t> </a:t>
            </a:r>
          </a:p>
          <a:p>
            <a:pPr algn="ctr"/>
            <a:r>
              <a:rPr lang="cs-CZ" dirty="0"/>
              <a:t>Komenského nám. 209, 271 01 Nové </a:t>
            </a:r>
            <a:r>
              <a:rPr lang="cs-CZ" dirty="0" err="1"/>
              <a:t>Strašecí</a:t>
            </a:r>
            <a:r>
              <a:rPr lang="cs-CZ" dirty="0"/>
              <a:t> </a:t>
            </a:r>
          </a:p>
          <a:p>
            <a:pPr algn="ctr"/>
            <a:r>
              <a:rPr lang="fr-FR" dirty="0"/>
              <a:t>tel. 311 240 401, 311 240 400, email: zsnovstra@email.cz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889844"/>
            <a:ext cx="77048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r>
              <a:rPr lang="da-DK" dirty="0" smtClean="0"/>
              <a:t>ČÍSLO </a:t>
            </a:r>
            <a:r>
              <a:rPr lang="da-DK" dirty="0"/>
              <a:t>PROJEKTU: 1.4 OP VK </a:t>
            </a:r>
          </a:p>
          <a:p>
            <a:r>
              <a:rPr lang="cs-CZ" dirty="0" smtClean="0"/>
              <a:t>NÁZEV</a:t>
            </a:r>
            <a:r>
              <a:rPr lang="cs-CZ" dirty="0"/>
              <a:t>: </a:t>
            </a:r>
            <a:r>
              <a:rPr lang="cs-CZ" dirty="0" smtClean="0"/>
              <a:t>VY_42_INOVACE_13 </a:t>
            </a:r>
            <a:endParaRPr lang="cs-CZ" dirty="0"/>
          </a:p>
          <a:p>
            <a:r>
              <a:rPr lang="pl-PL" dirty="0" smtClean="0"/>
              <a:t>AUTOR</a:t>
            </a:r>
            <a:r>
              <a:rPr lang="pl-PL" dirty="0"/>
              <a:t>: </a:t>
            </a:r>
            <a:r>
              <a:rPr lang="pl-PL" dirty="0" smtClean="0"/>
              <a:t>Mgr. Stanislav Hajný </a:t>
            </a:r>
            <a:endParaRPr lang="pl-PL" dirty="0"/>
          </a:p>
          <a:p>
            <a:r>
              <a:rPr lang="cs-CZ" dirty="0" smtClean="0"/>
              <a:t>OBDOBÍ</a:t>
            </a:r>
            <a:r>
              <a:rPr lang="cs-CZ" dirty="0"/>
              <a:t>: </a:t>
            </a:r>
            <a:r>
              <a:rPr lang="cs-CZ" dirty="0" smtClean="0"/>
              <a:t>2013 </a:t>
            </a:r>
            <a:endParaRPr lang="cs-CZ" dirty="0"/>
          </a:p>
          <a:p>
            <a:r>
              <a:rPr lang="cs-CZ" dirty="0" smtClean="0"/>
              <a:t>ROČNÍK</a:t>
            </a:r>
            <a:r>
              <a:rPr lang="cs-CZ" dirty="0"/>
              <a:t>: </a:t>
            </a:r>
            <a:r>
              <a:rPr lang="cs-CZ" dirty="0" smtClean="0"/>
              <a:t> 9.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OBLAST: Matematika a její aplikace 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Matematika a její aplikace </a:t>
            </a:r>
          </a:p>
          <a:p>
            <a:r>
              <a:rPr lang="cs-CZ" dirty="0" smtClean="0"/>
              <a:t>TÉMATICKÝ </a:t>
            </a:r>
            <a:r>
              <a:rPr lang="cs-CZ" dirty="0"/>
              <a:t>OKRUH: Geometrie v rovině a prostoru </a:t>
            </a:r>
          </a:p>
          <a:p>
            <a:r>
              <a:rPr lang="cs-CZ" dirty="0" smtClean="0"/>
              <a:t>TÉMA: Kužel – povrch.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</a:t>
            </a:r>
            <a:r>
              <a:rPr lang="cs-CZ" dirty="0" smtClean="0"/>
              <a:t>Pojem povrch, základní výpočty. 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799288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432048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4572000" y="2204864"/>
            <a:ext cx="4139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r … poloměr podstavy</a:t>
            </a:r>
          </a:p>
          <a:p>
            <a:r>
              <a:rPr lang="cs-CZ" sz="2400" dirty="0" smtClean="0"/>
              <a:t>s … strana kužele</a:t>
            </a:r>
          </a:p>
          <a:p>
            <a:r>
              <a:rPr lang="cs-CZ" sz="2400" dirty="0" smtClean="0"/>
              <a:t>v … výška kužele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408712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čára 3"/>
          <p:cNvCxnSpPr/>
          <p:nvPr/>
        </p:nvCxnSpPr>
        <p:spPr>
          <a:xfrm flipV="1">
            <a:off x="1043608" y="404664"/>
            <a:ext cx="273630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1196008" y="557064"/>
            <a:ext cx="273630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1348408" y="692696"/>
            <a:ext cx="2791544" cy="1600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500808" y="764704"/>
            <a:ext cx="2855168" cy="1681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653208" y="908720"/>
            <a:ext cx="2846784" cy="16897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1805608" y="1052736"/>
            <a:ext cx="2910408" cy="1698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2051720" y="1196752"/>
            <a:ext cx="288032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2267744" y="1340768"/>
            <a:ext cx="2808312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483768" y="1484784"/>
            <a:ext cx="273630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699792" y="1556792"/>
            <a:ext cx="273630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987824" y="1628800"/>
            <a:ext cx="273630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3203848" y="1772816"/>
            <a:ext cx="273630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491880" y="1916832"/>
            <a:ext cx="2592288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3851920" y="2132856"/>
            <a:ext cx="223224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4355976" y="2564904"/>
            <a:ext cx="1296144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Elipsa 29"/>
          <p:cNvSpPr/>
          <p:nvPr/>
        </p:nvSpPr>
        <p:spPr>
          <a:xfrm>
            <a:off x="251520" y="2636912"/>
            <a:ext cx="1800200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ovací šipka 31"/>
          <p:cNvCxnSpPr/>
          <p:nvPr/>
        </p:nvCxnSpPr>
        <p:spPr>
          <a:xfrm flipV="1">
            <a:off x="4139952" y="692696"/>
            <a:ext cx="2592288" cy="115212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6804248" y="332656"/>
            <a:ext cx="233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Plášť   kužele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pl</a:t>
            </a:r>
            <a:endParaRPr lang="cs-CZ" sz="2400" dirty="0"/>
          </a:p>
        </p:txBody>
      </p:sp>
      <p:cxnSp>
        <p:nvCxnSpPr>
          <p:cNvPr id="35" name="Přímá spojovací šipka 34"/>
          <p:cNvCxnSpPr/>
          <p:nvPr/>
        </p:nvCxnSpPr>
        <p:spPr>
          <a:xfrm>
            <a:off x="1691680" y="3717032"/>
            <a:ext cx="3672408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292080" y="3573016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 podstavy kužele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endParaRPr lang="cs-CZ" sz="2400" dirty="0"/>
          </a:p>
        </p:txBody>
      </p:sp>
      <p:sp>
        <p:nvSpPr>
          <p:cNvPr id="42" name="Obdélník 41"/>
          <p:cNvSpPr/>
          <p:nvPr/>
        </p:nvSpPr>
        <p:spPr>
          <a:xfrm>
            <a:off x="827584" y="5229200"/>
            <a:ext cx="58326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/>
              <a:t> </a:t>
            </a:r>
            <a:r>
              <a:rPr lang="pt-BR" sz="2800" b="1" u="sng" dirty="0" smtClean="0"/>
              <a:t>S = πr</a:t>
            </a:r>
            <a:r>
              <a:rPr lang="cs-CZ" sz="2800" b="1" u="sng" baseline="30000" dirty="0" smtClean="0"/>
              <a:t>2</a:t>
            </a:r>
            <a:r>
              <a:rPr lang="pt-BR" sz="2800" b="1" u="sng" dirty="0" smtClean="0"/>
              <a:t> + πrs = πr.(r + s )</a:t>
            </a:r>
            <a:endParaRPr lang="cs-CZ" sz="2800" b="1" u="sng" dirty="0"/>
          </a:p>
        </p:txBody>
      </p:sp>
      <p:sp>
        <p:nvSpPr>
          <p:cNvPr id="44" name="Obdélník 43"/>
          <p:cNvSpPr/>
          <p:nvPr/>
        </p:nvSpPr>
        <p:spPr>
          <a:xfrm>
            <a:off x="899592" y="4653136"/>
            <a:ext cx="19688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800" b="1" dirty="0" smtClean="0"/>
              <a:t>S = </a:t>
            </a:r>
            <a:r>
              <a:rPr lang="cs-CZ" sz="2800" b="1" dirty="0" err="1" smtClean="0"/>
              <a:t>S</a:t>
            </a:r>
            <a:r>
              <a:rPr lang="cs-CZ" sz="2800" b="1" baseline="-25000" dirty="0" err="1" smtClean="0"/>
              <a:t>p</a:t>
            </a:r>
            <a:r>
              <a:rPr lang="cs-CZ" sz="2800" b="1" baseline="-25000" dirty="0" smtClean="0"/>
              <a:t>  </a:t>
            </a:r>
            <a:r>
              <a:rPr lang="pt-BR" sz="2800" b="1" dirty="0" smtClean="0"/>
              <a:t> + 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</a:t>
            </a:r>
            <a:r>
              <a:rPr lang="cs-CZ" sz="2800" b="1" baseline="-25000" dirty="0" err="1" smtClean="0"/>
              <a:t>pl</a:t>
            </a:r>
            <a:r>
              <a:rPr lang="pt-BR" sz="2800" b="1" dirty="0" smtClean="0"/>
              <a:t>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3" grpId="0"/>
      <p:bldP spid="36" grpId="0"/>
      <p:bldP spid="42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5689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Příklad 1 : Je dán kužel o průměru podstavy d = 20 cm a výšce </a:t>
            </a:r>
          </a:p>
          <a:p>
            <a:r>
              <a:rPr lang="cs-CZ" sz="2400" b="1" dirty="0" smtClean="0"/>
              <a:t>v = 12 cm. </a:t>
            </a:r>
          </a:p>
          <a:p>
            <a:r>
              <a:rPr lang="cs-CZ" sz="2400" b="1" dirty="0" smtClean="0"/>
              <a:t>Vypočtěte :</a:t>
            </a:r>
          </a:p>
          <a:p>
            <a:r>
              <a:rPr lang="cs-CZ" sz="2400" dirty="0" smtClean="0"/>
              <a:t>a) stranu kužele</a:t>
            </a:r>
            <a:r>
              <a:rPr lang="cs-CZ" sz="2400" b="1" dirty="0" smtClean="0"/>
              <a:t> </a:t>
            </a:r>
            <a:r>
              <a:rPr lang="cs-CZ" sz="2400" b="1" u="sng" dirty="0" smtClean="0"/>
              <a:t>s</a:t>
            </a:r>
            <a:r>
              <a:rPr lang="cs-CZ" sz="2400" b="1" dirty="0" smtClean="0"/>
              <a:t>    </a:t>
            </a:r>
            <a:r>
              <a:rPr lang="cs-CZ" sz="2400" dirty="0" smtClean="0"/>
              <a:t>b) obsah pláště        c) obsah podstavy                 d) povrch kužele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348880"/>
            <a:ext cx="2843808" cy="396044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555776" y="2708920"/>
          <a:ext cx="2448272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8" name="Rovnice" r:id="rId4" imgW="685800" imgH="203200" progId="Equation.3">
                  <p:embed/>
                </p:oleObj>
              </mc:Choice>
              <mc:Fallback>
                <p:oleObj name="Rovnice" r:id="rId4" imgW="685800" imgH="2032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2708920"/>
                        <a:ext cx="2448272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123728" y="270892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endParaRPr lang="cs-CZ" sz="2400" dirty="0"/>
          </a:p>
        </p:txBody>
      </p:sp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2555776" y="3068960"/>
          <a:ext cx="3036887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9" name="Rovnice" r:id="rId6" imgW="850531" imgH="203112" progId="Equation.3">
                  <p:embed/>
                </p:oleObj>
              </mc:Choice>
              <mc:Fallback>
                <p:oleObj name="Rovnice" r:id="rId6" imgW="850531" imgH="203112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3068960"/>
                        <a:ext cx="3036887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08" name="Object 4"/>
          <p:cNvGraphicFramePr>
            <a:graphicFrameLocks noChangeAspect="1"/>
          </p:cNvGraphicFramePr>
          <p:nvPr/>
        </p:nvGraphicFramePr>
        <p:xfrm>
          <a:off x="2627784" y="3861048"/>
          <a:ext cx="1726630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0" name="Rovnice" r:id="rId8" imgW="558558" imgH="203112" progId="Equation.3">
                  <p:embed/>
                </p:oleObj>
              </mc:Choice>
              <mc:Fallback>
                <p:oleObj name="Rovnice" r:id="rId8" imgW="558558" imgH="203112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3861048"/>
                        <a:ext cx="1726630" cy="5040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09" name="Object 5"/>
          <p:cNvGraphicFramePr>
            <a:graphicFrameLocks noChangeAspect="1"/>
          </p:cNvGraphicFramePr>
          <p:nvPr/>
        </p:nvGraphicFramePr>
        <p:xfrm>
          <a:off x="2555776" y="3429000"/>
          <a:ext cx="3019524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1" name="Rovnice" r:id="rId10" imgW="888614" imgH="203112" progId="Equation.3">
                  <p:embed/>
                </p:oleObj>
              </mc:Choice>
              <mc:Fallback>
                <p:oleObj name="Rovnice" r:id="rId10" imgW="888614" imgH="203112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3429000"/>
                        <a:ext cx="3019524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0" name="Object 6"/>
          <p:cNvGraphicFramePr>
            <a:graphicFrameLocks noChangeAspect="1"/>
          </p:cNvGraphicFramePr>
          <p:nvPr/>
        </p:nvGraphicFramePr>
        <p:xfrm>
          <a:off x="2771800" y="4293096"/>
          <a:ext cx="1998663" cy="522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2" name="Rovnice" r:id="rId12" imgW="596641" imgH="215806" progId="Equation.3">
                  <p:embed/>
                </p:oleObj>
              </mc:Choice>
              <mc:Fallback>
                <p:oleObj name="Rovnice" r:id="rId12" imgW="596641" imgH="215806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4293096"/>
                        <a:ext cx="1998663" cy="522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1" name="Object 7"/>
          <p:cNvGraphicFramePr>
            <a:graphicFrameLocks noChangeAspect="1"/>
          </p:cNvGraphicFramePr>
          <p:nvPr/>
        </p:nvGraphicFramePr>
        <p:xfrm>
          <a:off x="2627784" y="4941168"/>
          <a:ext cx="2808312" cy="4677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3" name="Rovnice" r:id="rId14" imgW="812447" imgH="190417" progId="Equation.3">
                  <p:embed/>
                </p:oleObj>
              </mc:Choice>
              <mc:Fallback>
                <p:oleObj name="Rovnice" r:id="rId14" imgW="812447" imgH="190417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4941168"/>
                        <a:ext cx="2808312" cy="46774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6012160" y="256490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pl</a:t>
            </a:r>
            <a:r>
              <a:rPr lang="cs-CZ" sz="2400" dirty="0" smtClean="0"/>
              <a:t> = </a:t>
            </a:r>
            <a:r>
              <a:rPr lang="pt-BR" sz="2400" dirty="0" smtClean="0"/>
              <a:t>πrs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372200" y="3068960"/>
            <a:ext cx="38164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S</a:t>
            </a:r>
            <a:r>
              <a:rPr lang="cs-CZ" sz="2400" baseline="-25000" dirty="0" err="1" smtClean="0"/>
              <a:t>pl</a:t>
            </a:r>
            <a:r>
              <a:rPr lang="cs-CZ" sz="2400" dirty="0" smtClean="0"/>
              <a:t> = 3,14 . 10 . 15,6</a:t>
            </a:r>
          </a:p>
          <a:p>
            <a:r>
              <a:rPr lang="cs-CZ" sz="2400" dirty="0" smtClean="0"/>
              <a:t>     = </a:t>
            </a:r>
            <a:r>
              <a:rPr lang="cs-CZ" sz="2400" b="1" u="sng" dirty="0" smtClean="0"/>
              <a:t>489,84 cm</a:t>
            </a:r>
            <a:r>
              <a:rPr lang="cs-CZ" sz="2400" b="1" u="sng" baseline="30000" dirty="0" smtClean="0"/>
              <a:t>2</a:t>
            </a:r>
            <a:r>
              <a:rPr lang="cs-CZ" sz="2400" b="1" u="sng" dirty="0" smtClean="0"/>
              <a:t>  </a:t>
            </a:r>
            <a:endParaRPr lang="cs-CZ" sz="2400" b="1" u="sng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627784" y="5373216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    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</a:t>
            </a:r>
            <a:r>
              <a:rPr lang="pt-BR" sz="2400" dirty="0" smtClean="0"/>
              <a:t>πr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187624" y="692696"/>
            <a:ext cx="26642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3,14 . 10 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1124744"/>
            <a:ext cx="20874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3,14 . 100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259632" y="1700808"/>
            <a:ext cx="18774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/>
              <a:t> </a:t>
            </a:r>
            <a:r>
              <a:rPr lang="cs-CZ" sz="2400" b="1" u="sng" dirty="0" err="1" smtClean="0"/>
              <a:t>S</a:t>
            </a:r>
            <a:r>
              <a:rPr lang="cs-CZ" sz="2400" b="1" u="sng" baseline="-25000" dirty="0" err="1" smtClean="0"/>
              <a:t>p</a:t>
            </a:r>
            <a:r>
              <a:rPr lang="cs-CZ" sz="2400" b="1" u="sng" dirty="0" smtClean="0"/>
              <a:t> = 314 cm</a:t>
            </a:r>
            <a:r>
              <a:rPr lang="cs-CZ" sz="2400" b="1" u="sng" baseline="30000" dirty="0" smtClean="0"/>
              <a:t>2</a:t>
            </a:r>
            <a:r>
              <a:rPr lang="cs-CZ" sz="2400" b="1" u="sng" dirty="0" smtClean="0"/>
              <a:t> 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260648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d)    </a:t>
            </a:r>
            <a:r>
              <a:rPr lang="pt-BR" sz="2400" dirty="0" smtClean="0"/>
              <a:t>S =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baseline="-25000" dirty="0" smtClean="0"/>
              <a:t>  </a:t>
            </a:r>
            <a:r>
              <a:rPr lang="pt-BR" sz="2400" dirty="0" smtClean="0"/>
              <a:t> + </a:t>
            </a:r>
            <a:r>
              <a:rPr lang="cs-CZ" sz="2400" dirty="0" smtClean="0"/>
              <a:t>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pl</a:t>
            </a:r>
            <a:r>
              <a:rPr lang="pt-BR" sz="2400" dirty="0" smtClean="0"/>
              <a:t> </a:t>
            </a:r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69269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S = 314 + 489,84  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004048" y="1124744"/>
            <a:ext cx="22299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S = 803,84 cm</a:t>
            </a:r>
            <a:r>
              <a:rPr lang="cs-CZ" sz="2400" b="1" u="sng" baseline="30000" dirty="0" smtClean="0"/>
              <a:t>2</a:t>
            </a:r>
            <a:r>
              <a:rPr lang="cs-CZ" sz="2400" b="1" u="sng" dirty="0" smtClean="0"/>
              <a:t>  </a:t>
            </a:r>
            <a:endParaRPr lang="cs-CZ" sz="24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2564904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Povrch kužele je 803,84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PŮLPÁN, Zdeněk, Michal ČIHÁK a Josef TREJBAL. </a:t>
            </a:r>
            <a:r>
              <a:rPr lang="cs-CZ" sz="1800" i="1" dirty="0"/>
              <a:t>Matematika 9 pro základní školy</a:t>
            </a:r>
            <a:r>
              <a:rPr lang="cs-CZ" sz="1800" dirty="0"/>
              <a:t>. 1. vyd. Praha: SPN - pedagogické nakladatelství, 2010, 102 s. ISBN </a:t>
            </a:r>
            <a:r>
              <a:rPr lang="cs-CZ" sz="1800"/>
              <a:t>978-807-2354-894</a:t>
            </a:r>
            <a:r>
              <a:rPr lang="cs-CZ" sz="1800" smtClean="0"/>
              <a:t>.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sz="1800" dirty="0" smtClean="0"/>
              <a:t>[online]. [cit. 2014-01-02]. DOI: </a:t>
            </a: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datakabinet.cz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cs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Vyukove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materialy</a:t>
            </a:r>
            <a:r>
              <a:rPr lang="cs-CZ" sz="1800" dirty="0" smtClean="0">
                <a:hlinkClick r:id="rId2"/>
              </a:rPr>
              <a:t>-a-</a:t>
            </a:r>
            <a:r>
              <a:rPr lang="cs-CZ" sz="1800" dirty="0" err="1" smtClean="0">
                <a:hlinkClick r:id="rId2"/>
              </a:rPr>
              <a:t>d</a:t>
            </a:r>
            <a:r>
              <a:rPr lang="cs-CZ" sz="1800" dirty="0" smtClean="0"/>
              <a:t>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[online]. [cit. 2014-01-DOI</a:t>
            </a:r>
            <a:r>
              <a:rPr lang="cs-CZ" sz="1800" dirty="0" smtClean="0"/>
              <a:t>: </a:t>
            </a:r>
            <a:r>
              <a:rPr lang="pl-PL" sz="1800" i="1" dirty="0"/>
              <a:t>Jehlan_kuzel_koule</a:t>
            </a:r>
            <a:r>
              <a:rPr lang="pl-PL" sz="1800" dirty="0"/>
              <a:t>. 2012. Dostupné z: </a:t>
            </a:r>
            <a:r>
              <a:rPr lang="pl-PL" sz="1800" dirty="0">
                <a:hlinkClick r:id="rId3"/>
              </a:rPr>
              <a:t>http://</a:t>
            </a:r>
            <a:r>
              <a:rPr lang="pl-PL" sz="1800" dirty="0" smtClean="0">
                <a:hlinkClick r:id="rId3"/>
              </a:rPr>
              <a:t>matikabrdickova.sweb.cz/soubory_PDF/9/6_Jehlan_kuzel_koule.pdf</a:t>
            </a:r>
            <a:endParaRPr lang="pl-PL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594397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1117</TotalTime>
  <Words>300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Kalistová Daniela</cp:lastModifiedBy>
  <cp:revision>127</cp:revision>
  <dcterms:created xsi:type="dcterms:W3CDTF">2013-10-07T18:50:03Z</dcterms:created>
  <dcterms:modified xsi:type="dcterms:W3CDTF">2014-01-11T15:52:22Z</dcterms:modified>
</cp:coreProperties>
</file>