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88" r:id="rId3"/>
    <p:sldId id="289" r:id="rId4"/>
    <p:sldId id="290" r:id="rId5"/>
    <p:sldId id="291" r:id="rId6"/>
    <p:sldId id="27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E91D"/>
    <a:srgbClr val="C640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7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5218AE-E487-4E31-A209-308F208F7228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88AB8-9691-4E98-BB6C-5C21EA17A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111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E1268-23EF-4BFB-8281-EC90F67727FD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13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7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9.wmf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7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oleObject" Target="../embeddings/oleObject13.bin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0.bin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wmf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9.bin"/><Relationship Id="rId10" Type="http://schemas.openxmlformats.org/officeDocument/2006/relationships/image" Target="../media/image13.wmf"/><Relationship Id="rId4" Type="http://schemas.openxmlformats.org/officeDocument/2006/relationships/image" Target="../media/image10.wmf"/><Relationship Id="rId9" Type="http://schemas.openxmlformats.org/officeDocument/2006/relationships/oleObject" Target="../embeddings/oleObject11.bin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404664"/>
            <a:ext cx="1800199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48680"/>
            <a:ext cx="653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/>
              <a:t>Základní škola a mateřská škola </a:t>
            </a:r>
            <a:r>
              <a:rPr lang="cs-CZ" b="1" dirty="0" err="1"/>
              <a:t>J.A.Komenského</a:t>
            </a:r>
            <a:r>
              <a:rPr lang="cs-CZ" b="1" dirty="0"/>
              <a:t> </a:t>
            </a:r>
          </a:p>
          <a:p>
            <a:pPr algn="ctr"/>
            <a:r>
              <a:rPr lang="cs-CZ" b="1" dirty="0"/>
              <a:t>v Novém </a:t>
            </a:r>
            <a:r>
              <a:rPr lang="cs-CZ" b="1" dirty="0" err="1"/>
              <a:t>Strašecí</a:t>
            </a:r>
            <a:r>
              <a:rPr lang="cs-CZ" b="1" dirty="0"/>
              <a:t> </a:t>
            </a:r>
          </a:p>
          <a:p>
            <a:pPr algn="ctr"/>
            <a:r>
              <a:rPr lang="cs-CZ" dirty="0"/>
              <a:t>Komenského nám. 209, 271 01 Nové </a:t>
            </a:r>
            <a:r>
              <a:rPr lang="cs-CZ" dirty="0" err="1"/>
              <a:t>Strašecí</a:t>
            </a:r>
            <a:r>
              <a:rPr lang="cs-CZ" dirty="0"/>
              <a:t> </a:t>
            </a:r>
          </a:p>
          <a:p>
            <a:pPr algn="ctr"/>
            <a:r>
              <a:rPr lang="fr-FR" dirty="0"/>
              <a:t>tel. 311 240 401, 311 240 400, email: zsnovstra@email.cz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889844"/>
            <a:ext cx="77048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r>
              <a:rPr lang="da-DK" dirty="0" smtClean="0"/>
              <a:t>ČÍSLO </a:t>
            </a:r>
            <a:r>
              <a:rPr lang="da-DK" dirty="0"/>
              <a:t>PROJEKTU: 1.4 OP VK </a:t>
            </a:r>
          </a:p>
          <a:p>
            <a:r>
              <a:rPr lang="cs-CZ" dirty="0" smtClean="0"/>
              <a:t>NÁZEV</a:t>
            </a:r>
            <a:r>
              <a:rPr lang="cs-CZ" dirty="0"/>
              <a:t>: </a:t>
            </a:r>
            <a:r>
              <a:rPr lang="cs-CZ" dirty="0" smtClean="0"/>
              <a:t>VY_42_INOVACE_14 </a:t>
            </a:r>
            <a:endParaRPr lang="cs-CZ" dirty="0"/>
          </a:p>
          <a:p>
            <a:r>
              <a:rPr lang="pl-PL" dirty="0" smtClean="0"/>
              <a:t>AUTOR</a:t>
            </a:r>
            <a:r>
              <a:rPr lang="pl-PL" dirty="0"/>
              <a:t>: </a:t>
            </a:r>
            <a:r>
              <a:rPr lang="pl-PL" dirty="0" smtClean="0"/>
              <a:t>Mgr. Stanislav Hajný </a:t>
            </a:r>
            <a:endParaRPr lang="pl-PL" dirty="0"/>
          </a:p>
          <a:p>
            <a:r>
              <a:rPr lang="cs-CZ" dirty="0" smtClean="0"/>
              <a:t>OBDOBÍ</a:t>
            </a:r>
            <a:r>
              <a:rPr lang="cs-CZ" dirty="0"/>
              <a:t>: </a:t>
            </a:r>
            <a:r>
              <a:rPr lang="cs-CZ" dirty="0" smtClean="0"/>
              <a:t>2013 </a:t>
            </a:r>
            <a:endParaRPr lang="cs-CZ" dirty="0"/>
          </a:p>
          <a:p>
            <a:r>
              <a:rPr lang="cs-CZ" dirty="0" smtClean="0"/>
              <a:t>ROČNÍK</a:t>
            </a:r>
            <a:r>
              <a:rPr lang="cs-CZ" dirty="0"/>
              <a:t>: </a:t>
            </a:r>
            <a:r>
              <a:rPr lang="cs-CZ" dirty="0" smtClean="0"/>
              <a:t> 9.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OBLAST: Matematika a její aplikace 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Matematika a její aplikace </a:t>
            </a:r>
          </a:p>
          <a:p>
            <a:r>
              <a:rPr lang="cs-CZ" dirty="0" smtClean="0"/>
              <a:t>TÉMATICKÝ </a:t>
            </a:r>
            <a:r>
              <a:rPr lang="cs-CZ" dirty="0"/>
              <a:t>OKRUH: Geometrie v rovině a prostoru </a:t>
            </a:r>
          </a:p>
          <a:p>
            <a:r>
              <a:rPr lang="cs-CZ" dirty="0" smtClean="0"/>
              <a:t>TÉMA: Kužel – řešené příklady.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</a:t>
            </a:r>
            <a:r>
              <a:rPr lang="cs-CZ" dirty="0" smtClean="0"/>
              <a:t> Základní výpočty. 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799288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1: Pravoúhlý trojúhelník  s odvěsnami 12 cm a 5 cm rotuje kolem jedné z odvěsen. Urči výšku, stranu a poloměr podstavy kuželu. Uvažuj obě možnosti.</a:t>
            </a:r>
            <a:endParaRPr lang="cs-CZ" sz="2400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1619672" y="2132856"/>
            <a:ext cx="1584176" cy="288032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28498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=12 cm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508518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= 5 cm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29969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1628800"/>
            <a:ext cx="5220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uvedeném případě je výškou kuželu odvěsna o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= 12 cm, odvěsna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5 cm je poloměrem podstavy.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2852936"/>
            <a:ext cx="5220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Stranu kuželu tvoří přepona pravoúhlého trojúhelníka</a:t>
            </a:r>
            <a:r>
              <a:rPr lang="cs-CZ" sz="2400" b="1" u="sng" dirty="0" smtClean="0"/>
              <a:t> p</a:t>
            </a:r>
            <a:r>
              <a:rPr lang="cs-CZ" sz="2400" dirty="0" smtClean="0"/>
              <a:t>. Její velikost vypočteme pomocí Pythagorovy věty</a:t>
            </a:r>
            <a:endParaRPr lang="cs-CZ" sz="2400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610100" y="4994275"/>
          <a:ext cx="63500" cy="17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3" name="Rovnice" r:id="rId3" imgW="63360" imgH="177480" progId="Equation.3">
                  <p:embed/>
                </p:oleObj>
              </mc:Choice>
              <mc:Fallback>
                <p:oleObj name="Rovnice" r:id="rId3" imgW="63360" imgH="177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10100" y="4994275"/>
                        <a:ext cx="63500" cy="177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6" name="Object 4"/>
          <p:cNvGraphicFramePr>
            <a:graphicFrameLocks noChangeAspect="1"/>
          </p:cNvGraphicFramePr>
          <p:nvPr/>
        </p:nvGraphicFramePr>
        <p:xfrm>
          <a:off x="4067944" y="4044950"/>
          <a:ext cx="2524944" cy="568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4" name="Rovnice" r:id="rId5" imgW="812520" imgH="228600" progId="Equation.3">
                  <p:embed/>
                </p:oleObj>
              </mc:Choice>
              <mc:Fallback>
                <p:oleObj name="Rovnice" r:id="rId5" imgW="81252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944" y="4044950"/>
                        <a:ext cx="2524944" cy="568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7" name="Object 5"/>
          <p:cNvGraphicFramePr>
            <a:graphicFrameLocks noChangeAspect="1"/>
          </p:cNvGraphicFramePr>
          <p:nvPr/>
        </p:nvGraphicFramePr>
        <p:xfrm>
          <a:off x="3923928" y="4508500"/>
          <a:ext cx="2856285" cy="576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5" name="Rovnice" r:id="rId7" imgW="838080" imgH="228600" progId="Equation.3">
                  <p:embed/>
                </p:oleObj>
              </mc:Choice>
              <mc:Fallback>
                <p:oleObj name="Rovnice" r:id="rId7" imgW="83808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4508500"/>
                        <a:ext cx="2856285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8" name="Object 6"/>
          <p:cNvGraphicFramePr>
            <a:graphicFrameLocks noChangeAspect="1"/>
          </p:cNvGraphicFramePr>
          <p:nvPr/>
        </p:nvGraphicFramePr>
        <p:xfrm>
          <a:off x="4067944" y="4941168"/>
          <a:ext cx="2376263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6" name="Rovnice" r:id="rId9" imgW="838080" imgH="228600" progId="Equation.3">
                  <p:embed/>
                </p:oleObj>
              </mc:Choice>
              <mc:Fallback>
                <p:oleObj name="Rovnice" r:id="rId9" imgW="83808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944" y="4941168"/>
                        <a:ext cx="2376263" cy="57606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9" name="Object 7"/>
          <p:cNvGraphicFramePr>
            <a:graphicFrameLocks noChangeAspect="1"/>
          </p:cNvGraphicFramePr>
          <p:nvPr/>
        </p:nvGraphicFramePr>
        <p:xfrm>
          <a:off x="4067944" y="5373216"/>
          <a:ext cx="1859781" cy="515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7" name="Rovnice" r:id="rId11" imgW="558720" imgH="228600" progId="Equation.3">
                  <p:embed/>
                </p:oleObj>
              </mc:Choice>
              <mc:Fallback>
                <p:oleObj name="Rovnice" r:id="rId11" imgW="55872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944" y="5373216"/>
                        <a:ext cx="1859781" cy="515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1" name="Object 9"/>
          <p:cNvGraphicFramePr>
            <a:graphicFrameLocks noChangeAspect="1"/>
          </p:cNvGraphicFramePr>
          <p:nvPr/>
        </p:nvGraphicFramePr>
        <p:xfrm>
          <a:off x="4139952" y="5877272"/>
          <a:ext cx="1616323" cy="576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8" name="Rovnice" r:id="rId13" imgW="609480" imgH="241200" progId="Equation.3">
                  <p:embed/>
                </p:oleObj>
              </mc:Choice>
              <mc:Fallback>
                <p:oleObj name="Rovnice" r:id="rId13" imgW="609480" imgH="24120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5877272"/>
                        <a:ext cx="1616323" cy="576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2" name="Object 10"/>
          <p:cNvGraphicFramePr>
            <a:graphicFrameLocks noChangeAspect="1"/>
          </p:cNvGraphicFramePr>
          <p:nvPr/>
        </p:nvGraphicFramePr>
        <p:xfrm>
          <a:off x="6891338" y="4117975"/>
          <a:ext cx="1770062" cy="420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9" name="Rovnice" r:id="rId15" imgW="596880" imgH="190440" progId="Equation.3">
                  <p:embed/>
                </p:oleObj>
              </mc:Choice>
              <mc:Fallback>
                <p:oleObj name="Rovnice" r:id="rId15" imgW="596880" imgH="1904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91338" y="4117975"/>
                        <a:ext cx="1770062" cy="420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0" name="Přímá spojovací čára 19"/>
          <p:cNvCxnSpPr/>
          <p:nvPr/>
        </p:nvCxnSpPr>
        <p:spPr>
          <a:xfrm>
            <a:off x="6948264" y="4509120"/>
            <a:ext cx="144016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95536" y="170080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</a:t>
            </a:r>
            <a:endParaRPr lang="cs-CZ" sz="2400" dirty="0"/>
          </a:p>
        </p:txBody>
      </p:sp>
      <p:grpSp>
        <p:nvGrpSpPr>
          <p:cNvPr id="18" name="Skupina 17"/>
          <p:cNvGrpSpPr/>
          <p:nvPr/>
        </p:nvGrpSpPr>
        <p:grpSpPr>
          <a:xfrm rot="5400000">
            <a:off x="1013195" y="4365900"/>
            <a:ext cx="1181745" cy="1264935"/>
            <a:chOff x="2814191" y="1988841"/>
            <a:chExt cx="1181745" cy="1264935"/>
          </a:xfrm>
        </p:grpSpPr>
        <p:sp>
          <p:nvSpPr>
            <p:cNvPr id="19" name="Oblouk 18"/>
            <p:cNvSpPr/>
            <p:nvPr/>
          </p:nvSpPr>
          <p:spPr>
            <a:xfrm rot="16200000">
              <a:off x="2772596" y="2030436"/>
              <a:ext cx="1264935" cy="1181745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131840" y="2348880"/>
              <a:ext cx="72008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3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3000"/>
                                        <p:tgtEl>
                                          <p:spTgt spid="38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000"/>
                                        <p:tgtEl>
                                          <p:spTgt spid="38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  <p:bldP spid="6" grpId="0"/>
      <p:bldP spid="7" grpId="0"/>
      <p:bldP spid="8" grpId="0"/>
      <p:bldP spid="9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/>
          <p:cNvSpPr/>
          <p:nvPr/>
        </p:nvSpPr>
        <p:spPr>
          <a:xfrm rot="16200000">
            <a:off x="971600" y="1268760"/>
            <a:ext cx="1584176" cy="288032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466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403648" y="3501008"/>
            <a:ext cx="13596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=12 cm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203848" y="2492896"/>
            <a:ext cx="12731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= 5 cm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187624" y="2132856"/>
            <a:ext cx="7809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 = ?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355976" y="26064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V uvedeném případě je výškou kuželu odvěsna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= 5 cm, odvěsna o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12 cm je poloměrem podstavy.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355976" y="1484784"/>
            <a:ext cx="47880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Stranu kuželu tvoří přepona pravoúhlého trojúhelníka </a:t>
            </a:r>
            <a:r>
              <a:rPr lang="cs-CZ" sz="2400" b="1" u="sng" dirty="0" smtClean="0"/>
              <a:t>p</a:t>
            </a:r>
            <a:r>
              <a:rPr lang="cs-CZ" sz="2400" dirty="0" smtClean="0"/>
              <a:t>. Její velikost vypočteme pomocí Pythagorovy věty.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306896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Nemusíme velikost počítat, protože je stejně dlouhá jako v případě a). </a:t>
            </a:r>
          </a:p>
          <a:p>
            <a:r>
              <a:rPr lang="cs-CZ" sz="2400" dirty="0" smtClean="0"/>
              <a:t>p= 13 cm</a:t>
            </a:r>
            <a:endParaRPr lang="cs-CZ" sz="24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2598167" y="2884145"/>
            <a:ext cx="1181745" cy="1264935"/>
            <a:chOff x="2814191" y="1988841"/>
            <a:chExt cx="1181745" cy="1264935"/>
          </a:xfrm>
        </p:grpSpPr>
        <p:sp>
          <p:nvSpPr>
            <p:cNvPr id="12" name="Oblouk 11"/>
            <p:cNvSpPr/>
            <p:nvPr/>
          </p:nvSpPr>
          <p:spPr>
            <a:xfrm rot="16200000">
              <a:off x="2772596" y="2030436"/>
              <a:ext cx="1264935" cy="1181745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3131840" y="2348880"/>
              <a:ext cx="72008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Př.2: Vypočti povrch kuželu, je-li d= 14 cm,s =12 cm.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 = 14cm 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1619672" y="1700808"/>
            <a:ext cx="576064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55679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r= 7 cm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98884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12 cm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124744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 </a:t>
            </a:r>
            <a:r>
              <a:rPr lang="pt-BR" sz="2400" b="1" u="sng" dirty="0" smtClean="0"/>
              <a:t>S = πr</a:t>
            </a:r>
            <a:r>
              <a:rPr lang="cs-CZ" sz="2400" b="1" u="sng" baseline="30000" dirty="0" smtClean="0"/>
              <a:t>2</a:t>
            </a:r>
            <a:r>
              <a:rPr lang="pt-BR" sz="2400" b="1" u="sng" dirty="0" smtClean="0"/>
              <a:t> + πrs = πr.(r + s</a:t>
            </a:r>
            <a:r>
              <a:rPr lang="cs-CZ" sz="2400" b="1" u="sng" dirty="0" smtClean="0"/>
              <a:t>)</a:t>
            </a:r>
            <a:r>
              <a:rPr lang="pt-BR" sz="2400" b="1" u="sng" dirty="0" smtClean="0"/>
              <a:t> </a:t>
            </a:r>
            <a:endParaRPr lang="cs-CZ" sz="2400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611560" y="2420888"/>
            <a:ext cx="316835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467544" y="2564904"/>
            <a:ext cx="17839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</a:t>
            </a:r>
            <a:r>
              <a:rPr lang="pt-BR" sz="2400" dirty="0" smtClean="0"/>
              <a:t>S = πr.(r + s</a:t>
            </a:r>
            <a:r>
              <a:rPr lang="cs-CZ" sz="2400" dirty="0" smtClean="0"/>
              <a:t>)</a:t>
            </a:r>
            <a:r>
              <a:rPr lang="pt-BR" sz="2400" dirty="0" smtClean="0"/>
              <a:t> 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9552" y="3068960"/>
            <a:ext cx="28280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</a:t>
            </a:r>
            <a:r>
              <a:rPr lang="pt-BR" sz="2400" dirty="0" smtClean="0"/>
              <a:t>S = </a:t>
            </a:r>
            <a:r>
              <a:rPr lang="cs-CZ" sz="2400" dirty="0" smtClean="0"/>
              <a:t>3,14 . 7 </a:t>
            </a:r>
            <a:r>
              <a:rPr lang="pt-BR" sz="2400" dirty="0" smtClean="0"/>
              <a:t>.</a:t>
            </a:r>
            <a:r>
              <a:rPr lang="cs-CZ" sz="2400" dirty="0" smtClean="0"/>
              <a:t> </a:t>
            </a:r>
            <a:r>
              <a:rPr lang="pt-BR" sz="2400" dirty="0" smtClean="0"/>
              <a:t>(</a:t>
            </a:r>
            <a:r>
              <a:rPr lang="cs-CZ" sz="2400" dirty="0" smtClean="0"/>
              <a:t>7</a:t>
            </a:r>
            <a:r>
              <a:rPr lang="pt-BR" sz="2400" dirty="0" smtClean="0"/>
              <a:t> + </a:t>
            </a:r>
            <a:r>
              <a:rPr lang="cs-CZ" sz="2400" dirty="0" smtClean="0"/>
              <a:t>12)</a:t>
            </a:r>
            <a:r>
              <a:rPr lang="pt-BR" sz="2400" dirty="0" smtClean="0"/>
              <a:t>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378904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417,62 cm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1772816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Povrch kuželu je 417,62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3: Vypočti povrch kuželu, je-li r= 9 cm, v =5 cm. </a:t>
            </a:r>
            <a:endParaRPr lang="cs-CZ" sz="2400" dirty="0"/>
          </a:p>
        </p:txBody>
      </p:sp>
      <p:sp>
        <p:nvSpPr>
          <p:cNvPr id="3" name="Pravoúhlý trojúhelník 2"/>
          <p:cNvSpPr/>
          <p:nvPr/>
        </p:nvSpPr>
        <p:spPr>
          <a:xfrm rot="16200000">
            <a:off x="1187624" y="404664"/>
            <a:ext cx="1584176" cy="288032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12160" y="2348880"/>
            <a:ext cx="28083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</a:t>
            </a:r>
            <a:r>
              <a:rPr lang="pt-BR" sz="2400" dirty="0" smtClean="0"/>
              <a:t>S = πr.(r + s</a:t>
            </a:r>
            <a:r>
              <a:rPr lang="cs-CZ" sz="2400" dirty="0" smtClean="0"/>
              <a:t>)</a:t>
            </a:r>
            <a:r>
              <a:rPr lang="pt-BR" sz="2400" dirty="0" smtClean="0"/>
              <a:t>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162880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= 5 cm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547664" y="2708920"/>
            <a:ext cx="11833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r = 9 cm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899592" y="1268760"/>
            <a:ext cx="11833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 = ? cm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084168" y="980728"/>
            <a:ext cx="12153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 = 5 cm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084168" y="1340768"/>
            <a:ext cx="132735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r = 9 cm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084168" y="1844824"/>
            <a:ext cx="11833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 = ? cm</a:t>
            </a:r>
            <a:endParaRPr lang="cs-CZ" sz="2400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6084168" y="2276872"/>
            <a:ext cx="1800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9938" name="Object 2"/>
          <p:cNvGraphicFramePr>
            <a:graphicFrameLocks noChangeAspect="1"/>
          </p:cNvGraphicFramePr>
          <p:nvPr/>
        </p:nvGraphicFramePr>
        <p:xfrm>
          <a:off x="717550" y="3389313"/>
          <a:ext cx="2170113" cy="4717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4" name="Rovnice" r:id="rId3" imgW="698400" imgH="203040" progId="Equation.3">
                  <p:embed/>
                </p:oleObj>
              </mc:Choice>
              <mc:Fallback>
                <p:oleObj name="Rovnice" r:id="rId3" imgW="698400" imgH="203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7550" y="3389313"/>
                        <a:ext cx="2170113" cy="47173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939" name="Object 3"/>
          <p:cNvGraphicFramePr>
            <a:graphicFrameLocks noChangeAspect="1"/>
          </p:cNvGraphicFramePr>
          <p:nvPr/>
        </p:nvGraphicFramePr>
        <p:xfrm>
          <a:off x="736600" y="3933825"/>
          <a:ext cx="2209800" cy="4312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5" name="Rovnice" r:id="rId5" imgW="711000" imgH="203040" progId="Equation.3">
                  <p:embed/>
                </p:oleObj>
              </mc:Choice>
              <mc:Fallback>
                <p:oleObj name="Rovnice" r:id="rId5" imgW="71100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6600" y="3933825"/>
                        <a:ext cx="2209800" cy="43127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940" name="Object 4"/>
          <p:cNvGraphicFramePr>
            <a:graphicFrameLocks noChangeAspect="1"/>
          </p:cNvGraphicFramePr>
          <p:nvPr/>
        </p:nvGraphicFramePr>
        <p:xfrm>
          <a:off x="683568" y="4365105"/>
          <a:ext cx="2289175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6" name="Rovnice" r:id="rId7" imgW="736560" imgH="203040" progId="Equation.3">
                  <p:embed/>
                </p:oleObj>
              </mc:Choice>
              <mc:Fallback>
                <p:oleObj name="Rovnice" r:id="rId7" imgW="736560" imgH="203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4365105"/>
                        <a:ext cx="2289175" cy="4320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941" name="Object 5"/>
          <p:cNvGraphicFramePr>
            <a:graphicFrameLocks noChangeAspect="1"/>
          </p:cNvGraphicFramePr>
          <p:nvPr/>
        </p:nvGraphicFramePr>
        <p:xfrm>
          <a:off x="683568" y="4797152"/>
          <a:ext cx="1657350" cy="4328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7" name="Rovnice" r:id="rId9" imgW="533160" imgH="203040" progId="Equation.3">
                  <p:embed/>
                </p:oleObj>
              </mc:Choice>
              <mc:Fallback>
                <p:oleObj name="Rovnice" r:id="rId9" imgW="533160" imgH="203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4797152"/>
                        <a:ext cx="1657350" cy="43281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942" name="Object 6"/>
          <p:cNvGraphicFramePr>
            <a:graphicFrameLocks noChangeAspect="1"/>
          </p:cNvGraphicFramePr>
          <p:nvPr/>
        </p:nvGraphicFramePr>
        <p:xfrm>
          <a:off x="683568" y="5229200"/>
          <a:ext cx="1816100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8" name="Rovnice" r:id="rId11" imgW="583920" imgH="228600" progId="Equation.3">
                  <p:embed/>
                </p:oleObj>
              </mc:Choice>
              <mc:Fallback>
                <p:oleObj name="Rovnice" r:id="rId11" imgW="58392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5229200"/>
                        <a:ext cx="1816100" cy="504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943" name="Object 7"/>
          <p:cNvGraphicFramePr>
            <a:graphicFrameLocks noChangeAspect="1"/>
          </p:cNvGraphicFramePr>
          <p:nvPr/>
        </p:nvGraphicFramePr>
        <p:xfrm>
          <a:off x="683568" y="5805264"/>
          <a:ext cx="2132013" cy="3600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9" name="Rovnice" r:id="rId13" imgW="685800" imgH="177480" progId="Equation.3">
                  <p:embed/>
                </p:oleObj>
              </mc:Choice>
              <mc:Fallback>
                <p:oleObj name="Rovnice" r:id="rId13" imgW="685800" imgH="177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5805264"/>
                        <a:ext cx="2132013" cy="36004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1" name="Přímá spojovací čára 20"/>
          <p:cNvCxnSpPr/>
          <p:nvPr/>
        </p:nvCxnSpPr>
        <p:spPr>
          <a:xfrm>
            <a:off x="755576" y="6093296"/>
            <a:ext cx="194421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6012160" y="2924944"/>
            <a:ext cx="30604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</a:t>
            </a:r>
            <a:r>
              <a:rPr lang="pt-BR" sz="2400" dirty="0" smtClean="0"/>
              <a:t>S = </a:t>
            </a:r>
            <a:r>
              <a:rPr lang="cs-CZ" sz="2400" dirty="0" smtClean="0"/>
              <a:t>3,14 . 9 . </a:t>
            </a:r>
            <a:r>
              <a:rPr lang="pt-BR" sz="2400" dirty="0" smtClean="0"/>
              <a:t>(</a:t>
            </a:r>
            <a:r>
              <a:rPr lang="cs-CZ" sz="2400" dirty="0" smtClean="0"/>
              <a:t>9</a:t>
            </a:r>
            <a:r>
              <a:rPr lang="pt-BR" sz="2400" dirty="0" smtClean="0"/>
              <a:t> + </a:t>
            </a:r>
            <a:r>
              <a:rPr lang="cs-CZ" sz="2400" dirty="0" smtClean="0"/>
              <a:t>10,3)</a:t>
            </a:r>
            <a:r>
              <a:rPr lang="pt-BR" sz="2400" dirty="0" smtClean="0"/>
              <a:t> 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084168" y="3356992"/>
            <a:ext cx="20024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</a:t>
            </a:r>
            <a:r>
              <a:rPr lang="pt-BR" sz="2400" dirty="0" smtClean="0"/>
              <a:t>S =</a:t>
            </a:r>
            <a:r>
              <a:rPr lang="cs-CZ" sz="2400" dirty="0" smtClean="0"/>
              <a:t> 545,4 cm</a:t>
            </a:r>
            <a:r>
              <a:rPr lang="cs-CZ" sz="2400" baseline="30000" dirty="0" smtClean="0"/>
              <a:t>2</a:t>
            </a:r>
            <a:r>
              <a:rPr lang="pt-BR" sz="2400" dirty="0" smtClean="0"/>
              <a:t> </a:t>
            </a:r>
            <a:endParaRPr lang="cs-CZ" sz="2400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6228184" y="3789040"/>
            <a:ext cx="165618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995936" y="4509120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Povrch kuželu je 545,4 cm</a:t>
            </a:r>
            <a:r>
              <a:rPr lang="cs-CZ" sz="2400" baseline="30000" dirty="0" smtClean="0"/>
              <a:t>2</a:t>
            </a:r>
            <a:r>
              <a:rPr lang="cs-CZ" sz="2400" baseline="-25000" dirty="0" smtClean="0"/>
              <a:t>.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2814191" y="1988841"/>
            <a:ext cx="1181745" cy="1264935"/>
            <a:chOff x="2814191" y="1988841"/>
            <a:chExt cx="1181745" cy="1264935"/>
          </a:xfrm>
        </p:grpSpPr>
        <p:sp>
          <p:nvSpPr>
            <p:cNvPr id="11" name="Oblouk 10"/>
            <p:cNvSpPr/>
            <p:nvPr/>
          </p:nvSpPr>
          <p:spPr>
            <a:xfrm rot="16200000">
              <a:off x="2772596" y="2030436"/>
              <a:ext cx="1264935" cy="1181745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3131840" y="2348880"/>
              <a:ext cx="72008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22" grpId="0"/>
      <p:bldP spid="23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404664"/>
            <a:ext cx="80648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Použitá literatura:</a:t>
            </a:r>
          </a:p>
          <a:p>
            <a:endParaRPr lang="cs-CZ" dirty="0"/>
          </a:p>
          <a:p>
            <a:r>
              <a:rPr lang="cs-CZ" dirty="0" smtClean="0"/>
              <a:t>PŮLPÁN</a:t>
            </a:r>
            <a:r>
              <a:rPr lang="cs-CZ" dirty="0"/>
              <a:t>, Zdeněk, Michal ČIHÁK, Josef TREJBAL, Jitka BOUŠKOVÁ a Milena BRZOŇOVÁ. </a:t>
            </a:r>
            <a:r>
              <a:rPr lang="cs-CZ" i="1" dirty="0"/>
              <a:t>Matematika 9 pro základní školy</a:t>
            </a:r>
            <a:r>
              <a:rPr lang="cs-CZ" dirty="0"/>
              <a:t>. 1. vyd. Praha: SPN - pedagogické nakladatelství, 2010, 2 sv. ISBN 978-80-7235-490-0.  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1228</TotalTime>
  <Words>422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Kalistová Daniela</cp:lastModifiedBy>
  <cp:revision>137</cp:revision>
  <dcterms:created xsi:type="dcterms:W3CDTF">2013-10-07T18:50:03Z</dcterms:created>
  <dcterms:modified xsi:type="dcterms:W3CDTF">2013-12-12T19:08:10Z</dcterms:modified>
</cp:coreProperties>
</file>