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92" r:id="rId3"/>
    <p:sldId id="293" r:id="rId4"/>
    <p:sldId id="294" r:id="rId5"/>
    <p:sldId id="295" r:id="rId6"/>
    <p:sldId id="296" r:id="rId7"/>
    <p:sldId id="297"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7E91D"/>
    <a:srgbClr val="C640A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57" autoAdjust="0"/>
    <p:restoredTop sz="94660"/>
  </p:normalViewPr>
  <p:slideViewPr>
    <p:cSldViewPr>
      <p:cViewPr varScale="1">
        <p:scale>
          <a:sx n="69" d="100"/>
          <a:sy n="69" d="100"/>
        </p:scale>
        <p:origin x="-1404"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wmf"/><Relationship Id="rId1" Type="http://schemas.openxmlformats.org/officeDocument/2006/relationships/image" Target="../media/image3.wmf"/></Relationships>
</file>

<file path=ppt/drawings/_rels/vmlDrawing2.v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7.wmf"/><Relationship Id="rId1" Type="http://schemas.openxmlformats.org/officeDocument/2006/relationships/image" Target="../media/image6.wmf"/></Relationships>
</file>

<file path=ppt/drawings/_rels/vmlDrawing3.v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image" Target="../media/image9.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25218AE-E487-4E31-A209-308F208F7228}" type="datetimeFigureOut">
              <a:rPr lang="cs-CZ" smtClean="0"/>
              <a:pPr/>
              <a:t>11.1.2014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988AB8-9691-4E98-BB6C-5C21EA17A980}" type="slidenum">
              <a:rPr lang="cs-CZ" smtClean="0"/>
              <a:pPr/>
              <a:t>‹#›</a:t>
            </a:fld>
            <a:endParaRPr lang="cs-CZ"/>
          </a:p>
        </p:txBody>
      </p:sp>
    </p:spTree>
    <p:extLst>
      <p:ext uri="{BB962C8B-B14F-4D97-AF65-F5344CB8AC3E}">
        <p14:creationId xmlns:p14="http://schemas.microsoft.com/office/powerpoint/2010/main" val="23778386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F62E1268-23EF-4BFB-8281-EC90F67727FD}" type="datetimeFigureOut">
              <a:rPr lang="cs-CZ" smtClean="0"/>
              <a:pPr/>
              <a:t>11.1.2014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62E1268-23EF-4BFB-8281-EC90F67727FD}" type="datetimeFigureOut">
              <a:rPr lang="cs-CZ" smtClean="0"/>
              <a:pPr/>
              <a:t>11.1.2014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F62E1268-23EF-4BFB-8281-EC90F67727FD}" type="datetimeFigureOut">
              <a:rPr lang="cs-CZ" smtClean="0"/>
              <a:pPr/>
              <a:t>11.1.2014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F62E1268-23EF-4BFB-8281-EC90F67727FD}" type="datetimeFigureOut">
              <a:rPr lang="cs-CZ" smtClean="0"/>
              <a:pPr/>
              <a:t>11.1.2014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F62E1268-23EF-4BFB-8281-EC90F67727FD}" type="datetimeFigureOut">
              <a:rPr lang="cs-CZ" smtClean="0"/>
              <a:pPr/>
              <a:t>11.1.2014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F62E1268-23EF-4BFB-8281-EC90F67727FD}" type="datetimeFigureOut">
              <a:rPr lang="cs-CZ" smtClean="0"/>
              <a:pPr/>
              <a:t>11.1.2014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62E1268-23EF-4BFB-8281-EC90F67727FD}" type="datetimeFigureOut">
              <a:rPr lang="cs-CZ" smtClean="0"/>
              <a:pPr/>
              <a:t>11.1.2014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F62E1268-23EF-4BFB-8281-EC90F67727FD}" type="datetimeFigureOut">
              <a:rPr lang="cs-CZ" smtClean="0"/>
              <a:pPr/>
              <a:t>11.1.2014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F62E1268-23EF-4BFB-8281-EC90F67727FD}" type="datetimeFigureOut">
              <a:rPr lang="cs-CZ" smtClean="0"/>
              <a:pPr/>
              <a:t>11.1.2014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62E1268-23EF-4BFB-8281-EC90F67727FD}" type="datetimeFigureOut">
              <a:rPr lang="cs-CZ" smtClean="0"/>
              <a:pPr/>
              <a:t>11.1.2014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62E1268-23EF-4BFB-8281-EC90F67727FD}" type="datetimeFigureOut">
              <a:rPr lang="cs-CZ" smtClean="0"/>
              <a:pPr/>
              <a:t>11.1.2014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2E1268-23EF-4BFB-8281-EC90F67727FD}" type="datetimeFigureOut">
              <a:rPr lang="cs-CZ" smtClean="0"/>
              <a:pPr/>
              <a:t>11.1.2014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5436BF-6468-409C-8199-256B382E0FE2}"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5.wmf"/><Relationship Id="rId3" Type="http://schemas.openxmlformats.org/officeDocument/2006/relationships/oleObject" Target="../embeddings/oleObject1.bin"/><Relationship Id="rId7" Type="http://schemas.openxmlformats.org/officeDocument/2006/relationships/oleObject" Target="../embeddings/oleObject3.bin"/><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image" Target="../media/image4.wmf"/><Relationship Id="rId5" Type="http://schemas.openxmlformats.org/officeDocument/2006/relationships/oleObject" Target="../embeddings/oleObject2.bin"/><Relationship Id="rId4" Type="http://schemas.openxmlformats.org/officeDocument/2006/relationships/image" Target="../media/image3.wmf"/></Relationships>
</file>

<file path=ppt/slides/_rels/slide5.xml.rels><?xml version="1.0" encoding="UTF-8" standalone="yes"?>
<Relationships xmlns="http://schemas.openxmlformats.org/package/2006/relationships"><Relationship Id="rId8" Type="http://schemas.openxmlformats.org/officeDocument/2006/relationships/image" Target="../media/image8.wmf"/><Relationship Id="rId3" Type="http://schemas.openxmlformats.org/officeDocument/2006/relationships/oleObject" Target="../embeddings/oleObject4.bin"/><Relationship Id="rId7" Type="http://schemas.openxmlformats.org/officeDocument/2006/relationships/oleObject" Target="../embeddings/oleObject6.bin"/><Relationship Id="rId2" Type="http://schemas.openxmlformats.org/officeDocument/2006/relationships/slideLayout" Target="../slideLayouts/slideLayout7.xml"/><Relationship Id="rId1" Type="http://schemas.openxmlformats.org/officeDocument/2006/relationships/vmlDrawing" Target="../drawings/vmlDrawing2.vml"/><Relationship Id="rId6" Type="http://schemas.openxmlformats.org/officeDocument/2006/relationships/image" Target="../media/image7.wmf"/><Relationship Id="rId5" Type="http://schemas.openxmlformats.org/officeDocument/2006/relationships/oleObject" Target="../embeddings/oleObject5.bin"/><Relationship Id="rId4" Type="http://schemas.openxmlformats.org/officeDocument/2006/relationships/image" Target="../media/image6.wmf"/></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7.xml"/><Relationship Id="rId1" Type="http://schemas.openxmlformats.org/officeDocument/2006/relationships/vmlDrawing" Target="../drawings/vmlDrawing3.vml"/><Relationship Id="rId6" Type="http://schemas.openxmlformats.org/officeDocument/2006/relationships/image" Target="../media/image10.wmf"/><Relationship Id="rId5" Type="http://schemas.openxmlformats.org/officeDocument/2006/relationships/oleObject" Target="../embeddings/oleObject8.bin"/><Relationship Id="rId4" Type="http://schemas.openxmlformats.org/officeDocument/2006/relationships/image" Target="../media/image9.wm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srcRect/>
          <a:stretch>
            <a:fillRect/>
          </a:stretch>
        </p:blipFill>
        <p:spPr bwMode="auto">
          <a:xfrm>
            <a:off x="467545" y="404664"/>
            <a:ext cx="1800199" cy="1296144"/>
          </a:xfrm>
          <a:prstGeom prst="rect">
            <a:avLst/>
          </a:prstGeom>
          <a:noFill/>
          <a:ln w="9525">
            <a:noFill/>
            <a:miter lim="800000"/>
            <a:headEnd/>
            <a:tailEnd/>
          </a:ln>
        </p:spPr>
      </p:pic>
      <p:sp>
        <p:nvSpPr>
          <p:cNvPr id="5" name="Obdélník 4"/>
          <p:cNvSpPr/>
          <p:nvPr/>
        </p:nvSpPr>
        <p:spPr>
          <a:xfrm>
            <a:off x="2286000" y="548680"/>
            <a:ext cx="6534472" cy="1200329"/>
          </a:xfrm>
          <a:prstGeom prst="rect">
            <a:avLst/>
          </a:prstGeom>
        </p:spPr>
        <p:txBody>
          <a:bodyPr wrap="square">
            <a:spAutoFit/>
          </a:bodyPr>
          <a:lstStyle/>
          <a:p>
            <a:pPr algn="ctr"/>
            <a:r>
              <a:rPr lang="cs-CZ" dirty="0" smtClean="0"/>
              <a:t> </a:t>
            </a:r>
            <a:r>
              <a:rPr lang="cs-CZ" b="1" dirty="0"/>
              <a:t>Základní škola a mateřská škola </a:t>
            </a:r>
            <a:r>
              <a:rPr lang="cs-CZ" b="1" dirty="0" err="1"/>
              <a:t>J.A.Komenského</a:t>
            </a:r>
            <a:r>
              <a:rPr lang="cs-CZ" b="1" dirty="0"/>
              <a:t> </a:t>
            </a:r>
          </a:p>
          <a:p>
            <a:pPr algn="ctr"/>
            <a:r>
              <a:rPr lang="cs-CZ" b="1" dirty="0"/>
              <a:t>v Novém </a:t>
            </a:r>
            <a:r>
              <a:rPr lang="cs-CZ" b="1" dirty="0" err="1"/>
              <a:t>Strašecí</a:t>
            </a:r>
            <a:r>
              <a:rPr lang="cs-CZ" b="1" dirty="0"/>
              <a:t> </a:t>
            </a:r>
          </a:p>
          <a:p>
            <a:pPr algn="ctr"/>
            <a:r>
              <a:rPr lang="cs-CZ" dirty="0"/>
              <a:t>Komenského nám. 209, 271 01 Nové </a:t>
            </a:r>
            <a:r>
              <a:rPr lang="cs-CZ" dirty="0" err="1"/>
              <a:t>Strašecí</a:t>
            </a:r>
            <a:r>
              <a:rPr lang="cs-CZ" dirty="0"/>
              <a:t> </a:t>
            </a:r>
          </a:p>
          <a:p>
            <a:pPr algn="ctr"/>
            <a:r>
              <a:rPr lang="fr-FR" dirty="0"/>
              <a:t>tel. 311 240 401, 311 240 400, email: zsnovstra@email.cz </a:t>
            </a:r>
            <a:endParaRPr lang="cs-CZ" dirty="0"/>
          </a:p>
        </p:txBody>
      </p:sp>
      <p:sp>
        <p:nvSpPr>
          <p:cNvPr id="6" name="Obdélník 5"/>
          <p:cNvSpPr/>
          <p:nvPr/>
        </p:nvSpPr>
        <p:spPr>
          <a:xfrm>
            <a:off x="467544" y="889844"/>
            <a:ext cx="7704856" cy="4247317"/>
          </a:xfrm>
          <a:prstGeom prst="rect">
            <a:avLst/>
          </a:prstGeom>
        </p:spPr>
        <p:txBody>
          <a:bodyPr wrap="square">
            <a:spAutoFit/>
          </a:bodyPr>
          <a:lstStyle/>
          <a:p>
            <a:endParaRPr lang="cs-CZ" dirty="0"/>
          </a:p>
          <a:p>
            <a:endParaRPr lang="cs-CZ" dirty="0"/>
          </a:p>
          <a:p>
            <a:r>
              <a:rPr lang="cs-CZ" dirty="0"/>
              <a:t> </a:t>
            </a:r>
          </a:p>
          <a:p>
            <a:r>
              <a:rPr lang="da-DK" dirty="0" smtClean="0"/>
              <a:t>ČÍSLO </a:t>
            </a:r>
            <a:r>
              <a:rPr lang="da-DK" dirty="0"/>
              <a:t>PROJEKTU: 1.4 OP VK </a:t>
            </a:r>
          </a:p>
          <a:p>
            <a:r>
              <a:rPr lang="cs-CZ" dirty="0" smtClean="0"/>
              <a:t>NÁZEV</a:t>
            </a:r>
            <a:r>
              <a:rPr lang="cs-CZ" dirty="0"/>
              <a:t>: </a:t>
            </a:r>
            <a:r>
              <a:rPr lang="cs-CZ" dirty="0" smtClean="0"/>
              <a:t>VY_42_INOVACE_16 </a:t>
            </a:r>
            <a:endParaRPr lang="cs-CZ" dirty="0"/>
          </a:p>
          <a:p>
            <a:r>
              <a:rPr lang="pl-PL" dirty="0" smtClean="0"/>
              <a:t>AUTOR</a:t>
            </a:r>
            <a:r>
              <a:rPr lang="pl-PL" dirty="0"/>
              <a:t>: </a:t>
            </a:r>
            <a:r>
              <a:rPr lang="pl-PL" dirty="0" smtClean="0"/>
              <a:t>Mgr. Stanislav Hajný </a:t>
            </a:r>
            <a:endParaRPr lang="pl-PL" dirty="0"/>
          </a:p>
          <a:p>
            <a:r>
              <a:rPr lang="cs-CZ" dirty="0" smtClean="0"/>
              <a:t>OBDOBÍ</a:t>
            </a:r>
            <a:r>
              <a:rPr lang="cs-CZ" dirty="0"/>
              <a:t>: </a:t>
            </a:r>
            <a:r>
              <a:rPr lang="cs-CZ" dirty="0" smtClean="0"/>
              <a:t>2013 </a:t>
            </a:r>
            <a:endParaRPr lang="cs-CZ" dirty="0"/>
          </a:p>
          <a:p>
            <a:r>
              <a:rPr lang="cs-CZ" dirty="0" smtClean="0"/>
              <a:t>ROČNÍK</a:t>
            </a:r>
            <a:r>
              <a:rPr lang="cs-CZ" dirty="0"/>
              <a:t>: </a:t>
            </a:r>
            <a:r>
              <a:rPr lang="cs-CZ" dirty="0" smtClean="0"/>
              <a:t> 9.</a:t>
            </a:r>
            <a:endParaRPr lang="cs-CZ" dirty="0"/>
          </a:p>
          <a:p>
            <a:endParaRPr lang="cs-CZ" dirty="0"/>
          </a:p>
          <a:p>
            <a:r>
              <a:rPr lang="cs-CZ" dirty="0" smtClean="0"/>
              <a:t>VZDĚLÁVACÍ </a:t>
            </a:r>
            <a:r>
              <a:rPr lang="cs-CZ" dirty="0"/>
              <a:t>OBLAST: Matematika a její aplikace </a:t>
            </a:r>
          </a:p>
          <a:p>
            <a:r>
              <a:rPr lang="cs-CZ" dirty="0" smtClean="0"/>
              <a:t>VZDĚLÁVACÍ </a:t>
            </a:r>
            <a:r>
              <a:rPr lang="cs-CZ" dirty="0"/>
              <a:t>OBOR: Matematika a její aplikace </a:t>
            </a:r>
          </a:p>
          <a:p>
            <a:r>
              <a:rPr lang="cs-CZ" dirty="0" smtClean="0"/>
              <a:t>TÉMATICKÝ </a:t>
            </a:r>
            <a:r>
              <a:rPr lang="cs-CZ" dirty="0"/>
              <a:t>OKRUH: Geometrie v rovině a prostoru </a:t>
            </a:r>
          </a:p>
          <a:p>
            <a:r>
              <a:rPr lang="cs-CZ" dirty="0" smtClean="0"/>
              <a:t>TÉMA: Goniometrické funkce – tangens, </a:t>
            </a:r>
            <a:r>
              <a:rPr lang="cs-CZ" dirty="0" err="1" smtClean="0"/>
              <a:t>cotangens</a:t>
            </a:r>
            <a:r>
              <a:rPr lang="cs-CZ" dirty="0" smtClean="0"/>
              <a:t> úhlu .  </a:t>
            </a:r>
            <a:endParaRPr lang="cs-CZ" dirty="0"/>
          </a:p>
          <a:p>
            <a:endParaRPr lang="cs-CZ" dirty="0"/>
          </a:p>
          <a:p>
            <a:r>
              <a:rPr lang="cs-CZ" dirty="0" smtClean="0"/>
              <a:t>ANOTACE: Základní pojmy a užití funkce k výpočtu. </a:t>
            </a:r>
            <a:endParaRPr lang="cs-CZ" dirty="0"/>
          </a:p>
        </p:txBody>
      </p:sp>
      <p:pic>
        <p:nvPicPr>
          <p:cNvPr id="7" name="Picture 3"/>
          <p:cNvPicPr>
            <a:picLocks noChangeAspect="1" noChangeArrowheads="1"/>
          </p:cNvPicPr>
          <p:nvPr/>
        </p:nvPicPr>
        <p:blipFill>
          <a:blip r:embed="rId3" cstate="print"/>
          <a:srcRect/>
          <a:stretch>
            <a:fillRect/>
          </a:stretch>
        </p:blipFill>
        <p:spPr bwMode="auto">
          <a:xfrm>
            <a:off x="611560" y="5301208"/>
            <a:ext cx="7992888" cy="136815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ravoúhlý trojúhelník 1"/>
          <p:cNvSpPr/>
          <p:nvPr/>
        </p:nvSpPr>
        <p:spPr>
          <a:xfrm>
            <a:off x="3059832" y="3140968"/>
            <a:ext cx="5760640" cy="2808312"/>
          </a:xfrm>
          <a:prstGeom prst="rtTriangl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TextovéPole 3"/>
          <p:cNvSpPr txBox="1"/>
          <p:nvPr/>
        </p:nvSpPr>
        <p:spPr>
          <a:xfrm>
            <a:off x="683568" y="404664"/>
            <a:ext cx="8136904" cy="1569660"/>
          </a:xfrm>
          <a:prstGeom prst="rect">
            <a:avLst/>
          </a:prstGeom>
          <a:noFill/>
        </p:spPr>
        <p:txBody>
          <a:bodyPr wrap="square" rtlCol="0">
            <a:spAutoFit/>
          </a:bodyPr>
          <a:lstStyle/>
          <a:p>
            <a:r>
              <a:rPr lang="cs-CZ" sz="2400" dirty="0" smtClean="0"/>
              <a:t>Pomocí Pythagorovy věty jsme ze známých délek dvou stran pravoúhlého trojúhelníku určovali délku strany třetí. Podobně jsme pomocí obrácené Pythagorovy věty rozhodovali, zda jsou délky tří stran délkami stran pravoúhlého trojúhelníku.</a:t>
            </a:r>
            <a:endParaRPr lang="cs-CZ" sz="2400" dirty="0"/>
          </a:p>
        </p:txBody>
      </p:sp>
      <p:sp>
        <p:nvSpPr>
          <p:cNvPr id="5" name="TextovéPole 4"/>
          <p:cNvSpPr txBox="1"/>
          <p:nvPr/>
        </p:nvSpPr>
        <p:spPr>
          <a:xfrm>
            <a:off x="611560" y="1988840"/>
            <a:ext cx="8064896" cy="830997"/>
          </a:xfrm>
          <a:prstGeom prst="rect">
            <a:avLst/>
          </a:prstGeom>
          <a:noFill/>
        </p:spPr>
        <p:txBody>
          <a:bodyPr wrap="square" rtlCol="0">
            <a:spAutoFit/>
          </a:bodyPr>
          <a:lstStyle/>
          <a:p>
            <a:r>
              <a:rPr lang="cs-CZ" sz="2400" dirty="0" smtClean="0"/>
              <a:t>Nyní se zaměříme na vztah mezi délkami stran pravoúhlého trojúhelníku a velikostmi jeho ostrých vnitřních úhlů.</a:t>
            </a:r>
            <a:endParaRPr lang="cs-CZ" sz="2400" dirty="0"/>
          </a:p>
        </p:txBody>
      </p:sp>
      <p:sp>
        <p:nvSpPr>
          <p:cNvPr id="6" name="TextovéPole 5"/>
          <p:cNvSpPr txBox="1"/>
          <p:nvPr/>
        </p:nvSpPr>
        <p:spPr>
          <a:xfrm>
            <a:off x="2555776" y="2780928"/>
            <a:ext cx="432048" cy="461665"/>
          </a:xfrm>
          <a:prstGeom prst="rect">
            <a:avLst/>
          </a:prstGeom>
          <a:noFill/>
        </p:spPr>
        <p:txBody>
          <a:bodyPr wrap="square" rtlCol="0">
            <a:spAutoFit/>
          </a:bodyPr>
          <a:lstStyle/>
          <a:p>
            <a:r>
              <a:rPr lang="cs-CZ" sz="2400" dirty="0" smtClean="0"/>
              <a:t>B</a:t>
            </a:r>
            <a:endParaRPr lang="cs-CZ" sz="2400" dirty="0"/>
          </a:p>
        </p:txBody>
      </p:sp>
      <p:sp>
        <p:nvSpPr>
          <p:cNvPr id="7" name="TextovéPole 6"/>
          <p:cNvSpPr txBox="1"/>
          <p:nvPr/>
        </p:nvSpPr>
        <p:spPr>
          <a:xfrm>
            <a:off x="8676456" y="6093296"/>
            <a:ext cx="288032" cy="461665"/>
          </a:xfrm>
          <a:prstGeom prst="rect">
            <a:avLst/>
          </a:prstGeom>
          <a:noFill/>
        </p:spPr>
        <p:txBody>
          <a:bodyPr wrap="square" rtlCol="0">
            <a:spAutoFit/>
          </a:bodyPr>
          <a:lstStyle/>
          <a:p>
            <a:r>
              <a:rPr lang="cs-CZ" sz="2400" dirty="0" smtClean="0"/>
              <a:t>A</a:t>
            </a:r>
            <a:endParaRPr lang="cs-CZ" sz="2400" dirty="0"/>
          </a:p>
        </p:txBody>
      </p:sp>
      <p:sp>
        <p:nvSpPr>
          <p:cNvPr id="8" name="TextovéPole 7"/>
          <p:cNvSpPr txBox="1"/>
          <p:nvPr/>
        </p:nvSpPr>
        <p:spPr>
          <a:xfrm>
            <a:off x="2555776" y="5589240"/>
            <a:ext cx="504056" cy="461665"/>
          </a:xfrm>
          <a:prstGeom prst="rect">
            <a:avLst/>
          </a:prstGeom>
          <a:noFill/>
        </p:spPr>
        <p:txBody>
          <a:bodyPr wrap="square" rtlCol="0">
            <a:spAutoFit/>
          </a:bodyPr>
          <a:lstStyle/>
          <a:p>
            <a:r>
              <a:rPr lang="cs-CZ" sz="2400" dirty="0" smtClean="0"/>
              <a:t>C</a:t>
            </a:r>
            <a:endParaRPr lang="cs-CZ" sz="2400" dirty="0"/>
          </a:p>
        </p:txBody>
      </p:sp>
      <p:sp>
        <p:nvSpPr>
          <p:cNvPr id="9" name="Oblouk 8"/>
          <p:cNvSpPr/>
          <p:nvPr/>
        </p:nvSpPr>
        <p:spPr>
          <a:xfrm rot="12188325" flipV="1">
            <a:off x="6932133" y="5228283"/>
            <a:ext cx="516720" cy="756665"/>
          </a:xfrm>
          <a:prstGeom prst="arc">
            <a:avLst>
              <a:gd name="adj1" fmla="val 16464478"/>
              <a:gd name="adj2" fmla="val 6246964"/>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0" name="Obdélník 9"/>
          <p:cNvSpPr/>
          <p:nvPr/>
        </p:nvSpPr>
        <p:spPr>
          <a:xfrm>
            <a:off x="7236296" y="5445224"/>
            <a:ext cx="432048" cy="461665"/>
          </a:xfrm>
          <a:prstGeom prst="rect">
            <a:avLst/>
          </a:prstGeom>
        </p:spPr>
        <p:txBody>
          <a:bodyPr wrap="square">
            <a:spAutoFit/>
          </a:bodyPr>
          <a:lstStyle/>
          <a:p>
            <a:r>
              <a:rPr lang="el-GR" sz="2400" dirty="0" smtClean="0">
                <a:solidFill>
                  <a:prstClr val="black"/>
                </a:solidFill>
              </a:rPr>
              <a:t>α</a:t>
            </a:r>
            <a:endParaRPr lang="cs-CZ" dirty="0"/>
          </a:p>
        </p:txBody>
      </p:sp>
      <p:sp>
        <p:nvSpPr>
          <p:cNvPr id="11" name="TextovéPole 10"/>
          <p:cNvSpPr txBox="1"/>
          <p:nvPr/>
        </p:nvSpPr>
        <p:spPr>
          <a:xfrm>
            <a:off x="2627784" y="4149080"/>
            <a:ext cx="360040" cy="461665"/>
          </a:xfrm>
          <a:prstGeom prst="rect">
            <a:avLst/>
          </a:prstGeom>
          <a:noFill/>
        </p:spPr>
        <p:txBody>
          <a:bodyPr wrap="square" rtlCol="0">
            <a:spAutoFit/>
          </a:bodyPr>
          <a:lstStyle/>
          <a:p>
            <a:r>
              <a:rPr lang="cs-CZ" sz="2400" dirty="0" smtClean="0"/>
              <a:t>a</a:t>
            </a:r>
            <a:endParaRPr lang="cs-CZ" sz="2400" dirty="0"/>
          </a:p>
        </p:txBody>
      </p:sp>
      <p:sp>
        <p:nvSpPr>
          <p:cNvPr id="12" name="TextovéPole 11"/>
          <p:cNvSpPr txBox="1"/>
          <p:nvPr/>
        </p:nvSpPr>
        <p:spPr>
          <a:xfrm>
            <a:off x="5652120" y="5949280"/>
            <a:ext cx="504056" cy="461665"/>
          </a:xfrm>
          <a:prstGeom prst="rect">
            <a:avLst/>
          </a:prstGeom>
          <a:noFill/>
        </p:spPr>
        <p:txBody>
          <a:bodyPr wrap="square" rtlCol="0">
            <a:spAutoFit/>
          </a:bodyPr>
          <a:lstStyle/>
          <a:p>
            <a:r>
              <a:rPr lang="cs-CZ" sz="2400" dirty="0" smtClean="0"/>
              <a:t>b</a:t>
            </a:r>
            <a:endParaRPr lang="cs-CZ" sz="2400" dirty="0"/>
          </a:p>
        </p:txBody>
      </p:sp>
      <p:sp>
        <p:nvSpPr>
          <p:cNvPr id="13" name="TextovéPole 12"/>
          <p:cNvSpPr txBox="1"/>
          <p:nvPr/>
        </p:nvSpPr>
        <p:spPr>
          <a:xfrm>
            <a:off x="5292080" y="3717032"/>
            <a:ext cx="1080120" cy="461665"/>
          </a:xfrm>
          <a:prstGeom prst="rect">
            <a:avLst/>
          </a:prstGeom>
          <a:noFill/>
        </p:spPr>
        <p:txBody>
          <a:bodyPr wrap="square" rtlCol="0">
            <a:spAutoFit/>
          </a:bodyPr>
          <a:lstStyle/>
          <a:p>
            <a:r>
              <a:rPr lang="cs-CZ" sz="2400" dirty="0" smtClean="0"/>
              <a:t>c</a:t>
            </a:r>
            <a:endParaRPr lang="cs-CZ" sz="2400" dirty="0"/>
          </a:p>
        </p:txBody>
      </p:sp>
      <p:cxnSp>
        <p:nvCxnSpPr>
          <p:cNvPr id="15" name="Přímá spojovací šipka 14"/>
          <p:cNvCxnSpPr/>
          <p:nvPr/>
        </p:nvCxnSpPr>
        <p:spPr>
          <a:xfrm flipH="1" flipV="1">
            <a:off x="3131840" y="4797152"/>
            <a:ext cx="3888432" cy="64807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7" name="TextovéPole 16"/>
          <p:cNvSpPr txBox="1"/>
          <p:nvPr/>
        </p:nvSpPr>
        <p:spPr>
          <a:xfrm>
            <a:off x="323528" y="4005064"/>
            <a:ext cx="2232248" cy="830997"/>
          </a:xfrm>
          <a:prstGeom prst="rect">
            <a:avLst/>
          </a:prstGeom>
          <a:noFill/>
        </p:spPr>
        <p:txBody>
          <a:bodyPr wrap="square" rtlCol="0">
            <a:spAutoFit/>
          </a:bodyPr>
          <a:lstStyle/>
          <a:p>
            <a:r>
              <a:rPr lang="cs-CZ" sz="2400" dirty="0" smtClean="0">
                <a:solidFill>
                  <a:srgbClr val="FF0000"/>
                </a:solidFill>
              </a:rPr>
              <a:t>Protilehlá odvěsna úhlu </a:t>
            </a:r>
            <a:r>
              <a:rPr lang="el-GR" sz="2400" dirty="0" smtClean="0">
                <a:solidFill>
                  <a:srgbClr val="FF0000"/>
                </a:solidFill>
              </a:rPr>
              <a:t>α</a:t>
            </a:r>
            <a:r>
              <a:rPr lang="cs-CZ" sz="2400" dirty="0" smtClean="0">
                <a:solidFill>
                  <a:srgbClr val="FF0000"/>
                </a:solidFill>
              </a:rPr>
              <a:t> </a:t>
            </a:r>
            <a:endParaRPr lang="cs-CZ" sz="2400" dirty="0">
              <a:solidFill>
                <a:srgbClr val="FF0000"/>
              </a:solidFill>
            </a:endParaRPr>
          </a:p>
        </p:txBody>
      </p:sp>
      <p:sp>
        <p:nvSpPr>
          <p:cNvPr id="20" name="Obdélník 19"/>
          <p:cNvSpPr/>
          <p:nvPr/>
        </p:nvSpPr>
        <p:spPr>
          <a:xfrm>
            <a:off x="2195736" y="6093296"/>
            <a:ext cx="3179268" cy="461665"/>
          </a:xfrm>
          <a:prstGeom prst="rect">
            <a:avLst/>
          </a:prstGeom>
        </p:spPr>
        <p:txBody>
          <a:bodyPr wrap="none">
            <a:spAutoFit/>
          </a:bodyPr>
          <a:lstStyle/>
          <a:p>
            <a:r>
              <a:rPr lang="cs-CZ" sz="2400" dirty="0" smtClean="0">
                <a:solidFill>
                  <a:srgbClr val="FF0000"/>
                </a:solidFill>
              </a:rPr>
              <a:t>přilehlá odvěsna úhlu </a:t>
            </a:r>
            <a:r>
              <a:rPr lang="el-GR" sz="2400" dirty="0" smtClean="0">
                <a:solidFill>
                  <a:srgbClr val="FF0000"/>
                </a:solidFill>
              </a:rPr>
              <a:t>α</a:t>
            </a:r>
            <a:r>
              <a:rPr lang="cs-CZ" sz="2400" dirty="0" smtClean="0">
                <a:solidFill>
                  <a:srgbClr val="FF0000"/>
                </a:solidFill>
              </a:rPr>
              <a:t> </a:t>
            </a:r>
            <a:endParaRPr lang="cs-CZ" sz="2400" dirty="0">
              <a:solidFill>
                <a:srgbClr val="FF0000"/>
              </a:solidFill>
            </a:endParaRPr>
          </a:p>
        </p:txBody>
      </p:sp>
      <p:cxnSp>
        <p:nvCxnSpPr>
          <p:cNvPr id="24" name="Přímá spojovací šipka 23"/>
          <p:cNvCxnSpPr/>
          <p:nvPr/>
        </p:nvCxnSpPr>
        <p:spPr>
          <a:xfrm flipH="1">
            <a:off x="4355976" y="5445224"/>
            <a:ext cx="2880320" cy="432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5" name="TextovéPole 24"/>
          <p:cNvSpPr txBox="1"/>
          <p:nvPr/>
        </p:nvSpPr>
        <p:spPr>
          <a:xfrm>
            <a:off x="5796136" y="3717032"/>
            <a:ext cx="1728192" cy="461665"/>
          </a:xfrm>
          <a:prstGeom prst="rect">
            <a:avLst/>
          </a:prstGeom>
          <a:noFill/>
        </p:spPr>
        <p:txBody>
          <a:bodyPr wrap="square" rtlCol="0">
            <a:spAutoFit/>
          </a:bodyPr>
          <a:lstStyle/>
          <a:p>
            <a:r>
              <a:rPr lang="cs-CZ" sz="2400" dirty="0" smtClean="0">
                <a:solidFill>
                  <a:srgbClr val="FF0000"/>
                </a:solidFill>
              </a:rPr>
              <a:t>přepona</a:t>
            </a:r>
            <a:endParaRPr lang="cs-CZ" sz="2400" dirty="0">
              <a:solidFill>
                <a:srgbClr val="FF0000"/>
              </a:solidFill>
            </a:endParaRPr>
          </a:p>
        </p:txBody>
      </p:sp>
      <p:grpSp>
        <p:nvGrpSpPr>
          <p:cNvPr id="18" name="Skupina 17"/>
          <p:cNvGrpSpPr/>
          <p:nvPr/>
        </p:nvGrpSpPr>
        <p:grpSpPr>
          <a:xfrm rot="5400000">
            <a:off x="2484564" y="5302004"/>
            <a:ext cx="1181745" cy="1264935"/>
            <a:chOff x="2814191" y="1988841"/>
            <a:chExt cx="1181745" cy="1264935"/>
          </a:xfrm>
        </p:grpSpPr>
        <p:sp>
          <p:nvSpPr>
            <p:cNvPr id="19" name="Oblouk 18"/>
            <p:cNvSpPr/>
            <p:nvPr/>
          </p:nvSpPr>
          <p:spPr>
            <a:xfrm rot="16200000">
              <a:off x="2772596" y="2030436"/>
              <a:ext cx="1264935" cy="1181745"/>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21" name="Ovál 20"/>
            <p:cNvSpPr/>
            <p:nvPr/>
          </p:nvSpPr>
          <p:spPr>
            <a:xfrm>
              <a:off x="3131840" y="2348880"/>
              <a:ext cx="72008" cy="457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up)">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up)">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0"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wedge">
                                      <p:cBhvr>
                                        <p:cTn id="17" dur="20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checkerboard(across)">
                                      <p:cBhvr>
                                        <p:cTn id="22" dur="2000"/>
                                        <p:tgtEl>
                                          <p:spTgt spid="6"/>
                                        </p:tgtEl>
                                      </p:cBhvr>
                                    </p:animEffect>
                                  </p:childTnLst>
                                </p:cTn>
                              </p:par>
                              <p:par>
                                <p:cTn id="23" presetID="5" presetClass="entr" presetSubtype="1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checkerboard(across)">
                                      <p:cBhvr>
                                        <p:cTn id="25" dur="2000"/>
                                        <p:tgtEl>
                                          <p:spTgt spid="8"/>
                                        </p:tgtEl>
                                      </p:cBhvr>
                                    </p:animEffect>
                                  </p:childTnLst>
                                </p:cTn>
                              </p:par>
                              <p:par>
                                <p:cTn id="26" presetID="5" presetClass="entr" presetSubtype="10" fill="hold" grpId="0" nodeType="with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checkerboard(across)">
                                      <p:cBhvr>
                                        <p:cTn id="28" dur="2000"/>
                                        <p:tgtEl>
                                          <p:spTgt spid="7"/>
                                        </p:tgtEl>
                                      </p:cBhvr>
                                    </p:animEffect>
                                  </p:childTnLst>
                                </p:cTn>
                              </p:par>
                            </p:childTnLst>
                          </p:cTn>
                        </p:par>
                      </p:childTnLst>
                    </p:cTn>
                  </p:par>
                  <p:par>
                    <p:cTn id="29" fill="hold">
                      <p:stCondLst>
                        <p:cond delay="indefinite"/>
                      </p:stCondLst>
                      <p:childTnLst>
                        <p:par>
                          <p:cTn id="30" fill="hold">
                            <p:stCondLst>
                              <p:cond delay="0"/>
                            </p:stCondLst>
                            <p:childTnLst>
                              <p:par>
                                <p:cTn id="31" presetID="20" presetClass="entr" presetSubtype="0"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wedge">
                                      <p:cBhvr>
                                        <p:cTn id="33" dur="2000"/>
                                        <p:tgtEl>
                                          <p:spTgt spid="11"/>
                                        </p:tgtEl>
                                      </p:cBhvr>
                                    </p:animEffect>
                                  </p:childTnLst>
                                </p:cTn>
                              </p:par>
                              <p:par>
                                <p:cTn id="34" presetID="20" presetClass="entr" presetSubtype="0" fill="hold" grpId="0" nodeType="with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wedge">
                                      <p:cBhvr>
                                        <p:cTn id="36" dur="2000"/>
                                        <p:tgtEl>
                                          <p:spTgt spid="13"/>
                                        </p:tgtEl>
                                      </p:cBhvr>
                                    </p:animEffect>
                                  </p:childTnLst>
                                </p:cTn>
                              </p:par>
                              <p:par>
                                <p:cTn id="37" presetID="20" presetClass="entr" presetSubtype="0" fill="hold" grpId="0" nodeType="with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wedge">
                                      <p:cBhvr>
                                        <p:cTn id="39" dur="2000"/>
                                        <p:tgtEl>
                                          <p:spTgt spid="12"/>
                                        </p:tgtEl>
                                      </p:cBhvr>
                                    </p:animEffect>
                                  </p:childTnLst>
                                </p:cTn>
                              </p:par>
                            </p:childTnLst>
                          </p:cTn>
                        </p:par>
                      </p:childTnLst>
                    </p:cTn>
                  </p:par>
                  <p:par>
                    <p:cTn id="40" fill="hold">
                      <p:stCondLst>
                        <p:cond delay="indefinite"/>
                      </p:stCondLst>
                      <p:childTnLst>
                        <p:par>
                          <p:cTn id="41" fill="hold">
                            <p:stCondLst>
                              <p:cond delay="0"/>
                            </p:stCondLst>
                            <p:childTnLst>
                              <p:par>
                                <p:cTn id="42" presetID="20" presetClass="entr" presetSubtype="0" fill="hold" grpId="0" nodeType="clickEffect">
                                  <p:stCondLst>
                                    <p:cond delay="0"/>
                                  </p:stCondLst>
                                  <p:childTnLst>
                                    <p:set>
                                      <p:cBhvr>
                                        <p:cTn id="43" dur="1" fill="hold">
                                          <p:stCondLst>
                                            <p:cond delay="0"/>
                                          </p:stCondLst>
                                        </p:cTn>
                                        <p:tgtEl>
                                          <p:spTgt spid="9"/>
                                        </p:tgtEl>
                                        <p:attrNameLst>
                                          <p:attrName>style.visibility</p:attrName>
                                        </p:attrNameLst>
                                      </p:cBhvr>
                                      <p:to>
                                        <p:strVal val="visible"/>
                                      </p:to>
                                    </p:set>
                                    <p:animEffect transition="in" filter="wedge">
                                      <p:cBhvr>
                                        <p:cTn id="44" dur="2000"/>
                                        <p:tgtEl>
                                          <p:spTgt spid="9"/>
                                        </p:tgtEl>
                                      </p:cBhvr>
                                    </p:animEffect>
                                  </p:childTnLst>
                                </p:cTn>
                              </p:par>
                            </p:childTnLst>
                          </p:cTn>
                        </p:par>
                      </p:childTnLst>
                    </p:cTn>
                  </p:par>
                  <p:par>
                    <p:cTn id="45" fill="hold">
                      <p:stCondLst>
                        <p:cond delay="indefinite"/>
                      </p:stCondLst>
                      <p:childTnLst>
                        <p:par>
                          <p:cTn id="46" fill="hold">
                            <p:stCondLst>
                              <p:cond delay="0"/>
                            </p:stCondLst>
                            <p:childTnLst>
                              <p:par>
                                <p:cTn id="47" presetID="20" presetClass="entr" presetSubtype="0"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wedge">
                                      <p:cBhvr>
                                        <p:cTn id="49" dur="2000"/>
                                        <p:tgtEl>
                                          <p:spTgt spid="10"/>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1" fill="hold" nodeType="clickEffect">
                                  <p:stCondLst>
                                    <p:cond delay="0"/>
                                  </p:stCondLst>
                                  <p:childTnLst>
                                    <p:set>
                                      <p:cBhvr>
                                        <p:cTn id="53" dur="1" fill="hold">
                                          <p:stCondLst>
                                            <p:cond delay="0"/>
                                          </p:stCondLst>
                                        </p:cTn>
                                        <p:tgtEl>
                                          <p:spTgt spid="15"/>
                                        </p:tgtEl>
                                        <p:attrNameLst>
                                          <p:attrName>style.visibility</p:attrName>
                                        </p:attrNameLst>
                                      </p:cBhvr>
                                      <p:to>
                                        <p:strVal val="visible"/>
                                      </p:to>
                                    </p:set>
                                    <p:animEffect transition="in" filter="wipe(up)">
                                      <p:cBhvr>
                                        <p:cTn id="54" dur="2000"/>
                                        <p:tgtEl>
                                          <p:spTgt spid="15"/>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1" fill="hold" grpId="0" nodeType="clickEffect">
                                  <p:stCondLst>
                                    <p:cond delay="0"/>
                                  </p:stCondLst>
                                  <p:childTnLst>
                                    <p:set>
                                      <p:cBhvr>
                                        <p:cTn id="58" dur="1" fill="hold">
                                          <p:stCondLst>
                                            <p:cond delay="0"/>
                                          </p:stCondLst>
                                        </p:cTn>
                                        <p:tgtEl>
                                          <p:spTgt spid="17"/>
                                        </p:tgtEl>
                                        <p:attrNameLst>
                                          <p:attrName>style.visibility</p:attrName>
                                        </p:attrNameLst>
                                      </p:cBhvr>
                                      <p:to>
                                        <p:strVal val="visible"/>
                                      </p:to>
                                    </p:set>
                                    <p:animEffect transition="in" filter="wipe(up)">
                                      <p:cBhvr>
                                        <p:cTn id="59" dur="1000"/>
                                        <p:tgtEl>
                                          <p:spTgt spid="17"/>
                                        </p:tgtEl>
                                      </p:cBhvr>
                                    </p:animEffect>
                                  </p:childTnLst>
                                </p:cTn>
                              </p:par>
                            </p:childTnLst>
                          </p:cTn>
                        </p:par>
                      </p:childTnLst>
                    </p:cTn>
                  </p:par>
                  <p:par>
                    <p:cTn id="60" fill="hold">
                      <p:stCondLst>
                        <p:cond delay="indefinite"/>
                      </p:stCondLst>
                      <p:childTnLst>
                        <p:par>
                          <p:cTn id="61" fill="hold">
                            <p:stCondLst>
                              <p:cond delay="0"/>
                            </p:stCondLst>
                            <p:childTnLst>
                              <p:par>
                                <p:cTn id="62" presetID="20" presetClass="entr" presetSubtype="0" fill="hold" nodeType="clickEffect">
                                  <p:stCondLst>
                                    <p:cond delay="0"/>
                                  </p:stCondLst>
                                  <p:childTnLst>
                                    <p:set>
                                      <p:cBhvr>
                                        <p:cTn id="63" dur="1" fill="hold">
                                          <p:stCondLst>
                                            <p:cond delay="0"/>
                                          </p:stCondLst>
                                        </p:cTn>
                                        <p:tgtEl>
                                          <p:spTgt spid="24"/>
                                        </p:tgtEl>
                                        <p:attrNameLst>
                                          <p:attrName>style.visibility</p:attrName>
                                        </p:attrNameLst>
                                      </p:cBhvr>
                                      <p:to>
                                        <p:strVal val="visible"/>
                                      </p:to>
                                    </p:set>
                                    <p:animEffect transition="in" filter="wedge">
                                      <p:cBhvr>
                                        <p:cTn id="64" dur="2000"/>
                                        <p:tgtEl>
                                          <p:spTgt spid="24"/>
                                        </p:tgtEl>
                                      </p:cBhvr>
                                    </p:animEffect>
                                  </p:childTnLst>
                                </p:cTn>
                              </p:par>
                            </p:childTnLst>
                          </p:cTn>
                        </p:par>
                      </p:childTnLst>
                    </p:cTn>
                  </p:par>
                  <p:par>
                    <p:cTn id="65" fill="hold">
                      <p:stCondLst>
                        <p:cond delay="indefinite"/>
                      </p:stCondLst>
                      <p:childTnLst>
                        <p:par>
                          <p:cTn id="66" fill="hold">
                            <p:stCondLst>
                              <p:cond delay="0"/>
                            </p:stCondLst>
                            <p:childTnLst>
                              <p:par>
                                <p:cTn id="67" presetID="22" presetClass="entr" presetSubtype="8" fill="hold" grpId="0" nodeType="clickEffect">
                                  <p:stCondLst>
                                    <p:cond delay="0"/>
                                  </p:stCondLst>
                                  <p:childTnLst>
                                    <p:set>
                                      <p:cBhvr>
                                        <p:cTn id="68" dur="1" fill="hold">
                                          <p:stCondLst>
                                            <p:cond delay="0"/>
                                          </p:stCondLst>
                                        </p:cTn>
                                        <p:tgtEl>
                                          <p:spTgt spid="20"/>
                                        </p:tgtEl>
                                        <p:attrNameLst>
                                          <p:attrName>style.visibility</p:attrName>
                                        </p:attrNameLst>
                                      </p:cBhvr>
                                      <p:to>
                                        <p:strVal val="visible"/>
                                      </p:to>
                                    </p:set>
                                    <p:animEffect transition="in" filter="wipe(left)">
                                      <p:cBhvr>
                                        <p:cTn id="69" dur="2000"/>
                                        <p:tgtEl>
                                          <p:spTgt spid="20"/>
                                        </p:tgtEl>
                                      </p:cBhvr>
                                    </p:animEffect>
                                  </p:childTnLst>
                                </p:cTn>
                              </p:par>
                            </p:childTnLst>
                          </p:cTn>
                        </p:par>
                      </p:childTnLst>
                    </p:cTn>
                  </p:par>
                  <p:par>
                    <p:cTn id="70" fill="hold">
                      <p:stCondLst>
                        <p:cond delay="indefinite"/>
                      </p:stCondLst>
                      <p:childTnLst>
                        <p:par>
                          <p:cTn id="71" fill="hold">
                            <p:stCondLst>
                              <p:cond delay="0"/>
                            </p:stCondLst>
                            <p:childTnLst>
                              <p:par>
                                <p:cTn id="72" presetID="20" presetClass="entr" presetSubtype="0" fill="hold" grpId="0" nodeType="clickEffect">
                                  <p:stCondLst>
                                    <p:cond delay="0"/>
                                  </p:stCondLst>
                                  <p:childTnLst>
                                    <p:set>
                                      <p:cBhvr>
                                        <p:cTn id="73" dur="1" fill="hold">
                                          <p:stCondLst>
                                            <p:cond delay="0"/>
                                          </p:stCondLst>
                                        </p:cTn>
                                        <p:tgtEl>
                                          <p:spTgt spid="25"/>
                                        </p:tgtEl>
                                        <p:attrNameLst>
                                          <p:attrName>style.visibility</p:attrName>
                                        </p:attrNameLst>
                                      </p:cBhvr>
                                      <p:to>
                                        <p:strVal val="visible"/>
                                      </p:to>
                                    </p:set>
                                    <p:animEffect transition="in" filter="wedge">
                                      <p:cBhvr>
                                        <p:cTn id="74" dur="2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p:bldP spid="6" grpId="0"/>
      <p:bldP spid="7" grpId="0"/>
      <p:bldP spid="8" grpId="0"/>
      <p:bldP spid="9" grpId="0" animBg="1"/>
      <p:bldP spid="10" grpId="0"/>
      <p:bldP spid="11" grpId="0"/>
      <p:bldP spid="12" grpId="0"/>
      <p:bldP spid="13" grpId="0"/>
      <p:bldP spid="17" grpId="0"/>
      <p:bldP spid="20" grpId="0"/>
      <p:bldP spid="2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ravoúhlý trojúhelník 1"/>
          <p:cNvSpPr/>
          <p:nvPr/>
        </p:nvSpPr>
        <p:spPr>
          <a:xfrm>
            <a:off x="1907704" y="908720"/>
            <a:ext cx="6264696" cy="1872208"/>
          </a:xfrm>
          <a:prstGeom prst="rtTriangl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4" name="Přímá spojovací čára 3"/>
          <p:cNvCxnSpPr/>
          <p:nvPr/>
        </p:nvCxnSpPr>
        <p:spPr>
          <a:xfrm>
            <a:off x="3347864" y="1340768"/>
            <a:ext cx="0" cy="1440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Přímá spojovací čára 6"/>
          <p:cNvCxnSpPr/>
          <p:nvPr/>
        </p:nvCxnSpPr>
        <p:spPr>
          <a:xfrm>
            <a:off x="4716016" y="1772816"/>
            <a:ext cx="0" cy="1008112"/>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Přímá spojovací čára 15"/>
          <p:cNvCxnSpPr>
            <a:stCxn id="2" idx="4"/>
          </p:cNvCxnSpPr>
          <p:nvPr/>
        </p:nvCxnSpPr>
        <p:spPr>
          <a:xfrm flipV="1">
            <a:off x="8172400" y="1772816"/>
            <a:ext cx="432048" cy="1008112"/>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Přímá spojovací čára 17"/>
          <p:cNvCxnSpPr/>
          <p:nvPr/>
        </p:nvCxnSpPr>
        <p:spPr>
          <a:xfrm flipV="1">
            <a:off x="4716016" y="1484784"/>
            <a:ext cx="72008" cy="216024"/>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Přímá spojovací čára 25"/>
          <p:cNvCxnSpPr/>
          <p:nvPr/>
        </p:nvCxnSpPr>
        <p:spPr>
          <a:xfrm flipV="1">
            <a:off x="3347864" y="764704"/>
            <a:ext cx="144016" cy="504056"/>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Přímá spojovací čára 28"/>
          <p:cNvCxnSpPr>
            <a:stCxn id="2" idx="0"/>
          </p:cNvCxnSpPr>
          <p:nvPr/>
        </p:nvCxnSpPr>
        <p:spPr>
          <a:xfrm flipV="1">
            <a:off x="1907704" y="0"/>
            <a:ext cx="360040" cy="90872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Přímá spojovací šipka 30"/>
          <p:cNvCxnSpPr/>
          <p:nvPr/>
        </p:nvCxnSpPr>
        <p:spPr>
          <a:xfrm>
            <a:off x="4788024" y="1556792"/>
            <a:ext cx="3528392" cy="108012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3" name="Přímá spojovací šipka 32"/>
          <p:cNvCxnSpPr/>
          <p:nvPr/>
        </p:nvCxnSpPr>
        <p:spPr>
          <a:xfrm>
            <a:off x="3491880" y="764704"/>
            <a:ext cx="4896544" cy="1584176"/>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8" name="Přímá spojovací šipka 37"/>
          <p:cNvCxnSpPr/>
          <p:nvPr/>
        </p:nvCxnSpPr>
        <p:spPr>
          <a:xfrm flipH="1" flipV="1">
            <a:off x="2339752" y="0"/>
            <a:ext cx="6264696" cy="1944216"/>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47" name="Přímá spojovací čára 46"/>
          <p:cNvCxnSpPr/>
          <p:nvPr/>
        </p:nvCxnSpPr>
        <p:spPr>
          <a:xfrm>
            <a:off x="8244408" y="2780928"/>
            <a:ext cx="0" cy="1224136"/>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Přímá spojovací čára 49"/>
          <p:cNvCxnSpPr/>
          <p:nvPr/>
        </p:nvCxnSpPr>
        <p:spPr>
          <a:xfrm>
            <a:off x="4716016" y="2852936"/>
            <a:ext cx="0" cy="36004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Přímá spojovací čára 52"/>
          <p:cNvCxnSpPr/>
          <p:nvPr/>
        </p:nvCxnSpPr>
        <p:spPr>
          <a:xfrm>
            <a:off x="3347864" y="2708920"/>
            <a:ext cx="0" cy="648072"/>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Přímá spojovací čára 54"/>
          <p:cNvCxnSpPr>
            <a:stCxn id="2" idx="2"/>
          </p:cNvCxnSpPr>
          <p:nvPr/>
        </p:nvCxnSpPr>
        <p:spPr>
          <a:xfrm>
            <a:off x="1907704" y="2780928"/>
            <a:ext cx="72008" cy="1368152"/>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Přímá spojovací šipka 56"/>
          <p:cNvCxnSpPr/>
          <p:nvPr/>
        </p:nvCxnSpPr>
        <p:spPr>
          <a:xfrm>
            <a:off x="4788024" y="3140968"/>
            <a:ext cx="3456384"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60" name="Přímá spojovací šipka 59"/>
          <p:cNvCxnSpPr/>
          <p:nvPr/>
        </p:nvCxnSpPr>
        <p:spPr>
          <a:xfrm>
            <a:off x="3347864" y="3356992"/>
            <a:ext cx="4896544"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63" name="Přímá spojovací šipka 62"/>
          <p:cNvCxnSpPr/>
          <p:nvPr/>
        </p:nvCxnSpPr>
        <p:spPr>
          <a:xfrm>
            <a:off x="1979712" y="3789040"/>
            <a:ext cx="62646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70" name="Oblouk 69"/>
          <p:cNvSpPr/>
          <p:nvPr/>
        </p:nvSpPr>
        <p:spPr>
          <a:xfrm rot="864362">
            <a:off x="5446847" y="2047787"/>
            <a:ext cx="648072" cy="734500"/>
          </a:xfrm>
          <a:prstGeom prst="arc">
            <a:avLst>
              <a:gd name="adj1" fmla="val 5106684"/>
              <a:gd name="adj2" fmla="val 15523898"/>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71" name="TextovéPole 70"/>
          <p:cNvSpPr txBox="1"/>
          <p:nvPr/>
        </p:nvSpPr>
        <p:spPr>
          <a:xfrm>
            <a:off x="5940152" y="1628800"/>
            <a:ext cx="648072" cy="461665"/>
          </a:xfrm>
          <a:prstGeom prst="rect">
            <a:avLst/>
          </a:prstGeom>
          <a:noFill/>
        </p:spPr>
        <p:txBody>
          <a:bodyPr wrap="square" rtlCol="0">
            <a:spAutoFit/>
          </a:bodyPr>
          <a:lstStyle/>
          <a:p>
            <a:r>
              <a:rPr lang="cs-CZ" sz="2400" dirty="0" smtClean="0"/>
              <a:t>c</a:t>
            </a:r>
            <a:endParaRPr lang="cs-CZ" sz="2400" dirty="0"/>
          </a:p>
        </p:txBody>
      </p:sp>
      <p:sp>
        <p:nvSpPr>
          <p:cNvPr id="72" name="TextovéPole 71"/>
          <p:cNvSpPr txBox="1"/>
          <p:nvPr/>
        </p:nvSpPr>
        <p:spPr>
          <a:xfrm>
            <a:off x="5364088" y="980728"/>
            <a:ext cx="576064" cy="461665"/>
          </a:xfrm>
          <a:prstGeom prst="rect">
            <a:avLst/>
          </a:prstGeom>
          <a:noFill/>
        </p:spPr>
        <p:txBody>
          <a:bodyPr wrap="square" rtlCol="0">
            <a:spAutoFit/>
          </a:bodyPr>
          <a:lstStyle/>
          <a:p>
            <a:r>
              <a:rPr lang="cs-CZ" sz="2400" dirty="0" smtClean="0"/>
              <a:t>c</a:t>
            </a:r>
            <a:r>
              <a:rPr lang="cs-CZ" sz="2400" baseline="-25000" dirty="0" smtClean="0"/>
              <a:t>1</a:t>
            </a:r>
            <a:endParaRPr lang="cs-CZ" sz="2400" dirty="0"/>
          </a:p>
        </p:txBody>
      </p:sp>
      <p:sp>
        <p:nvSpPr>
          <p:cNvPr id="73" name="TextovéPole 72"/>
          <p:cNvSpPr txBox="1"/>
          <p:nvPr/>
        </p:nvSpPr>
        <p:spPr>
          <a:xfrm>
            <a:off x="5220072" y="476672"/>
            <a:ext cx="504056" cy="461665"/>
          </a:xfrm>
          <a:prstGeom prst="rect">
            <a:avLst/>
          </a:prstGeom>
          <a:noFill/>
        </p:spPr>
        <p:txBody>
          <a:bodyPr wrap="square" rtlCol="0">
            <a:spAutoFit/>
          </a:bodyPr>
          <a:lstStyle/>
          <a:p>
            <a:r>
              <a:rPr lang="cs-CZ" sz="2400" dirty="0" smtClean="0"/>
              <a:t>c</a:t>
            </a:r>
            <a:r>
              <a:rPr lang="cs-CZ" sz="2400" baseline="-25000" dirty="0" smtClean="0"/>
              <a:t>2</a:t>
            </a:r>
            <a:endParaRPr lang="cs-CZ" sz="2400" dirty="0"/>
          </a:p>
        </p:txBody>
      </p:sp>
      <p:sp>
        <p:nvSpPr>
          <p:cNvPr id="74" name="TextovéPole 73"/>
          <p:cNvSpPr txBox="1"/>
          <p:nvPr/>
        </p:nvSpPr>
        <p:spPr>
          <a:xfrm>
            <a:off x="6156176" y="2780928"/>
            <a:ext cx="504056" cy="461665"/>
          </a:xfrm>
          <a:prstGeom prst="rect">
            <a:avLst/>
          </a:prstGeom>
          <a:noFill/>
        </p:spPr>
        <p:txBody>
          <a:bodyPr wrap="square" rtlCol="0">
            <a:spAutoFit/>
          </a:bodyPr>
          <a:lstStyle/>
          <a:p>
            <a:r>
              <a:rPr lang="cs-CZ" sz="2400" dirty="0" smtClean="0"/>
              <a:t>b</a:t>
            </a:r>
            <a:endParaRPr lang="cs-CZ" sz="2400" dirty="0"/>
          </a:p>
        </p:txBody>
      </p:sp>
      <p:sp>
        <p:nvSpPr>
          <p:cNvPr id="75" name="Obdélník 74"/>
          <p:cNvSpPr/>
          <p:nvPr/>
        </p:nvSpPr>
        <p:spPr>
          <a:xfrm>
            <a:off x="5004048" y="2996952"/>
            <a:ext cx="450764" cy="461665"/>
          </a:xfrm>
          <a:prstGeom prst="rect">
            <a:avLst/>
          </a:prstGeom>
        </p:spPr>
        <p:txBody>
          <a:bodyPr wrap="square">
            <a:spAutoFit/>
          </a:bodyPr>
          <a:lstStyle/>
          <a:p>
            <a:r>
              <a:rPr lang="cs-CZ" sz="2400" dirty="0" smtClean="0"/>
              <a:t>b</a:t>
            </a:r>
            <a:r>
              <a:rPr lang="cs-CZ" sz="2400" baseline="-25000" dirty="0" smtClean="0"/>
              <a:t>1</a:t>
            </a:r>
          </a:p>
        </p:txBody>
      </p:sp>
      <p:sp>
        <p:nvSpPr>
          <p:cNvPr id="76" name="Obdélník 75"/>
          <p:cNvSpPr/>
          <p:nvPr/>
        </p:nvSpPr>
        <p:spPr>
          <a:xfrm>
            <a:off x="5652120" y="3356992"/>
            <a:ext cx="450764" cy="461665"/>
          </a:xfrm>
          <a:prstGeom prst="rect">
            <a:avLst/>
          </a:prstGeom>
        </p:spPr>
        <p:txBody>
          <a:bodyPr wrap="none">
            <a:spAutoFit/>
          </a:bodyPr>
          <a:lstStyle/>
          <a:p>
            <a:r>
              <a:rPr lang="cs-CZ" sz="2400" dirty="0" smtClean="0"/>
              <a:t>b</a:t>
            </a:r>
            <a:r>
              <a:rPr lang="cs-CZ" sz="2400" baseline="-25000" dirty="0" smtClean="0"/>
              <a:t>2</a:t>
            </a:r>
            <a:endParaRPr lang="cs-CZ" sz="2400" dirty="0"/>
          </a:p>
        </p:txBody>
      </p:sp>
      <p:sp>
        <p:nvSpPr>
          <p:cNvPr id="79" name="Obdélník 78"/>
          <p:cNvSpPr/>
          <p:nvPr/>
        </p:nvSpPr>
        <p:spPr>
          <a:xfrm>
            <a:off x="5580112" y="2204864"/>
            <a:ext cx="1046573" cy="461665"/>
          </a:xfrm>
          <a:prstGeom prst="rect">
            <a:avLst/>
          </a:prstGeom>
        </p:spPr>
        <p:txBody>
          <a:bodyPr wrap="square">
            <a:spAutoFit/>
          </a:bodyPr>
          <a:lstStyle/>
          <a:p>
            <a:r>
              <a:rPr lang="el-GR" sz="2400" dirty="0" smtClean="0">
                <a:solidFill>
                  <a:prstClr val="black"/>
                </a:solidFill>
              </a:rPr>
              <a:t>α</a:t>
            </a:r>
            <a:r>
              <a:rPr lang="cs-CZ" sz="2400" dirty="0" smtClean="0">
                <a:solidFill>
                  <a:prstClr val="black"/>
                </a:solidFill>
              </a:rPr>
              <a:t>=35</a:t>
            </a:r>
            <a:r>
              <a:rPr lang="cs-CZ" sz="2400" baseline="30000" dirty="0" smtClean="0">
                <a:solidFill>
                  <a:prstClr val="black"/>
                </a:solidFill>
              </a:rPr>
              <a:t>o</a:t>
            </a:r>
            <a:endParaRPr lang="cs-CZ" sz="2400" dirty="0"/>
          </a:p>
        </p:txBody>
      </p:sp>
      <p:sp>
        <p:nvSpPr>
          <p:cNvPr id="80" name="TextovéPole 79"/>
          <p:cNvSpPr txBox="1"/>
          <p:nvPr/>
        </p:nvSpPr>
        <p:spPr>
          <a:xfrm>
            <a:off x="4211960" y="2060848"/>
            <a:ext cx="504056" cy="461665"/>
          </a:xfrm>
          <a:prstGeom prst="rect">
            <a:avLst/>
          </a:prstGeom>
          <a:noFill/>
        </p:spPr>
        <p:txBody>
          <a:bodyPr wrap="square" rtlCol="0">
            <a:spAutoFit/>
          </a:bodyPr>
          <a:lstStyle/>
          <a:p>
            <a:r>
              <a:rPr lang="cs-CZ" sz="2400" dirty="0" smtClean="0"/>
              <a:t>a</a:t>
            </a:r>
            <a:endParaRPr lang="cs-CZ" sz="2400" dirty="0"/>
          </a:p>
        </p:txBody>
      </p:sp>
      <p:sp>
        <p:nvSpPr>
          <p:cNvPr id="81" name="Obdélník 80"/>
          <p:cNvSpPr/>
          <p:nvPr/>
        </p:nvSpPr>
        <p:spPr>
          <a:xfrm>
            <a:off x="2987824" y="1916832"/>
            <a:ext cx="436338" cy="461665"/>
          </a:xfrm>
          <a:prstGeom prst="rect">
            <a:avLst/>
          </a:prstGeom>
        </p:spPr>
        <p:txBody>
          <a:bodyPr wrap="none">
            <a:spAutoFit/>
          </a:bodyPr>
          <a:lstStyle/>
          <a:p>
            <a:r>
              <a:rPr lang="cs-CZ" sz="2400" dirty="0" smtClean="0"/>
              <a:t>a</a:t>
            </a:r>
            <a:r>
              <a:rPr lang="cs-CZ" sz="2400" baseline="-25000" dirty="0" smtClean="0"/>
              <a:t>1</a:t>
            </a:r>
            <a:endParaRPr lang="cs-CZ" sz="2400" dirty="0"/>
          </a:p>
        </p:txBody>
      </p:sp>
      <p:sp>
        <p:nvSpPr>
          <p:cNvPr id="82" name="Obdélník 81"/>
          <p:cNvSpPr/>
          <p:nvPr/>
        </p:nvSpPr>
        <p:spPr>
          <a:xfrm>
            <a:off x="1547664" y="1844824"/>
            <a:ext cx="436338" cy="461665"/>
          </a:xfrm>
          <a:prstGeom prst="rect">
            <a:avLst/>
          </a:prstGeom>
        </p:spPr>
        <p:txBody>
          <a:bodyPr wrap="none">
            <a:spAutoFit/>
          </a:bodyPr>
          <a:lstStyle/>
          <a:p>
            <a:r>
              <a:rPr lang="cs-CZ" sz="2400" dirty="0" smtClean="0"/>
              <a:t>a</a:t>
            </a:r>
            <a:r>
              <a:rPr lang="cs-CZ" sz="2400" baseline="-25000" dirty="0" smtClean="0"/>
              <a:t>2</a:t>
            </a:r>
            <a:endParaRPr lang="cs-CZ" sz="2400" dirty="0"/>
          </a:p>
        </p:txBody>
      </p:sp>
      <p:sp>
        <p:nvSpPr>
          <p:cNvPr id="83" name="TextovéPole 82"/>
          <p:cNvSpPr txBox="1"/>
          <p:nvPr/>
        </p:nvSpPr>
        <p:spPr>
          <a:xfrm>
            <a:off x="1043608" y="4293096"/>
            <a:ext cx="7812360" cy="461665"/>
          </a:xfrm>
          <a:prstGeom prst="rect">
            <a:avLst/>
          </a:prstGeom>
          <a:noFill/>
        </p:spPr>
        <p:txBody>
          <a:bodyPr wrap="square" rtlCol="0">
            <a:spAutoFit/>
          </a:bodyPr>
          <a:lstStyle/>
          <a:p>
            <a:r>
              <a:rPr lang="cs-CZ" sz="2400" dirty="0" smtClean="0"/>
              <a:t>Podle věty</a:t>
            </a:r>
            <a:r>
              <a:rPr lang="cs-CZ" sz="2400" i="1" u="sng" dirty="0" smtClean="0">
                <a:solidFill>
                  <a:srgbClr val="FF0000"/>
                </a:solidFill>
              </a:rPr>
              <a:t> </a:t>
            </a:r>
            <a:r>
              <a:rPr lang="cs-CZ" sz="2400" i="1" u="sng" dirty="0" err="1" smtClean="0">
                <a:solidFill>
                  <a:srgbClr val="FF0000"/>
                </a:solidFill>
              </a:rPr>
              <a:t>uu</a:t>
            </a:r>
            <a:r>
              <a:rPr lang="cs-CZ" sz="2400" i="1" u="sng" dirty="0" smtClean="0">
                <a:solidFill>
                  <a:srgbClr val="FF0000"/>
                </a:solidFill>
              </a:rPr>
              <a:t> </a:t>
            </a:r>
            <a:r>
              <a:rPr lang="cs-CZ" sz="2400" dirty="0" smtClean="0"/>
              <a:t>platí: ∆ ABC ~ ∆ AB</a:t>
            </a:r>
            <a:r>
              <a:rPr lang="cs-CZ" sz="2400" baseline="-25000" dirty="0" smtClean="0"/>
              <a:t>1</a:t>
            </a:r>
            <a:r>
              <a:rPr lang="cs-CZ" sz="2400" dirty="0" smtClean="0"/>
              <a:t>C</a:t>
            </a:r>
            <a:r>
              <a:rPr lang="cs-CZ" sz="2400" baseline="-25000" dirty="0" smtClean="0"/>
              <a:t>1 </a:t>
            </a:r>
            <a:r>
              <a:rPr lang="cs-CZ" sz="2400" dirty="0" smtClean="0"/>
              <a:t>~ ∆ AB</a:t>
            </a:r>
            <a:r>
              <a:rPr lang="cs-CZ" sz="2400" baseline="-25000" dirty="0" smtClean="0"/>
              <a:t>2</a:t>
            </a:r>
            <a:r>
              <a:rPr lang="cs-CZ" sz="2400" dirty="0" smtClean="0"/>
              <a:t>C</a:t>
            </a:r>
            <a:r>
              <a:rPr lang="cs-CZ" sz="2400" baseline="-25000" dirty="0" smtClean="0"/>
              <a:t>2</a:t>
            </a:r>
            <a:r>
              <a:rPr lang="cs-CZ" sz="2400" dirty="0" smtClean="0"/>
              <a:t>   </a:t>
            </a:r>
            <a:endParaRPr lang="cs-CZ" sz="2400" dirty="0"/>
          </a:p>
        </p:txBody>
      </p:sp>
      <p:sp>
        <p:nvSpPr>
          <p:cNvPr id="84" name="TextovéPole 83"/>
          <p:cNvSpPr txBox="1"/>
          <p:nvPr/>
        </p:nvSpPr>
        <p:spPr>
          <a:xfrm>
            <a:off x="8316416" y="2636912"/>
            <a:ext cx="360040" cy="461665"/>
          </a:xfrm>
          <a:prstGeom prst="rect">
            <a:avLst/>
          </a:prstGeom>
          <a:noFill/>
        </p:spPr>
        <p:txBody>
          <a:bodyPr wrap="square" rtlCol="0">
            <a:spAutoFit/>
          </a:bodyPr>
          <a:lstStyle/>
          <a:p>
            <a:r>
              <a:rPr lang="cs-CZ" sz="2400" dirty="0" smtClean="0"/>
              <a:t>A</a:t>
            </a:r>
            <a:endParaRPr lang="cs-CZ" sz="2400" dirty="0"/>
          </a:p>
        </p:txBody>
      </p:sp>
      <p:sp>
        <p:nvSpPr>
          <p:cNvPr id="85" name="Obdélník 84"/>
          <p:cNvSpPr/>
          <p:nvPr/>
        </p:nvSpPr>
        <p:spPr>
          <a:xfrm>
            <a:off x="2843808" y="2780928"/>
            <a:ext cx="452368" cy="461665"/>
          </a:xfrm>
          <a:prstGeom prst="rect">
            <a:avLst/>
          </a:prstGeom>
        </p:spPr>
        <p:txBody>
          <a:bodyPr wrap="square">
            <a:spAutoFit/>
          </a:bodyPr>
          <a:lstStyle/>
          <a:p>
            <a:r>
              <a:rPr lang="cs-CZ" sz="2400" dirty="0" smtClean="0"/>
              <a:t>C</a:t>
            </a:r>
            <a:r>
              <a:rPr lang="cs-CZ" sz="2400" baseline="-25000" dirty="0" smtClean="0"/>
              <a:t>1</a:t>
            </a:r>
            <a:endParaRPr lang="cs-CZ" sz="2400" dirty="0"/>
          </a:p>
        </p:txBody>
      </p:sp>
      <p:sp>
        <p:nvSpPr>
          <p:cNvPr id="86" name="Obdélník 85"/>
          <p:cNvSpPr/>
          <p:nvPr/>
        </p:nvSpPr>
        <p:spPr>
          <a:xfrm>
            <a:off x="4427984" y="2852936"/>
            <a:ext cx="360040" cy="461665"/>
          </a:xfrm>
          <a:prstGeom prst="rect">
            <a:avLst/>
          </a:prstGeom>
        </p:spPr>
        <p:txBody>
          <a:bodyPr wrap="square">
            <a:spAutoFit/>
          </a:bodyPr>
          <a:lstStyle/>
          <a:p>
            <a:r>
              <a:rPr lang="cs-CZ" sz="2400" dirty="0" smtClean="0"/>
              <a:t>C</a:t>
            </a:r>
            <a:endParaRPr lang="cs-CZ" sz="2400" dirty="0"/>
          </a:p>
        </p:txBody>
      </p:sp>
      <p:sp>
        <p:nvSpPr>
          <p:cNvPr id="87" name="Obdélník 86"/>
          <p:cNvSpPr/>
          <p:nvPr/>
        </p:nvSpPr>
        <p:spPr>
          <a:xfrm>
            <a:off x="1475656" y="2780928"/>
            <a:ext cx="452368" cy="461665"/>
          </a:xfrm>
          <a:prstGeom prst="rect">
            <a:avLst/>
          </a:prstGeom>
        </p:spPr>
        <p:txBody>
          <a:bodyPr wrap="none">
            <a:spAutoFit/>
          </a:bodyPr>
          <a:lstStyle/>
          <a:p>
            <a:r>
              <a:rPr lang="cs-CZ" sz="2400" dirty="0" smtClean="0"/>
              <a:t>C</a:t>
            </a:r>
            <a:r>
              <a:rPr lang="cs-CZ" sz="2400" baseline="-25000" dirty="0" smtClean="0"/>
              <a:t>2</a:t>
            </a:r>
            <a:endParaRPr lang="cs-CZ" sz="2400" dirty="0"/>
          </a:p>
        </p:txBody>
      </p:sp>
      <p:sp>
        <p:nvSpPr>
          <p:cNvPr id="88" name="TextovéPole 87"/>
          <p:cNvSpPr txBox="1"/>
          <p:nvPr/>
        </p:nvSpPr>
        <p:spPr>
          <a:xfrm>
            <a:off x="4355976" y="1196752"/>
            <a:ext cx="504056" cy="461665"/>
          </a:xfrm>
          <a:prstGeom prst="rect">
            <a:avLst/>
          </a:prstGeom>
          <a:noFill/>
        </p:spPr>
        <p:txBody>
          <a:bodyPr wrap="square" rtlCol="0">
            <a:spAutoFit/>
          </a:bodyPr>
          <a:lstStyle/>
          <a:p>
            <a:r>
              <a:rPr lang="cs-CZ" sz="2400" dirty="0" smtClean="0"/>
              <a:t>B</a:t>
            </a:r>
            <a:endParaRPr lang="cs-CZ" sz="2400" dirty="0"/>
          </a:p>
        </p:txBody>
      </p:sp>
      <p:sp>
        <p:nvSpPr>
          <p:cNvPr id="89" name="Obdélník 88"/>
          <p:cNvSpPr/>
          <p:nvPr/>
        </p:nvSpPr>
        <p:spPr>
          <a:xfrm>
            <a:off x="1475656" y="404664"/>
            <a:ext cx="455574" cy="461665"/>
          </a:xfrm>
          <a:prstGeom prst="rect">
            <a:avLst/>
          </a:prstGeom>
        </p:spPr>
        <p:txBody>
          <a:bodyPr wrap="none">
            <a:spAutoFit/>
          </a:bodyPr>
          <a:lstStyle/>
          <a:p>
            <a:r>
              <a:rPr lang="cs-CZ" sz="2400" dirty="0" smtClean="0"/>
              <a:t>B</a:t>
            </a:r>
            <a:r>
              <a:rPr lang="cs-CZ" sz="2400" baseline="-25000" dirty="0" smtClean="0"/>
              <a:t>2</a:t>
            </a:r>
            <a:endParaRPr lang="cs-CZ" sz="2400" dirty="0"/>
          </a:p>
        </p:txBody>
      </p:sp>
      <p:sp>
        <p:nvSpPr>
          <p:cNvPr id="90" name="Obdélník 89"/>
          <p:cNvSpPr/>
          <p:nvPr/>
        </p:nvSpPr>
        <p:spPr>
          <a:xfrm>
            <a:off x="2915816" y="836712"/>
            <a:ext cx="455574" cy="461665"/>
          </a:xfrm>
          <a:prstGeom prst="rect">
            <a:avLst/>
          </a:prstGeom>
        </p:spPr>
        <p:txBody>
          <a:bodyPr wrap="none">
            <a:spAutoFit/>
          </a:bodyPr>
          <a:lstStyle/>
          <a:p>
            <a:r>
              <a:rPr lang="cs-CZ" sz="2400" dirty="0" smtClean="0"/>
              <a:t>B</a:t>
            </a:r>
            <a:r>
              <a:rPr lang="cs-CZ" sz="2400" baseline="-25000" dirty="0" smtClean="0"/>
              <a:t>1</a:t>
            </a:r>
            <a:endParaRPr lang="cs-CZ" sz="2400" dirty="0"/>
          </a:p>
        </p:txBody>
      </p:sp>
      <p:sp>
        <p:nvSpPr>
          <p:cNvPr id="92" name="TextovéPole 91"/>
          <p:cNvSpPr txBox="1"/>
          <p:nvPr/>
        </p:nvSpPr>
        <p:spPr>
          <a:xfrm>
            <a:off x="971600" y="5157192"/>
            <a:ext cx="7992888" cy="830997"/>
          </a:xfrm>
          <a:prstGeom prst="rect">
            <a:avLst/>
          </a:prstGeom>
          <a:noFill/>
        </p:spPr>
        <p:txBody>
          <a:bodyPr wrap="square" rtlCol="0">
            <a:spAutoFit/>
          </a:bodyPr>
          <a:lstStyle/>
          <a:p>
            <a:r>
              <a:rPr lang="cs-CZ" sz="2400" dirty="0" err="1" smtClean="0"/>
              <a:t>Př</a:t>
            </a:r>
            <a:r>
              <a:rPr lang="cs-CZ" sz="2400" dirty="0" smtClean="0"/>
              <a:t> 1: Narýsujte trojúhelníky dle obrázku do sešitu. Co nejpřesněji změřte obě odvěsny .</a:t>
            </a:r>
            <a:endParaRPr lang="cs-CZ" sz="2400" dirty="0"/>
          </a:p>
        </p:txBody>
      </p:sp>
      <p:grpSp>
        <p:nvGrpSpPr>
          <p:cNvPr id="39" name="Skupina 38"/>
          <p:cNvGrpSpPr/>
          <p:nvPr/>
        </p:nvGrpSpPr>
        <p:grpSpPr>
          <a:xfrm rot="5400000">
            <a:off x="1332436" y="2133652"/>
            <a:ext cx="1181745" cy="1264935"/>
            <a:chOff x="2814191" y="1988841"/>
            <a:chExt cx="1181745" cy="1264935"/>
          </a:xfrm>
        </p:grpSpPr>
        <p:sp>
          <p:nvSpPr>
            <p:cNvPr id="40" name="Oblouk 39"/>
            <p:cNvSpPr/>
            <p:nvPr/>
          </p:nvSpPr>
          <p:spPr>
            <a:xfrm rot="16200000">
              <a:off x="2772596" y="2030436"/>
              <a:ext cx="1264935" cy="1181745"/>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41" name="Ovál 40"/>
            <p:cNvSpPr/>
            <p:nvPr/>
          </p:nvSpPr>
          <p:spPr>
            <a:xfrm>
              <a:off x="3131840" y="2348880"/>
              <a:ext cx="72008" cy="457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edg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70"/>
                                        </p:tgtEl>
                                        <p:attrNameLst>
                                          <p:attrName>style.visibility</p:attrName>
                                        </p:attrNameLst>
                                      </p:cBhvr>
                                      <p:to>
                                        <p:strVal val="visible"/>
                                      </p:to>
                                    </p:set>
                                    <p:animEffect transition="in" filter="wedge">
                                      <p:cBhvr>
                                        <p:cTn id="12" dur="2000"/>
                                        <p:tgtEl>
                                          <p:spTgt spid="70"/>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9"/>
                                        </p:tgtEl>
                                        <p:attrNameLst>
                                          <p:attrName>style.visibility</p:attrName>
                                        </p:attrNameLst>
                                      </p:cBhvr>
                                      <p:to>
                                        <p:strVal val="visible"/>
                                      </p:to>
                                    </p:set>
                                    <p:animEffect transition="in" filter="wipe(left)">
                                      <p:cBhvr>
                                        <p:cTn id="17" dur="3000"/>
                                        <p:tgtEl>
                                          <p:spTgt spid="79"/>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84"/>
                                        </p:tgtEl>
                                        <p:attrNameLst>
                                          <p:attrName>style.visibility</p:attrName>
                                        </p:attrNameLst>
                                      </p:cBhvr>
                                      <p:to>
                                        <p:strVal val="visible"/>
                                      </p:to>
                                    </p:set>
                                    <p:animEffect transition="in" filter="fade">
                                      <p:cBhvr>
                                        <p:cTn id="22" dur="2000"/>
                                        <p:tgtEl>
                                          <p:spTgt spid="84"/>
                                        </p:tgtEl>
                                      </p:cBhvr>
                                    </p:animEffect>
                                    <p:anim calcmode="lin" valueType="num">
                                      <p:cBhvr>
                                        <p:cTn id="23" dur="2000" fill="hold"/>
                                        <p:tgtEl>
                                          <p:spTgt spid="84"/>
                                        </p:tgtEl>
                                        <p:attrNameLst>
                                          <p:attrName>ppt_x</p:attrName>
                                        </p:attrNameLst>
                                      </p:cBhvr>
                                      <p:tavLst>
                                        <p:tav tm="0">
                                          <p:val>
                                            <p:strVal val="#ppt_x"/>
                                          </p:val>
                                        </p:tav>
                                        <p:tav tm="100000">
                                          <p:val>
                                            <p:strVal val="#ppt_x"/>
                                          </p:val>
                                        </p:tav>
                                      </p:tavLst>
                                    </p:anim>
                                    <p:anim calcmode="lin" valueType="num">
                                      <p:cBhvr>
                                        <p:cTn id="24" dur="2000" fill="hold"/>
                                        <p:tgtEl>
                                          <p:spTgt spid="84"/>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89"/>
                                        </p:tgtEl>
                                        <p:attrNameLst>
                                          <p:attrName>style.visibility</p:attrName>
                                        </p:attrNameLst>
                                      </p:cBhvr>
                                      <p:to>
                                        <p:strVal val="visible"/>
                                      </p:to>
                                    </p:set>
                                    <p:animEffect transition="in" filter="fade">
                                      <p:cBhvr>
                                        <p:cTn id="27" dur="2000"/>
                                        <p:tgtEl>
                                          <p:spTgt spid="89"/>
                                        </p:tgtEl>
                                      </p:cBhvr>
                                    </p:animEffect>
                                    <p:anim calcmode="lin" valueType="num">
                                      <p:cBhvr>
                                        <p:cTn id="28" dur="2000" fill="hold"/>
                                        <p:tgtEl>
                                          <p:spTgt spid="89"/>
                                        </p:tgtEl>
                                        <p:attrNameLst>
                                          <p:attrName>ppt_x</p:attrName>
                                        </p:attrNameLst>
                                      </p:cBhvr>
                                      <p:tavLst>
                                        <p:tav tm="0">
                                          <p:val>
                                            <p:strVal val="#ppt_x"/>
                                          </p:val>
                                        </p:tav>
                                        <p:tav tm="100000">
                                          <p:val>
                                            <p:strVal val="#ppt_x"/>
                                          </p:val>
                                        </p:tav>
                                      </p:tavLst>
                                    </p:anim>
                                    <p:anim calcmode="lin" valueType="num">
                                      <p:cBhvr>
                                        <p:cTn id="29" dur="2000" fill="hold"/>
                                        <p:tgtEl>
                                          <p:spTgt spid="89"/>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87"/>
                                        </p:tgtEl>
                                        <p:attrNameLst>
                                          <p:attrName>style.visibility</p:attrName>
                                        </p:attrNameLst>
                                      </p:cBhvr>
                                      <p:to>
                                        <p:strVal val="visible"/>
                                      </p:to>
                                    </p:set>
                                    <p:animEffect transition="in" filter="fade">
                                      <p:cBhvr>
                                        <p:cTn id="32" dur="2000"/>
                                        <p:tgtEl>
                                          <p:spTgt spid="87"/>
                                        </p:tgtEl>
                                      </p:cBhvr>
                                    </p:animEffect>
                                    <p:anim calcmode="lin" valueType="num">
                                      <p:cBhvr>
                                        <p:cTn id="33" dur="2000" fill="hold"/>
                                        <p:tgtEl>
                                          <p:spTgt spid="87"/>
                                        </p:tgtEl>
                                        <p:attrNameLst>
                                          <p:attrName>ppt_x</p:attrName>
                                        </p:attrNameLst>
                                      </p:cBhvr>
                                      <p:tavLst>
                                        <p:tav tm="0">
                                          <p:val>
                                            <p:strVal val="#ppt_x"/>
                                          </p:val>
                                        </p:tav>
                                        <p:tav tm="100000">
                                          <p:val>
                                            <p:strVal val="#ppt_x"/>
                                          </p:val>
                                        </p:tav>
                                      </p:tavLst>
                                    </p:anim>
                                    <p:anim calcmode="lin" valueType="num">
                                      <p:cBhvr>
                                        <p:cTn id="34" dur="2000" fill="hold"/>
                                        <p:tgtEl>
                                          <p:spTgt spid="87"/>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nodeType="clickEffect">
                                  <p:stCondLst>
                                    <p:cond delay="0"/>
                                  </p:stCondLst>
                                  <p:childTnLst>
                                    <p:set>
                                      <p:cBhvr>
                                        <p:cTn id="38" dur="1" fill="hold">
                                          <p:stCondLst>
                                            <p:cond delay="0"/>
                                          </p:stCondLst>
                                        </p:cTn>
                                        <p:tgtEl>
                                          <p:spTgt spid="18"/>
                                        </p:tgtEl>
                                        <p:attrNameLst>
                                          <p:attrName>style.visibility</p:attrName>
                                        </p:attrNameLst>
                                      </p:cBhvr>
                                      <p:to>
                                        <p:strVal val="visible"/>
                                      </p:to>
                                    </p:set>
                                    <p:animEffect transition="in" filter="wipe(down)">
                                      <p:cBhvr>
                                        <p:cTn id="39" dur="2000"/>
                                        <p:tgtEl>
                                          <p:spTgt spid="18"/>
                                        </p:tgtEl>
                                      </p:cBhvr>
                                    </p:animEffect>
                                  </p:childTnLst>
                                </p:cTn>
                              </p:par>
                              <p:par>
                                <p:cTn id="40" presetID="22" presetClass="entr" presetSubtype="4" fill="hold" nodeType="withEffect">
                                  <p:stCondLst>
                                    <p:cond delay="0"/>
                                  </p:stCondLst>
                                  <p:childTnLst>
                                    <p:set>
                                      <p:cBhvr>
                                        <p:cTn id="41" dur="1" fill="hold">
                                          <p:stCondLst>
                                            <p:cond delay="0"/>
                                          </p:stCondLst>
                                        </p:cTn>
                                        <p:tgtEl>
                                          <p:spTgt spid="26"/>
                                        </p:tgtEl>
                                        <p:attrNameLst>
                                          <p:attrName>style.visibility</p:attrName>
                                        </p:attrNameLst>
                                      </p:cBhvr>
                                      <p:to>
                                        <p:strVal val="visible"/>
                                      </p:to>
                                    </p:set>
                                    <p:animEffect transition="in" filter="wipe(down)">
                                      <p:cBhvr>
                                        <p:cTn id="42" dur="2000"/>
                                        <p:tgtEl>
                                          <p:spTgt spid="26"/>
                                        </p:tgtEl>
                                      </p:cBhvr>
                                    </p:animEffect>
                                  </p:childTnLst>
                                </p:cTn>
                              </p:par>
                              <p:par>
                                <p:cTn id="43" presetID="22" presetClass="entr" presetSubtype="4" fill="hold" nodeType="withEffect">
                                  <p:stCondLst>
                                    <p:cond delay="0"/>
                                  </p:stCondLst>
                                  <p:childTnLst>
                                    <p:set>
                                      <p:cBhvr>
                                        <p:cTn id="44" dur="1" fill="hold">
                                          <p:stCondLst>
                                            <p:cond delay="0"/>
                                          </p:stCondLst>
                                        </p:cTn>
                                        <p:tgtEl>
                                          <p:spTgt spid="29"/>
                                        </p:tgtEl>
                                        <p:attrNameLst>
                                          <p:attrName>style.visibility</p:attrName>
                                        </p:attrNameLst>
                                      </p:cBhvr>
                                      <p:to>
                                        <p:strVal val="visible"/>
                                      </p:to>
                                    </p:set>
                                    <p:animEffect transition="in" filter="wipe(down)">
                                      <p:cBhvr>
                                        <p:cTn id="45" dur="2000"/>
                                        <p:tgtEl>
                                          <p:spTgt spid="29"/>
                                        </p:tgtEl>
                                      </p:cBhvr>
                                    </p:animEffect>
                                  </p:childTnLst>
                                </p:cTn>
                              </p:par>
                              <p:par>
                                <p:cTn id="46" presetID="22" presetClass="entr" presetSubtype="4" fill="hold" nodeType="withEffect">
                                  <p:stCondLst>
                                    <p:cond delay="0"/>
                                  </p:stCondLst>
                                  <p:childTnLst>
                                    <p:set>
                                      <p:cBhvr>
                                        <p:cTn id="47" dur="1" fill="hold">
                                          <p:stCondLst>
                                            <p:cond delay="0"/>
                                          </p:stCondLst>
                                        </p:cTn>
                                        <p:tgtEl>
                                          <p:spTgt spid="16"/>
                                        </p:tgtEl>
                                        <p:attrNameLst>
                                          <p:attrName>style.visibility</p:attrName>
                                        </p:attrNameLst>
                                      </p:cBhvr>
                                      <p:to>
                                        <p:strVal val="visible"/>
                                      </p:to>
                                    </p:set>
                                    <p:animEffect transition="in" filter="wipe(down)">
                                      <p:cBhvr>
                                        <p:cTn id="48" dur="2000"/>
                                        <p:tgtEl>
                                          <p:spTgt spid="16"/>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8" fill="hold" nodeType="clickEffect">
                                  <p:stCondLst>
                                    <p:cond delay="0"/>
                                  </p:stCondLst>
                                  <p:childTnLst>
                                    <p:set>
                                      <p:cBhvr>
                                        <p:cTn id="52" dur="1" fill="hold">
                                          <p:stCondLst>
                                            <p:cond delay="0"/>
                                          </p:stCondLst>
                                        </p:cTn>
                                        <p:tgtEl>
                                          <p:spTgt spid="31"/>
                                        </p:tgtEl>
                                        <p:attrNameLst>
                                          <p:attrName>style.visibility</p:attrName>
                                        </p:attrNameLst>
                                      </p:cBhvr>
                                      <p:to>
                                        <p:strVal val="visible"/>
                                      </p:to>
                                    </p:set>
                                    <p:animEffect transition="in" filter="wipe(left)">
                                      <p:cBhvr>
                                        <p:cTn id="53" dur="2000"/>
                                        <p:tgtEl>
                                          <p:spTgt spid="31"/>
                                        </p:tgtEl>
                                      </p:cBhvr>
                                    </p:animEffect>
                                  </p:childTnLst>
                                </p:cTn>
                              </p:par>
                              <p:par>
                                <p:cTn id="54" presetID="22" presetClass="entr" presetSubtype="8" fill="hold" nodeType="withEffect">
                                  <p:stCondLst>
                                    <p:cond delay="0"/>
                                  </p:stCondLst>
                                  <p:childTnLst>
                                    <p:set>
                                      <p:cBhvr>
                                        <p:cTn id="55" dur="1" fill="hold">
                                          <p:stCondLst>
                                            <p:cond delay="0"/>
                                          </p:stCondLst>
                                        </p:cTn>
                                        <p:tgtEl>
                                          <p:spTgt spid="33"/>
                                        </p:tgtEl>
                                        <p:attrNameLst>
                                          <p:attrName>style.visibility</p:attrName>
                                        </p:attrNameLst>
                                      </p:cBhvr>
                                      <p:to>
                                        <p:strVal val="visible"/>
                                      </p:to>
                                    </p:set>
                                    <p:animEffect transition="in" filter="wipe(left)">
                                      <p:cBhvr>
                                        <p:cTn id="56" dur="2000"/>
                                        <p:tgtEl>
                                          <p:spTgt spid="33"/>
                                        </p:tgtEl>
                                      </p:cBhvr>
                                    </p:animEffect>
                                  </p:childTnLst>
                                </p:cTn>
                              </p:par>
                              <p:par>
                                <p:cTn id="57" presetID="22" presetClass="entr" presetSubtype="8" fill="hold" nodeType="withEffect">
                                  <p:stCondLst>
                                    <p:cond delay="0"/>
                                  </p:stCondLst>
                                  <p:childTnLst>
                                    <p:set>
                                      <p:cBhvr>
                                        <p:cTn id="58" dur="1" fill="hold">
                                          <p:stCondLst>
                                            <p:cond delay="0"/>
                                          </p:stCondLst>
                                        </p:cTn>
                                        <p:tgtEl>
                                          <p:spTgt spid="38"/>
                                        </p:tgtEl>
                                        <p:attrNameLst>
                                          <p:attrName>style.visibility</p:attrName>
                                        </p:attrNameLst>
                                      </p:cBhvr>
                                      <p:to>
                                        <p:strVal val="visible"/>
                                      </p:to>
                                    </p:set>
                                    <p:animEffect transition="in" filter="wipe(left)">
                                      <p:cBhvr>
                                        <p:cTn id="59" dur="2000"/>
                                        <p:tgtEl>
                                          <p:spTgt spid="38"/>
                                        </p:tgtEl>
                                      </p:cBhvr>
                                    </p:animEffect>
                                  </p:childTnLst>
                                </p:cTn>
                              </p:par>
                            </p:childTnLst>
                          </p:cTn>
                        </p:par>
                      </p:childTnLst>
                    </p:cTn>
                  </p:par>
                  <p:par>
                    <p:cTn id="60" fill="hold">
                      <p:stCondLst>
                        <p:cond delay="indefinite"/>
                      </p:stCondLst>
                      <p:childTnLst>
                        <p:par>
                          <p:cTn id="61" fill="hold">
                            <p:stCondLst>
                              <p:cond delay="0"/>
                            </p:stCondLst>
                            <p:childTnLst>
                              <p:par>
                                <p:cTn id="62" presetID="20" presetClass="entr" presetSubtype="0" fill="hold" grpId="0" nodeType="clickEffect">
                                  <p:stCondLst>
                                    <p:cond delay="0"/>
                                  </p:stCondLst>
                                  <p:childTnLst>
                                    <p:set>
                                      <p:cBhvr>
                                        <p:cTn id="63" dur="1" fill="hold">
                                          <p:stCondLst>
                                            <p:cond delay="0"/>
                                          </p:stCondLst>
                                        </p:cTn>
                                        <p:tgtEl>
                                          <p:spTgt spid="88"/>
                                        </p:tgtEl>
                                        <p:attrNameLst>
                                          <p:attrName>style.visibility</p:attrName>
                                        </p:attrNameLst>
                                      </p:cBhvr>
                                      <p:to>
                                        <p:strVal val="visible"/>
                                      </p:to>
                                    </p:set>
                                    <p:animEffect transition="in" filter="wedge">
                                      <p:cBhvr>
                                        <p:cTn id="64" dur="2000"/>
                                        <p:tgtEl>
                                          <p:spTgt spid="88"/>
                                        </p:tgtEl>
                                      </p:cBhvr>
                                    </p:animEffect>
                                  </p:childTnLst>
                                </p:cTn>
                              </p:par>
                              <p:par>
                                <p:cTn id="65" presetID="20" presetClass="entr" presetSubtype="0" fill="hold" grpId="0" nodeType="withEffect">
                                  <p:stCondLst>
                                    <p:cond delay="0"/>
                                  </p:stCondLst>
                                  <p:childTnLst>
                                    <p:set>
                                      <p:cBhvr>
                                        <p:cTn id="66" dur="1" fill="hold">
                                          <p:stCondLst>
                                            <p:cond delay="0"/>
                                          </p:stCondLst>
                                        </p:cTn>
                                        <p:tgtEl>
                                          <p:spTgt spid="90"/>
                                        </p:tgtEl>
                                        <p:attrNameLst>
                                          <p:attrName>style.visibility</p:attrName>
                                        </p:attrNameLst>
                                      </p:cBhvr>
                                      <p:to>
                                        <p:strVal val="visible"/>
                                      </p:to>
                                    </p:set>
                                    <p:animEffect transition="in" filter="wedge">
                                      <p:cBhvr>
                                        <p:cTn id="67" dur="2000"/>
                                        <p:tgtEl>
                                          <p:spTgt spid="90"/>
                                        </p:tgtEl>
                                      </p:cBhvr>
                                    </p:animEffect>
                                  </p:childTnLst>
                                </p:cTn>
                              </p:par>
                            </p:childTnLst>
                          </p:cTn>
                        </p:par>
                      </p:childTnLst>
                    </p:cTn>
                  </p:par>
                  <p:par>
                    <p:cTn id="68" fill="hold">
                      <p:stCondLst>
                        <p:cond delay="indefinite"/>
                      </p:stCondLst>
                      <p:childTnLst>
                        <p:par>
                          <p:cTn id="69" fill="hold">
                            <p:stCondLst>
                              <p:cond delay="0"/>
                            </p:stCondLst>
                            <p:childTnLst>
                              <p:par>
                                <p:cTn id="70" presetID="20" presetClass="entr" presetSubtype="0" fill="hold" grpId="0" nodeType="clickEffect">
                                  <p:stCondLst>
                                    <p:cond delay="0"/>
                                  </p:stCondLst>
                                  <p:childTnLst>
                                    <p:set>
                                      <p:cBhvr>
                                        <p:cTn id="71" dur="1" fill="hold">
                                          <p:stCondLst>
                                            <p:cond delay="0"/>
                                          </p:stCondLst>
                                        </p:cTn>
                                        <p:tgtEl>
                                          <p:spTgt spid="71"/>
                                        </p:tgtEl>
                                        <p:attrNameLst>
                                          <p:attrName>style.visibility</p:attrName>
                                        </p:attrNameLst>
                                      </p:cBhvr>
                                      <p:to>
                                        <p:strVal val="visible"/>
                                      </p:to>
                                    </p:set>
                                    <p:animEffect transition="in" filter="wedge">
                                      <p:cBhvr>
                                        <p:cTn id="72" dur="2000"/>
                                        <p:tgtEl>
                                          <p:spTgt spid="71"/>
                                        </p:tgtEl>
                                      </p:cBhvr>
                                    </p:animEffect>
                                  </p:childTnLst>
                                </p:cTn>
                              </p:par>
                              <p:par>
                                <p:cTn id="73" presetID="20" presetClass="entr" presetSubtype="0" fill="hold" grpId="0" nodeType="withEffect">
                                  <p:stCondLst>
                                    <p:cond delay="0"/>
                                  </p:stCondLst>
                                  <p:childTnLst>
                                    <p:set>
                                      <p:cBhvr>
                                        <p:cTn id="74" dur="1" fill="hold">
                                          <p:stCondLst>
                                            <p:cond delay="0"/>
                                          </p:stCondLst>
                                        </p:cTn>
                                        <p:tgtEl>
                                          <p:spTgt spid="72"/>
                                        </p:tgtEl>
                                        <p:attrNameLst>
                                          <p:attrName>style.visibility</p:attrName>
                                        </p:attrNameLst>
                                      </p:cBhvr>
                                      <p:to>
                                        <p:strVal val="visible"/>
                                      </p:to>
                                    </p:set>
                                    <p:animEffect transition="in" filter="wedge">
                                      <p:cBhvr>
                                        <p:cTn id="75" dur="2000"/>
                                        <p:tgtEl>
                                          <p:spTgt spid="72"/>
                                        </p:tgtEl>
                                      </p:cBhvr>
                                    </p:animEffect>
                                  </p:childTnLst>
                                </p:cTn>
                              </p:par>
                              <p:par>
                                <p:cTn id="76" presetID="20" presetClass="entr" presetSubtype="0" fill="hold" grpId="0" nodeType="withEffect">
                                  <p:stCondLst>
                                    <p:cond delay="0"/>
                                  </p:stCondLst>
                                  <p:childTnLst>
                                    <p:set>
                                      <p:cBhvr>
                                        <p:cTn id="77" dur="1" fill="hold">
                                          <p:stCondLst>
                                            <p:cond delay="0"/>
                                          </p:stCondLst>
                                        </p:cTn>
                                        <p:tgtEl>
                                          <p:spTgt spid="73"/>
                                        </p:tgtEl>
                                        <p:attrNameLst>
                                          <p:attrName>style.visibility</p:attrName>
                                        </p:attrNameLst>
                                      </p:cBhvr>
                                      <p:to>
                                        <p:strVal val="visible"/>
                                      </p:to>
                                    </p:set>
                                    <p:animEffect transition="in" filter="wedge">
                                      <p:cBhvr>
                                        <p:cTn id="78" dur="2000"/>
                                        <p:tgtEl>
                                          <p:spTgt spid="73"/>
                                        </p:tgtEl>
                                      </p:cBhvr>
                                    </p:animEffect>
                                  </p:childTnLst>
                                </p:cTn>
                              </p:par>
                            </p:childTnLst>
                          </p:cTn>
                        </p:par>
                      </p:childTnLst>
                    </p:cTn>
                  </p:par>
                  <p:par>
                    <p:cTn id="79" fill="hold">
                      <p:stCondLst>
                        <p:cond delay="indefinite"/>
                      </p:stCondLst>
                      <p:childTnLst>
                        <p:par>
                          <p:cTn id="80" fill="hold">
                            <p:stCondLst>
                              <p:cond delay="0"/>
                            </p:stCondLst>
                            <p:childTnLst>
                              <p:par>
                                <p:cTn id="81" presetID="20" presetClass="entr" presetSubtype="0" fill="hold" nodeType="clickEffect">
                                  <p:stCondLst>
                                    <p:cond delay="0"/>
                                  </p:stCondLst>
                                  <p:childTnLst>
                                    <p:set>
                                      <p:cBhvr>
                                        <p:cTn id="82" dur="1" fill="hold">
                                          <p:stCondLst>
                                            <p:cond delay="0"/>
                                          </p:stCondLst>
                                        </p:cTn>
                                        <p:tgtEl>
                                          <p:spTgt spid="7"/>
                                        </p:tgtEl>
                                        <p:attrNameLst>
                                          <p:attrName>style.visibility</p:attrName>
                                        </p:attrNameLst>
                                      </p:cBhvr>
                                      <p:to>
                                        <p:strVal val="visible"/>
                                      </p:to>
                                    </p:set>
                                    <p:animEffect transition="in" filter="wedge">
                                      <p:cBhvr>
                                        <p:cTn id="83" dur="2000"/>
                                        <p:tgtEl>
                                          <p:spTgt spid="7"/>
                                        </p:tgtEl>
                                      </p:cBhvr>
                                    </p:animEffect>
                                  </p:childTnLst>
                                </p:cTn>
                              </p:par>
                              <p:par>
                                <p:cTn id="84" presetID="20" presetClass="entr" presetSubtype="0" fill="hold" nodeType="withEffect">
                                  <p:stCondLst>
                                    <p:cond delay="0"/>
                                  </p:stCondLst>
                                  <p:childTnLst>
                                    <p:set>
                                      <p:cBhvr>
                                        <p:cTn id="85" dur="1" fill="hold">
                                          <p:stCondLst>
                                            <p:cond delay="0"/>
                                          </p:stCondLst>
                                        </p:cTn>
                                        <p:tgtEl>
                                          <p:spTgt spid="4"/>
                                        </p:tgtEl>
                                        <p:attrNameLst>
                                          <p:attrName>style.visibility</p:attrName>
                                        </p:attrNameLst>
                                      </p:cBhvr>
                                      <p:to>
                                        <p:strVal val="visible"/>
                                      </p:to>
                                    </p:set>
                                    <p:animEffect transition="in" filter="wedge">
                                      <p:cBhvr>
                                        <p:cTn id="86" dur="2000"/>
                                        <p:tgtEl>
                                          <p:spTgt spid="4"/>
                                        </p:tgtEl>
                                      </p:cBhvr>
                                    </p:animEffect>
                                  </p:childTnLst>
                                </p:cTn>
                              </p:par>
                            </p:childTnLst>
                          </p:cTn>
                        </p:par>
                      </p:childTnLst>
                    </p:cTn>
                  </p:par>
                  <p:par>
                    <p:cTn id="87" fill="hold">
                      <p:stCondLst>
                        <p:cond delay="indefinite"/>
                      </p:stCondLst>
                      <p:childTnLst>
                        <p:par>
                          <p:cTn id="88" fill="hold">
                            <p:stCondLst>
                              <p:cond delay="0"/>
                            </p:stCondLst>
                            <p:childTnLst>
                              <p:par>
                                <p:cTn id="89" presetID="20" presetClass="entr" presetSubtype="0" fill="hold" grpId="0" nodeType="clickEffect">
                                  <p:stCondLst>
                                    <p:cond delay="0"/>
                                  </p:stCondLst>
                                  <p:childTnLst>
                                    <p:set>
                                      <p:cBhvr>
                                        <p:cTn id="90" dur="1" fill="hold">
                                          <p:stCondLst>
                                            <p:cond delay="0"/>
                                          </p:stCondLst>
                                        </p:cTn>
                                        <p:tgtEl>
                                          <p:spTgt spid="80"/>
                                        </p:tgtEl>
                                        <p:attrNameLst>
                                          <p:attrName>style.visibility</p:attrName>
                                        </p:attrNameLst>
                                      </p:cBhvr>
                                      <p:to>
                                        <p:strVal val="visible"/>
                                      </p:to>
                                    </p:set>
                                    <p:animEffect transition="in" filter="wedge">
                                      <p:cBhvr>
                                        <p:cTn id="91" dur="2000"/>
                                        <p:tgtEl>
                                          <p:spTgt spid="80"/>
                                        </p:tgtEl>
                                      </p:cBhvr>
                                    </p:animEffect>
                                  </p:childTnLst>
                                </p:cTn>
                              </p:par>
                              <p:par>
                                <p:cTn id="92" presetID="20" presetClass="entr" presetSubtype="0" fill="hold" grpId="0" nodeType="withEffect">
                                  <p:stCondLst>
                                    <p:cond delay="0"/>
                                  </p:stCondLst>
                                  <p:childTnLst>
                                    <p:set>
                                      <p:cBhvr>
                                        <p:cTn id="93" dur="1" fill="hold">
                                          <p:stCondLst>
                                            <p:cond delay="0"/>
                                          </p:stCondLst>
                                        </p:cTn>
                                        <p:tgtEl>
                                          <p:spTgt spid="81"/>
                                        </p:tgtEl>
                                        <p:attrNameLst>
                                          <p:attrName>style.visibility</p:attrName>
                                        </p:attrNameLst>
                                      </p:cBhvr>
                                      <p:to>
                                        <p:strVal val="visible"/>
                                      </p:to>
                                    </p:set>
                                    <p:animEffect transition="in" filter="wedge">
                                      <p:cBhvr>
                                        <p:cTn id="94" dur="2000"/>
                                        <p:tgtEl>
                                          <p:spTgt spid="81"/>
                                        </p:tgtEl>
                                      </p:cBhvr>
                                    </p:animEffect>
                                  </p:childTnLst>
                                </p:cTn>
                              </p:par>
                              <p:par>
                                <p:cTn id="95" presetID="20" presetClass="entr" presetSubtype="0" fill="hold" grpId="0" nodeType="withEffect">
                                  <p:stCondLst>
                                    <p:cond delay="0"/>
                                  </p:stCondLst>
                                  <p:childTnLst>
                                    <p:set>
                                      <p:cBhvr>
                                        <p:cTn id="96" dur="1" fill="hold">
                                          <p:stCondLst>
                                            <p:cond delay="0"/>
                                          </p:stCondLst>
                                        </p:cTn>
                                        <p:tgtEl>
                                          <p:spTgt spid="82"/>
                                        </p:tgtEl>
                                        <p:attrNameLst>
                                          <p:attrName>style.visibility</p:attrName>
                                        </p:attrNameLst>
                                      </p:cBhvr>
                                      <p:to>
                                        <p:strVal val="visible"/>
                                      </p:to>
                                    </p:set>
                                    <p:animEffect transition="in" filter="wedge">
                                      <p:cBhvr>
                                        <p:cTn id="97" dur="2000"/>
                                        <p:tgtEl>
                                          <p:spTgt spid="82"/>
                                        </p:tgtEl>
                                      </p:cBhvr>
                                    </p:animEffect>
                                  </p:childTnLst>
                                </p:cTn>
                              </p:par>
                            </p:childTnLst>
                          </p:cTn>
                        </p:par>
                      </p:childTnLst>
                    </p:cTn>
                  </p:par>
                  <p:par>
                    <p:cTn id="98" fill="hold">
                      <p:stCondLst>
                        <p:cond delay="indefinite"/>
                      </p:stCondLst>
                      <p:childTnLst>
                        <p:par>
                          <p:cTn id="99" fill="hold">
                            <p:stCondLst>
                              <p:cond delay="0"/>
                            </p:stCondLst>
                            <p:childTnLst>
                              <p:par>
                                <p:cTn id="100" presetID="22" presetClass="entr" presetSubtype="1" fill="hold" nodeType="clickEffect">
                                  <p:stCondLst>
                                    <p:cond delay="0"/>
                                  </p:stCondLst>
                                  <p:childTnLst>
                                    <p:set>
                                      <p:cBhvr>
                                        <p:cTn id="101" dur="1" fill="hold">
                                          <p:stCondLst>
                                            <p:cond delay="0"/>
                                          </p:stCondLst>
                                        </p:cTn>
                                        <p:tgtEl>
                                          <p:spTgt spid="47"/>
                                        </p:tgtEl>
                                        <p:attrNameLst>
                                          <p:attrName>style.visibility</p:attrName>
                                        </p:attrNameLst>
                                      </p:cBhvr>
                                      <p:to>
                                        <p:strVal val="visible"/>
                                      </p:to>
                                    </p:set>
                                    <p:animEffect transition="in" filter="wipe(up)">
                                      <p:cBhvr>
                                        <p:cTn id="102" dur="2000"/>
                                        <p:tgtEl>
                                          <p:spTgt spid="47"/>
                                        </p:tgtEl>
                                      </p:cBhvr>
                                    </p:animEffect>
                                  </p:childTnLst>
                                </p:cTn>
                              </p:par>
                              <p:par>
                                <p:cTn id="103" presetID="22" presetClass="entr" presetSubtype="1" fill="hold" nodeType="withEffect">
                                  <p:stCondLst>
                                    <p:cond delay="0"/>
                                  </p:stCondLst>
                                  <p:childTnLst>
                                    <p:set>
                                      <p:cBhvr>
                                        <p:cTn id="104" dur="1" fill="hold">
                                          <p:stCondLst>
                                            <p:cond delay="0"/>
                                          </p:stCondLst>
                                        </p:cTn>
                                        <p:tgtEl>
                                          <p:spTgt spid="50"/>
                                        </p:tgtEl>
                                        <p:attrNameLst>
                                          <p:attrName>style.visibility</p:attrName>
                                        </p:attrNameLst>
                                      </p:cBhvr>
                                      <p:to>
                                        <p:strVal val="visible"/>
                                      </p:to>
                                    </p:set>
                                    <p:animEffect transition="in" filter="wipe(up)">
                                      <p:cBhvr>
                                        <p:cTn id="105" dur="2000"/>
                                        <p:tgtEl>
                                          <p:spTgt spid="50"/>
                                        </p:tgtEl>
                                      </p:cBhvr>
                                    </p:animEffect>
                                  </p:childTnLst>
                                </p:cTn>
                              </p:par>
                              <p:par>
                                <p:cTn id="106" presetID="22" presetClass="entr" presetSubtype="1" fill="hold" nodeType="withEffect">
                                  <p:stCondLst>
                                    <p:cond delay="0"/>
                                  </p:stCondLst>
                                  <p:childTnLst>
                                    <p:set>
                                      <p:cBhvr>
                                        <p:cTn id="107" dur="1" fill="hold">
                                          <p:stCondLst>
                                            <p:cond delay="0"/>
                                          </p:stCondLst>
                                        </p:cTn>
                                        <p:tgtEl>
                                          <p:spTgt spid="53"/>
                                        </p:tgtEl>
                                        <p:attrNameLst>
                                          <p:attrName>style.visibility</p:attrName>
                                        </p:attrNameLst>
                                      </p:cBhvr>
                                      <p:to>
                                        <p:strVal val="visible"/>
                                      </p:to>
                                    </p:set>
                                    <p:animEffect transition="in" filter="wipe(up)">
                                      <p:cBhvr>
                                        <p:cTn id="108" dur="2000"/>
                                        <p:tgtEl>
                                          <p:spTgt spid="53"/>
                                        </p:tgtEl>
                                      </p:cBhvr>
                                    </p:animEffect>
                                  </p:childTnLst>
                                </p:cTn>
                              </p:par>
                              <p:par>
                                <p:cTn id="109" presetID="22" presetClass="entr" presetSubtype="1" fill="hold" nodeType="withEffect">
                                  <p:stCondLst>
                                    <p:cond delay="0"/>
                                  </p:stCondLst>
                                  <p:childTnLst>
                                    <p:set>
                                      <p:cBhvr>
                                        <p:cTn id="110" dur="1" fill="hold">
                                          <p:stCondLst>
                                            <p:cond delay="0"/>
                                          </p:stCondLst>
                                        </p:cTn>
                                        <p:tgtEl>
                                          <p:spTgt spid="55"/>
                                        </p:tgtEl>
                                        <p:attrNameLst>
                                          <p:attrName>style.visibility</p:attrName>
                                        </p:attrNameLst>
                                      </p:cBhvr>
                                      <p:to>
                                        <p:strVal val="visible"/>
                                      </p:to>
                                    </p:set>
                                    <p:animEffect transition="in" filter="wipe(up)">
                                      <p:cBhvr>
                                        <p:cTn id="111" dur="2000"/>
                                        <p:tgtEl>
                                          <p:spTgt spid="55"/>
                                        </p:tgtEl>
                                      </p:cBhvr>
                                    </p:animEffect>
                                  </p:childTnLst>
                                </p:cTn>
                              </p:par>
                            </p:childTnLst>
                          </p:cTn>
                        </p:par>
                      </p:childTnLst>
                    </p:cTn>
                  </p:par>
                  <p:par>
                    <p:cTn id="112" fill="hold">
                      <p:stCondLst>
                        <p:cond delay="indefinite"/>
                      </p:stCondLst>
                      <p:childTnLst>
                        <p:par>
                          <p:cTn id="113" fill="hold">
                            <p:stCondLst>
                              <p:cond delay="0"/>
                            </p:stCondLst>
                            <p:childTnLst>
                              <p:par>
                                <p:cTn id="114" presetID="20" presetClass="entr" presetSubtype="0" fill="hold" grpId="0" nodeType="clickEffect">
                                  <p:stCondLst>
                                    <p:cond delay="0"/>
                                  </p:stCondLst>
                                  <p:childTnLst>
                                    <p:set>
                                      <p:cBhvr>
                                        <p:cTn id="115" dur="1" fill="hold">
                                          <p:stCondLst>
                                            <p:cond delay="0"/>
                                          </p:stCondLst>
                                        </p:cTn>
                                        <p:tgtEl>
                                          <p:spTgt spid="86"/>
                                        </p:tgtEl>
                                        <p:attrNameLst>
                                          <p:attrName>style.visibility</p:attrName>
                                        </p:attrNameLst>
                                      </p:cBhvr>
                                      <p:to>
                                        <p:strVal val="visible"/>
                                      </p:to>
                                    </p:set>
                                    <p:animEffect transition="in" filter="wedge">
                                      <p:cBhvr>
                                        <p:cTn id="116" dur="2000"/>
                                        <p:tgtEl>
                                          <p:spTgt spid="86"/>
                                        </p:tgtEl>
                                      </p:cBhvr>
                                    </p:animEffect>
                                  </p:childTnLst>
                                </p:cTn>
                              </p:par>
                              <p:par>
                                <p:cTn id="117" presetID="20" presetClass="entr" presetSubtype="0" fill="hold" grpId="1" nodeType="withEffect">
                                  <p:stCondLst>
                                    <p:cond delay="0"/>
                                  </p:stCondLst>
                                  <p:childTnLst>
                                    <p:set>
                                      <p:cBhvr>
                                        <p:cTn id="118" dur="1" fill="hold">
                                          <p:stCondLst>
                                            <p:cond delay="0"/>
                                          </p:stCondLst>
                                        </p:cTn>
                                        <p:tgtEl>
                                          <p:spTgt spid="85"/>
                                        </p:tgtEl>
                                        <p:attrNameLst>
                                          <p:attrName>style.visibility</p:attrName>
                                        </p:attrNameLst>
                                      </p:cBhvr>
                                      <p:to>
                                        <p:strVal val="visible"/>
                                      </p:to>
                                    </p:set>
                                    <p:animEffect transition="in" filter="wedge">
                                      <p:cBhvr>
                                        <p:cTn id="119" dur="2000"/>
                                        <p:tgtEl>
                                          <p:spTgt spid="85"/>
                                        </p:tgtEl>
                                      </p:cBhvr>
                                    </p:animEffect>
                                  </p:childTnLst>
                                </p:cTn>
                              </p:par>
                            </p:childTnLst>
                          </p:cTn>
                        </p:par>
                      </p:childTnLst>
                    </p:cTn>
                  </p:par>
                  <p:par>
                    <p:cTn id="120" fill="hold">
                      <p:stCondLst>
                        <p:cond delay="indefinite"/>
                      </p:stCondLst>
                      <p:childTnLst>
                        <p:par>
                          <p:cTn id="121" fill="hold">
                            <p:stCondLst>
                              <p:cond delay="0"/>
                            </p:stCondLst>
                            <p:childTnLst>
                              <p:par>
                                <p:cTn id="122" presetID="22" presetClass="entr" presetSubtype="8" fill="hold" nodeType="clickEffect">
                                  <p:stCondLst>
                                    <p:cond delay="0"/>
                                  </p:stCondLst>
                                  <p:childTnLst>
                                    <p:set>
                                      <p:cBhvr>
                                        <p:cTn id="123" dur="1" fill="hold">
                                          <p:stCondLst>
                                            <p:cond delay="0"/>
                                          </p:stCondLst>
                                        </p:cTn>
                                        <p:tgtEl>
                                          <p:spTgt spid="57"/>
                                        </p:tgtEl>
                                        <p:attrNameLst>
                                          <p:attrName>style.visibility</p:attrName>
                                        </p:attrNameLst>
                                      </p:cBhvr>
                                      <p:to>
                                        <p:strVal val="visible"/>
                                      </p:to>
                                    </p:set>
                                    <p:animEffect transition="in" filter="wipe(left)">
                                      <p:cBhvr>
                                        <p:cTn id="124" dur="2000"/>
                                        <p:tgtEl>
                                          <p:spTgt spid="57"/>
                                        </p:tgtEl>
                                      </p:cBhvr>
                                    </p:animEffect>
                                  </p:childTnLst>
                                </p:cTn>
                              </p:par>
                              <p:par>
                                <p:cTn id="125" presetID="22" presetClass="entr" presetSubtype="8" fill="hold" nodeType="withEffect">
                                  <p:stCondLst>
                                    <p:cond delay="0"/>
                                  </p:stCondLst>
                                  <p:childTnLst>
                                    <p:set>
                                      <p:cBhvr>
                                        <p:cTn id="126" dur="1" fill="hold">
                                          <p:stCondLst>
                                            <p:cond delay="0"/>
                                          </p:stCondLst>
                                        </p:cTn>
                                        <p:tgtEl>
                                          <p:spTgt spid="60"/>
                                        </p:tgtEl>
                                        <p:attrNameLst>
                                          <p:attrName>style.visibility</p:attrName>
                                        </p:attrNameLst>
                                      </p:cBhvr>
                                      <p:to>
                                        <p:strVal val="visible"/>
                                      </p:to>
                                    </p:set>
                                    <p:animEffect transition="in" filter="wipe(left)">
                                      <p:cBhvr>
                                        <p:cTn id="127" dur="2000"/>
                                        <p:tgtEl>
                                          <p:spTgt spid="60"/>
                                        </p:tgtEl>
                                      </p:cBhvr>
                                    </p:animEffect>
                                  </p:childTnLst>
                                </p:cTn>
                              </p:par>
                              <p:par>
                                <p:cTn id="128" presetID="22" presetClass="entr" presetSubtype="8" fill="hold" nodeType="withEffect">
                                  <p:stCondLst>
                                    <p:cond delay="0"/>
                                  </p:stCondLst>
                                  <p:childTnLst>
                                    <p:set>
                                      <p:cBhvr>
                                        <p:cTn id="129" dur="1" fill="hold">
                                          <p:stCondLst>
                                            <p:cond delay="0"/>
                                          </p:stCondLst>
                                        </p:cTn>
                                        <p:tgtEl>
                                          <p:spTgt spid="63"/>
                                        </p:tgtEl>
                                        <p:attrNameLst>
                                          <p:attrName>style.visibility</p:attrName>
                                        </p:attrNameLst>
                                      </p:cBhvr>
                                      <p:to>
                                        <p:strVal val="visible"/>
                                      </p:to>
                                    </p:set>
                                    <p:animEffect transition="in" filter="wipe(left)">
                                      <p:cBhvr>
                                        <p:cTn id="130" dur="2000"/>
                                        <p:tgtEl>
                                          <p:spTgt spid="63"/>
                                        </p:tgtEl>
                                      </p:cBhvr>
                                    </p:animEffect>
                                  </p:childTnLst>
                                </p:cTn>
                              </p:par>
                            </p:childTnLst>
                          </p:cTn>
                        </p:par>
                      </p:childTnLst>
                    </p:cTn>
                  </p:par>
                  <p:par>
                    <p:cTn id="131" fill="hold">
                      <p:stCondLst>
                        <p:cond delay="indefinite"/>
                      </p:stCondLst>
                      <p:childTnLst>
                        <p:par>
                          <p:cTn id="132" fill="hold">
                            <p:stCondLst>
                              <p:cond delay="0"/>
                            </p:stCondLst>
                            <p:childTnLst>
                              <p:par>
                                <p:cTn id="133" presetID="20" presetClass="entr" presetSubtype="0" fill="hold" grpId="0" nodeType="clickEffect">
                                  <p:stCondLst>
                                    <p:cond delay="0"/>
                                  </p:stCondLst>
                                  <p:childTnLst>
                                    <p:set>
                                      <p:cBhvr>
                                        <p:cTn id="134" dur="1" fill="hold">
                                          <p:stCondLst>
                                            <p:cond delay="0"/>
                                          </p:stCondLst>
                                        </p:cTn>
                                        <p:tgtEl>
                                          <p:spTgt spid="74"/>
                                        </p:tgtEl>
                                        <p:attrNameLst>
                                          <p:attrName>style.visibility</p:attrName>
                                        </p:attrNameLst>
                                      </p:cBhvr>
                                      <p:to>
                                        <p:strVal val="visible"/>
                                      </p:to>
                                    </p:set>
                                    <p:animEffect transition="in" filter="wedge">
                                      <p:cBhvr>
                                        <p:cTn id="135" dur="2000"/>
                                        <p:tgtEl>
                                          <p:spTgt spid="74"/>
                                        </p:tgtEl>
                                      </p:cBhvr>
                                    </p:animEffect>
                                  </p:childTnLst>
                                </p:cTn>
                              </p:par>
                              <p:par>
                                <p:cTn id="136" presetID="20" presetClass="entr" presetSubtype="0" fill="hold" grpId="0" nodeType="withEffect">
                                  <p:stCondLst>
                                    <p:cond delay="0"/>
                                  </p:stCondLst>
                                  <p:childTnLst>
                                    <p:set>
                                      <p:cBhvr>
                                        <p:cTn id="137" dur="1" fill="hold">
                                          <p:stCondLst>
                                            <p:cond delay="0"/>
                                          </p:stCondLst>
                                        </p:cTn>
                                        <p:tgtEl>
                                          <p:spTgt spid="75"/>
                                        </p:tgtEl>
                                        <p:attrNameLst>
                                          <p:attrName>style.visibility</p:attrName>
                                        </p:attrNameLst>
                                      </p:cBhvr>
                                      <p:to>
                                        <p:strVal val="visible"/>
                                      </p:to>
                                    </p:set>
                                    <p:animEffect transition="in" filter="wedge">
                                      <p:cBhvr>
                                        <p:cTn id="138" dur="2000"/>
                                        <p:tgtEl>
                                          <p:spTgt spid="75"/>
                                        </p:tgtEl>
                                      </p:cBhvr>
                                    </p:animEffect>
                                  </p:childTnLst>
                                </p:cTn>
                              </p:par>
                              <p:par>
                                <p:cTn id="139" presetID="20" presetClass="entr" presetSubtype="0" fill="hold" grpId="0" nodeType="withEffect">
                                  <p:stCondLst>
                                    <p:cond delay="0"/>
                                  </p:stCondLst>
                                  <p:childTnLst>
                                    <p:set>
                                      <p:cBhvr>
                                        <p:cTn id="140" dur="1" fill="hold">
                                          <p:stCondLst>
                                            <p:cond delay="0"/>
                                          </p:stCondLst>
                                        </p:cTn>
                                        <p:tgtEl>
                                          <p:spTgt spid="76"/>
                                        </p:tgtEl>
                                        <p:attrNameLst>
                                          <p:attrName>style.visibility</p:attrName>
                                        </p:attrNameLst>
                                      </p:cBhvr>
                                      <p:to>
                                        <p:strVal val="visible"/>
                                      </p:to>
                                    </p:set>
                                    <p:animEffect transition="in" filter="wedge">
                                      <p:cBhvr>
                                        <p:cTn id="141" dur="2000"/>
                                        <p:tgtEl>
                                          <p:spTgt spid="76"/>
                                        </p:tgtEl>
                                      </p:cBhvr>
                                    </p:animEffect>
                                  </p:childTnLst>
                                </p:cTn>
                              </p:par>
                            </p:childTnLst>
                          </p:cTn>
                        </p:par>
                      </p:childTnLst>
                    </p:cTn>
                  </p:par>
                  <p:par>
                    <p:cTn id="142" fill="hold">
                      <p:stCondLst>
                        <p:cond delay="indefinite"/>
                      </p:stCondLst>
                      <p:childTnLst>
                        <p:par>
                          <p:cTn id="143" fill="hold">
                            <p:stCondLst>
                              <p:cond delay="0"/>
                            </p:stCondLst>
                            <p:childTnLst>
                              <p:par>
                                <p:cTn id="144" presetID="22" presetClass="entr" presetSubtype="8" fill="hold" grpId="0" nodeType="clickEffect">
                                  <p:stCondLst>
                                    <p:cond delay="0"/>
                                  </p:stCondLst>
                                  <p:childTnLst>
                                    <p:set>
                                      <p:cBhvr>
                                        <p:cTn id="145" dur="1" fill="hold">
                                          <p:stCondLst>
                                            <p:cond delay="0"/>
                                          </p:stCondLst>
                                        </p:cTn>
                                        <p:tgtEl>
                                          <p:spTgt spid="83"/>
                                        </p:tgtEl>
                                        <p:attrNameLst>
                                          <p:attrName>style.visibility</p:attrName>
                                        </p:attrNameLst>
                                      </p:cBhvr>
                                      <p:to>
                                        <p:strVal val="visible"/>
                                      </p:to>
                                    </p:set>
                                    <p:animEffect transition="in" filter="wipe(left)">
                                      <p:cBhvr>
                                        <p:cTn id="146" dur="2000"/>
                                        <p:tgtEl>
                                          <p:spTgt spid="83"/>
                                        </p:tgtEl>
                                      </p:cBhvr>
                                    </p:animEffect>
                                  </p:childTnLst>
                                </p:cTn>
                              </p:par>
                            </p:childTnLst>
                          </p:cTn>
                        </p:par>
                      </p:childTnLst>
                    </p:cTn>
                  </p:par>
                  <p:par>
                    <p:cTn id="147" fill="hold">
                      <p:stCondLst>
                        <p:cond delay="indefinite"/>
                      </p:stCondLst>
                      <p:childTnLst>
                        <p:par>
                          <p:cTn id="148" fill="hold">
                            <p:stCondLst>
                              <p:cond delay="0"/>
                            </p:stCondLst>
                            <p:childTnLst>
                              <p:par>
                                <p:cTn id="149" presetID="22" presetClass="entr" presetSubtype="8" fill="hold" grpId="0" nodeType="clickEffect">
                                  <p:stCondLst>
                                    <p:cond delay="0"/>
                                  </p:stCondLst>
                                  <p:childTnLst>
                                    <p:set>
                                      <p:cBhvr>
                                        <p:cTn id="150" dur="1" fill="hold">
                                          <p:stCondLst>
                                            <p:cond delay="0"/>
                                          </p:stCondLst>
                                        </p:cTn>
                                        <p:tgtEl>
                                          <p:spTgt spid="92"/>
                                        </p:tgtEl>
                                        <p:attrNameLst>
                                          <p:attrName>style.visibility</p:attrName>
                                        </p:attrNameLst>
                                      </p:cBhvr>
                                      <p:to>
                                        <p:strVal val="visible"/>
                                      </p:to>
                                    </p:set>
                                    <p:animEffect transition="in" filter="wipe(left)">
                                      <p:cBhvr>
                                        <p:cTn id="151" dur="2000"/>
                                        <p:tgtEl>
                                          <p:spTgt spid="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0" grpId="0" animBg="1"/>
      <p:bldP spid="71" grpId="0"/>
      <p:bldP spid="72" grpId="0"/>
      <p:bldP spid="73" grpId="0"/>
      <p:bldP spid="74" grpId="0"/>
      <p:bldP spid="75" grpId="0"/>
      <p:bldP spid="76" grpId="0"/>
      <p:bldP spid="79" grpId="0"/>
      <p:bldP spid="80" grpId="0"/>
      <p:bldP spid="81" grpId="0"/>
      <p:bldP spid="82" grpId="0"/>
      <p:bldP spid="83" grpId="0"/>
      <p:bldP spid="84" grpId="0"/>
      <p:bldP spid="85" grpId="1"/>
      <p:bldP spid="86" grpId="0"/>
      <p:bldP spid="87" grpId="0"/>
      <p:bldP spid="88" grpId="0"/>
      <p:bldP spid="89" grpId="0"/>
      <p:bldP spid="90" grpId="0"/>
      <p:bldP spid="9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39552" y="260648"/>
            <a:ext cx="7776864" cy="461665"/>
          </a:xfrm>
          <a:prstGeom prst="rect">
            <a:avLst/>
          </a:prstGeom>
          <a:noFill/>
        </p:spPr>
        <p:txBody>
          <a:bodyPr wrap="square" rtlCol="0">
            <a:spAutoFit/>
          </a:bodyPr>
          <a:lstStyle/>
          <a:p>
            <a:r>
              <a:rPr lang="cs-CZ" sz="2400" dirty="0" smtClean="0"/>
              <a:t>Po změření jednotlivých úseček vypočtěte následující podíly.</a:t>
            </a:r>
            <a:endParaRPr lang="cs-CZ" sz="2400" dirty="0"/>
          </a:p>
        </p:txBody>
      </p:sp>
      <p:graphicFrame>
        <p:nvGraphicFramePr>
          <p:cNvPr id="58371" name="Object 3"/>
          <p:cNvGraphicFramePr>
            <a:graphicFrameLocks noChangeAspect="1"/>
          </p:cNvGraphicFramePr>
          <p:nvPr/>
        </p:nvGraphicFramePr>
        <p:xfrm>
          <a:off x="569913" y="765175"/>
          <a:ext cx="1947862" cy="700088"/>
        </p:xfrm>
        <a:graphic>
          <a:graphicData uri="http://schemas.openxmlformats.org/presentationml/2006/ole">
            <mc:AlternateContent xmlns:mc="http://schemas.openxmlformats.org/markup-compatibility/2006">
              <mc:Choice xmlns:v="urn:schemas-microsoft-com:vml" Requires="v">
                <p:oleObj spid="_x0000_s58380" name="Rovnice" r:id="rId3" imgW="583947" imgH="393529" progId="Equation.3">
                  <p:embed/>
                </p:oleObj>
              </mc:Choice>
              <mc:Fallback>
                <p:oleObj name="Rovnice" r:id="rId3" imgW="583947" imgH="393529" progId="Equation.3">
                  <p:embed/>
                  <p:pic>
                    <p:nvPicPr>
                      <p:cNvPr id="0"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9913" y="765175"/>
                        <a:ext cx="1947862" cy="700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58372" name="Object 4"/>
          <p:cNvGraphicFramePr>
            <a:graphicFrameLocks noChangeAspect="1"/>
          </p:cNvGraphicFramePr>
          <p:nvPr/>
        </p:nvGraphicFramePr>
        <p:xfrm>
          <a:off x="5532438" y="1557338"/>
          <a:ext cx="1392237" cy="719137"/>
        </p:xfrm>
        <a:graphic>
          <a:graphicData uri="http://schemas.openxmlformats.org/presentationml/2006/ole">
            <mc:AlternateContent xmlns:mc="http://schemas.openxmlformats.org/markup-compatibility/2006">
              <mc:Choice xmlns:v="urn:schemas-microsoft-com:vml" Requires="v">
                <p:oleObj spid="_x0000_s58381" name="Rovnice" r:id="rId5" imgW="736280" imgH="393529" progId="Equation.3">
                  <p:embed/>
                </p:oleObj>
              </mc:Choice>
              <mc:Fallback>
                <p:oleObj name="Rovnice" r:id="rId5" imgW="736280" imgH="393529" progId="Equation.3">
                  <p:embed/>
                  <p:pic>
                    <p:nvPicPr>
                      <p:cNvPr id="0" name="Picture 1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32438" y="1557338"/>
                        <a:ext cx="1392237" cy="719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6" name="TextovéPole 5"/>
          <p:cNvSpPr txBox="1"/>
          <p:nvPr/>
        </p:nvSpPr>
        <p:spPr>
          <a:xfrm>
            <a:off x="611560" y="1628800"/>
            <a:ext cx="4896544" cy="461665"/>
          </a:xfrm>
          <a:prstGeom prst="rect">
            <a:avLst/>
          </a:prstGeom>
          <a:noFill/>
        </p:spPr>
        <p:txBody>
          <a:bodyPr wrap="square" rtlCol="0">
            <a:spAutoFit/>
          </a:bodyPr>
          <a:lstStyle/>
          <a:p>
            <a:r>
              <a:rPr lang="cs-CZ" sz="2400" dirty="0" smtClean="0"/>
              <a:t>Po dosazení a vydělení zjistíme, že </a:t>
            </a:r>
            <a:endParaRPr lang="cs-CZ" sz="2400" dirty="0"/>
          </a:p>
        </p:txBody>
      </p:sp>
      <p:sp>
        <p:nvSpPr>
          <p:cNvPr id="10" name="Obdélník 9"/>
          <p:cNvSpPr/>
          <p:nvPr/>
        </p:nvSpPr>
        <p:spPr>
          <a:xfrm>
            <a:off x="6948264" y="1700808"/>
            <a:ext cx="413896" cy="461665"/>
          </a:xfrm>
          <a:prstGeom prst="rect">
            <a:avLst/>
          </a:prstGeom>
        </p:spPr>
        <p:txBody>
          <a:bodyPr wrap="square">
            <a:spAutoFit/>
          </a:bodyPr>
          <a:lstStyle/>
          <a:p>
            <a:r>
              <a:rPr lang="cs-CZ" sz="2400" dirty="0" smtClean="0"/>
              <a:t>≐</a:t>
            </a:r>
            <a:endParaRPr lang="cs-CZ" sz="2400" dirty="0"/>
          </a:p>
        </p:txBody>
      </p:sp>
      <p:sp>
        <p:nvSpPr>
          <p:cNvPr id="11" name="TextovéPole 10"/>
          <p:cNvSpPr txBox="1"/>
          <p:nvPr/>
        </p:nvSpPr>
        <p:spPr>
          <a:xfrm>
            <a:off x="7452320" y="1700808"/>
            <a:ext cx="864096" cy="461665"/>
          </a:xfrm>
          <a:prstGeom prst="rect">
            <a:avLst/>
          </a:prstGeom>
          <a:noFill/>
        </p:spPr>
        <p:txBody>
          <a:bodyPr wrap="square" rtlCol="0">
            <a:spAutoFit/>
          </a:bodyPr>
          <a:lstStyle/>
          <a:p>
            <a:r>
              <a:rPr lang="cs-CZ" sz="2400" dirty="0" smtClean="0"/>
              <a:t>0,7</a:t>
            </a:r>
            <a:endParaRPr lang="cs-CZ" sz="2400" dirty="0"/>
          </a:p>
        </p:txBody>
      </p:sp>
      <p:sp>
        <p:nvSpPr>
          <p:cNvPr id="12" name="TextovéPole 11"/>
          <p:cNvSpPr txBox="1"/>
          <p:nvPr/>
        </p:nvSpPr>
        <p:spPr>
          <a:xfrm>
            <a:off x="683568" y="2636912"/>
            <a:ext cx="7632848" cy="1200329"/>
          </a:xfrm>
          <a:prstGeom prst="rect">
            <a:avLst/>
          </a:prstGeom>
          <a:noFill/>
        </p:spPr>
        <p:txBody>
          <a:bodyPr wrap="square" rtlCol="0">
            <a:spAutoFit/>
          </a:bodyPr>
          <a:lstStyle/>
          <a:p>
            <a:r>
              <a:rPr lang="cs-CZ" sz="2400" dirty="0" smtClean="0"/>
              <a:t>Z výše uvedené vyplývá, že poměr protilehlé odvěsny a přilehlé odvěsny v pravoúhlém trojúhelníků nezávisí na jejich velikosti, ale pouze na velikostech úhlu </a:t>
            </a:r>
            <a:r>
              <a:rPr lang="el-GR" sz="2400" dirty="0" smtClean="0">
                <a:solidFill>
                  <a:prstClr val="black"/>
                </a:solidFill>
              </a:rPr>
              <a:t>α</a:t>
            </a:r>
            <a:r>
              <a:rPr lang="cs-CZ" sz="2400" dirty="0" smtClean="0">
                <a:solidFill>
                  <a:prstClr val="black"/>
                </a:solidFill>
              </a:rPr>
              <a:t>.</a:t>
            </a:r>
            <a:endParaRPr lang="cs-CZ" sz="2400" dirty="0"/>
          </a:p>
        </p:txBody>
      </p:sp>
      <p:sp>
        <p:nvSpPr>
          <p:cNvPr id="13" name="TextovéPole 12"/>
          <p:cNvSpPr txBox="1"/>
          <p:nvPr/>
        </p:nvSpPr>
        <p:spPr>
          <a:xfrm>
            <a:off x="755576" y="4221088"/>
            <a:ext cx="7560840" cy="830997"/>
          </a:xfrm>
          <a:prstGeom prst="rect">
            <a:avLst/>
          </a:prstGeom>
          <a:noFill/>
        </p:spPr>
        <p:txBody>
          <a:bodyPr wrap="square" rtlCol="0">
            <a:spAutoFit/>
          </a:bodyPr>
          <a:lstStyle/>
          <a:p>
            <a:r>
              <a:rPr lang="cs-CZ" sz="2400" dirty="0" smtClean="0"/>
              <a:t>Poznatky z předchozího úkolu lze napsat ve tvaru uspořádané dvojice [</a:t>
            </a:r>
            <a:r>
              <a:rPr lang="el-GR" sz="2400" dirty="0" smtClean="0">
                <a:solidFill>
                  <a:prstClr val="black"/>
                </a:solidFill>
              </a:rPr>
              <a:t>α</a:t>
            </a:r>
            <a:r>
              <a:rPr lang="cs-CZ" sz="2400" dirty="0" smtClean="0">
                <a:solidFill>
                  <a:prstClr val="black"/>
                </a:solidFill>
              </a:rPr>
              <a:t> ;     </a:t>
            </a:r>
            <a:r>
              <a:rPr lang="el-GR" sz="2400" dirty="0" smtClean="0">
                <a:solidFill>
                  <a:prstClr val="black"/>
                </a:solidFill>
              </a:rPr>
              <a:t>]</a:t>
            </a:r>
            <a:r>
              <a:rPr lang="cs-CZ" sz="2400" dirty="0" smtClean="0">
                <a:solidFill>
                  <a:prstClr val="black"/>
                </a:solidFill>
              </a:rPr>
              <a:t>.</a:t>
            </a:r>
            <a:endParaRPr lang="cs-CZ" sz="2400" dirty="0"/>
          </a:p>
        </p:txBody>
      </p:sp>
      <p:graphicFrame>
        <p:nvGraphicFramePr>
          <p:cNvPr id="58376" name="Object 8"/>
          <p:cNvGraphicFramePr>
            <a:graphicFrameLocks noChangeAspect="1"/>
          </p:cNvGraphicFramePr>
          <p:nvPr/>
        </p:nvGraphicFramePr>
        <p:xfrm>
          <a:off x="3779912" y="4437112"/>
          <a:ext cx="379412" cy="825624"/>
        </p:xfrm>
        <a:graphic>
          <a:graphicData uri="http://schemas.openxmlformats.org/presentationml/2006/ole">
            <mc:AlternateContent xmlns:mc="http://schemas.openxmlformats.org/markup-compatibility/2006">
              <mc:Choice xmlns:v="urn:schemas-microsoft-com:vml" Requires="v">
                <p:oleObj spid="_x0000_s58382" name="Rovnice" r:id="rId7" imgW="152334" imgH="393529" progId="Equation.3">
                  <p:embed/>
                </p:oleObj>
              </mc:Choice>
              <mc:Fallback>
                <p:oleObj name="Rovnice" r:id="rId7" imgW="152334" imgH="393529" progId="Equation.3">
                  <p:embed/>
                  <p:pic>
                    <p:nvPicPr>
                      <p:cNvPr id="0" name="Picture 1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79912" y="4437112"/>
                        <a:ext cx="379412" cy="8256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5" name="TextovéPole 14"/>
          <p:cNvSpPr txBox="1"/>
          <p:nvPr/>
        </p:nvSpPr>
        <p:spPr>
          <a:xfrm>
            <a:off x="755576" y="5229200"/>
            <a:ext cx="7632848" cy="461665"/>
          </a:xfrm>
          <a:prstGeom prst="rect">
            <a:avLst/>
          </a:prstGeom>
          <a:noFill/>
        </p:spPr>
        <p:txBody>
          <a:bodyPr wrap="square" rtlCol="0">
            <a:spAutoFit/>
          </a:bodyPr>
          <a:lstStyle/>
          <a:p>
            <a:r>
              <a:rPr lang="cs-CZ" sz="2400" dirty="0" smtClean="0"/>
              <a:t>Nebo také [35</a:t>
            </a:r>
            <a:r>
              <a:rPr lang="cs-CZ" sz="2400" baseline="30000" dirty="0" smtClean="0"/>
              <a:t>o</a:t>
            </a:r>
            <a:r>
              <a:rPr lang="cs-CZ" sz="2400" dirty="0" smtClean="0"/>
              <a:t> ; 0,7 </a:t>
            </a:r>
            <a:r>
              <a:rPr lang="el-GR" sz="2400" dirty="0" smtClean="0">
                <a:solidFill>
                  <a:prstClr val="black"/>
                </a:solidFill>
              </a:rPr>
              <a:t>]</a:t>
            </a:r>
            <a:r>
              <a:rPr lang="cs-CZ" sz="2400" dirty="0" smtClean="0">
                <a:solidFill>
                  <a:prstClr val="black"/>
                </a:solidFill>
              </a:rPr>
              <a:t>, přesněji </a:t>
            </a:r>
            <a:r>
              <a:rPr lang="cs-CZ" sz="2400" dirty="0" smtClean="0"/>
              <a:t>[35</a:t>
            </a:r>
            <a:r>
              <a:rPr lang="cs-CZ" sz="2400" baseline="30000" dirty="0" smtClean="0"/>
              <a:t>o</a:t>
            </a:r>
            <a:r>
              <a:rPr lang="cs-CZ" sz="2400" dirty="0" smtClean="0"/>
              <a:t> ; 0,700 207 538</a:t>
            </a:r>
            <a:r>
              <a:rPr lang="el-GR" sz="2400" dirty="0" smtClean="0">
                <a:solidFill>
                  <a:prstClr val="black"/>
                </a:solidFill>
              </a:rPr>
              <a:t>]</a:t>
            </a:r>
            <a:endParaRPr lang="cs-CZ" sz="2400" dirty="0"/>
          </a:p>
        </p:txBody>
      </p:sp>
      <p:sp>
        <p:nvSpPr>
          <p:cNvPr id="16" name="TextovéPole 15"/>
          <p:cNvSpPr txBox="1"/>
          <p:nvPr/>
        </p:nvSpPr>
        <p:spPr>
          <a:xfrm>
            <a:off x="755576" y="5661248"/>
            <a:ext cx="7776864" cy="954107"/>
          </a:xfrm>
          <a:prstGeom prst="rect">
            <a:avLst/>
          </a:prstGeom>
          <a:noFill/>
        </p:spPr>
        <p:txBody>
          <a:bodyPr wrap="square" rtlCol="0">
            <a:spAutoFit/>
          </a:bodyPr>
          <a:lstStyle/>
          <a:p>
            <a:r>
              <a:rPr lang="cs-CZ" sz="2800" i="1" dirty="0" smtClean="0"/>
              <a:t>Poměr délky protilehlé odvěsny a délky přilehlé odvěsny se nazývá tangens</a:t>
            </a:r>
            <a:r>
              <a:rPr lang="cs-CZ" sz="2800" b="1" i="1" u="sng" dirty="0" smtClean="0">
                <a:solidFill>
                  <a:srgbClr val="FF0000"/>
                </a:solidFill>
              </a:rPr>
              <a:t> </a:t>
            </a:r>
            <a:r>
              <a:rPr lang="el-GR" sz="2800" b="1" i="1" u="sng" dirty="0" smtClean="0">
                <a:solidFill>
                  <a:srgbClr val="FF0000"/>
                </a:solidFill>
              </a:rPr>
              <a:t>α</a:t>
            </a:r>
            <a:r>
              <a:rPr lang="cs-CZ" sz="2800" i="1" dirty="0" smtClean="0"/>
              <a:t>.         </a:t>
            </a:r>
            <a:endParaRPr lang="cs-CZ" sz="2800" i="1" dirty="0"/>
          </a:p>
        </p:txBody>
      </p:sp>
      <p:sp>
        <p:nvSpPr>
          <p:cNvPr id="58385" name="Rectangle 17"/>
          <p:cNvSpPr>
            <a:spLocks noChangeArrowheads="1"/>
          </p:cNvSpPr>
          <p:nvPr/>
        </p:nvSpPr>
        <p:spPr bwMode="auto">
          <a:xfrm>
            <a:off x="0" y="209546"/>
            <a:ext cx="219932" cy="246221"/>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dirty="0" smtClean="0">
                <a:ln>
                  <a:noFill/>
                </a:ln>
                <a:solidFill>
                  <a:schemeClr val="tx1"/>
                </a:solidFill>
                <a:effectLst/>
                <a:latin typeface="Arial" pitchFamily="34" charset="0"/>
                <a:cs typeface="Arial" pitchFamily="34" charset="0"/>
              </a:rPr>
              <a:t> </a:t>
            </a:r>
            <a:endParaRPr kumimoji="0" lang="cs-CZ"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58371"/>
                                        </p:tgtEl>
                                        <p:attrNameLst>
                                          <p:attrName>style.visibility</p:attrName>
                                        </p:attrNameLst>
                                      </p:cBhvr>
                                      <p:to>
                                        <p:strVal val="visible"/>
                                      </p:to>
                                    </p:set>
                                    <p:animEffect transition="in" filter="checkerboard(across)">
                                      <p:cBhvr>
                                        <p:cTn id="12" dur="2000"/>
                                        <p:tgtEl>
                                          <p:spTgt spid="58371"/>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left)">
                                      <p:cBhvr>
                                        <p:cTn id="17" dur="2000"/>
                                        <p:tgtEl>
                                          <p:spTgt spid="6"/>
                                        </p:tgtEl>
                                      </p:cBhvr>
                                    </p:animEffect>
                                  </p:childTnLst>
                                </p:cTn>
                              </p:par>
                              <p:par>
                                <p:cTn id="18" presetID="22" presetClass="entr" presetSubtype="8" fill="hold" nodeType="withEffect">
                                  <p:stCondLst>
                                    <p:cond delay="0"/>
                                  </p:stCondLst>
                                  <p:childTnLst>
                                    <p:set>
                                      <p:cBhvr>
                                        <p:cTn id="19" dur="1" fill="hold">
                                          <p:stCondLst>
                                            <p:cond delay="0"/>
                                          </p:stCondLst>
                                        </p:cTn>
                                        <p:tgtEl>
                                          <p:spTgt spid="58372"/>
                                        </p:tgtEl>
                                        <p:attrNameLst>
                                          <p:attrName>style.visibility</p:attrName>
                                        </p:attrNameLst>
                                      </p:cBhvr>
                                      <p:to>
                                        <p:strVal val="visible"/>
                                      </p:to>
                                    </p:set>
                                    <p:animEffect transition="in" filter="wipe(left)">
                                      <p:cBhvr>
                                        <p:cTn id="20" dur="2000"/>
                                        <p:tgtEl>
                                          <p:spTgt spid="58372"/>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wipe(left)">
                                      <p:cBhvr>
                                        <p:cTn id="23" dur="2000"/>
                                        <p:tgtEl>
                                          <p:spTgt spid="10"/>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wipe(left)">
                                      <p:cBhvr>
                                        <p:cTn id="26" dur="20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wipe(left)">
                                      <p:cBhvr>
                                        <p:cTn id="31" dur="2000"/>
                                        <p:tgtEl>
                                          <p:spTgt spid="12"/>
                                        </p:tgtEl>
                                      </p:cBhvr>
                                    </p:animEffect>
                                  </p:childTnLst>
                                </p:cTn>
                              </p:par>
                            </p:childTnLst>
                          </p:cTn>
                        </p:par>
                      </p:childTnLst>
                    </p:cTn>
                  </p:par>
                  <p:par>
                    <p:cTn id="32" fill="hold">
                      <p:stCondLst>
                        <p:cond delay="indefinite"/>
                      </p:stCondLst>
                      <p:childTnLst>
                        <p:par>
                          <p:cTn id="33" fill="hold">
                            <p:stCondLst>
                              <p:cond delay="0"/>
                            </p:stCondLst>
                            <p:childTnLst>
                              <p:par>
                                <p:cTn id="34" presetID="5" presetClass="entr" presetSubtype="5" fill="hold" grpId="0" nodeType="click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checkerboard(down)">
                                      <p:cBhvr>
                                        <p:cTn id="36" dur="2000"/>
                                        <p:tgtEl>
                                          <p:spTgt spid="13"/>
                                        </p:tgtEl>
                                      </p:cBhvr>
                                    </p:animEffect>
                                  </p:childTnLst>
                                </p:cTn>
                              </p:par>
                              <p:par>
                                <p:cTn id="37" presetID="5" presetClass="entr" presetSubtype="5" fill="hold" nodeType="withEffect">
                                  <p:stCondLst>
                                    <p:cond delay="0"/>
                                  </p:stCondLst>
                                  <p:childTnLst>
                                    <p:set>
                                      <p:cBhvr>
                                        <p:cTn id="38" dur="1" fill="hold">
                                          <p:stCondLst>
                                            <p:cond delay="0"/>
                                          </p:stCondLst>
                                        </p:cTn>
                                        <p:tgtEl>
                                          <p:spTgt spid="58376"/>
                                        </p:tgtEl>
                                        <p:attrNameLst>
                                          <p:attrName>style.visibility</p:attrName>
                                        </p:attrNameLst>
                                      </p:cBhvr>
                                      <p:to>
                                        <p:strVal val="visible"/>
                                      </p:to>
                                    </p:set>
                                    <p:animEffect transition="in" filter="checkerboard(down)">
                                      <p:cBhvr>
                                        <p:cTn id="39" dur="2000"/>
                                        <p:tgtEl>
                                          <p:spTgt spid="58376"/>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15"/>
                                        </p:tgtEl>
                                        <p:attrNameLst>
                                          <p:attrName>style.visibility</p:attrName>
                                        </p:attrNameLst>
                                      </p:cBhvr>
                                      <p:to>
                                        <p:strVal val="visible"/>
                                      </p:to>
                                    </p:set>
                                    <p:animEffect transition="in" filter="wipe(left)">
                                      <p:cBhvr>
                                        <p:cTn id="44" dur="2000"/>
                                        <p:tgtEl>
                                          <p:spTgt spid="15"/>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1" fill="hold" grpId="0" nodeType="clickEffect">
                                  <p:stCondLst>
                                    <p:cond delay="0"/>
                                  </p:stCondLst>
                                  <p:childTnLst>
                                    <p:set>
                                      <p:cBhvr>
                                        <p:cTn id="48" dur="1" fill="hold">
                                          <p:stCondLst>
                                            <p:cond delay="0"/>
                                          </p:stCondLst>
                                        </p:cTn>
                                        <p:tgtEl>
                                          <p:spTgt spid="16"/>
                                        </p:tgtEl>
                                        <p:attrNameLst>
                                          <p:attrName>style.visibility</p:attrName>
                                        </p:attrNameLst>
                                      </p:cBhvr>
                                      <p:to>
                                        <p:strVal val="visible"/>
                                      </p:to>
                                    </p:set>
                                    <p:animEffect transition="in" filter="wipe(up)">
                                      <p:cBhvr>
                                        <p:cTn id="49"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0" grpId="0"/>
      <p:bldP spid="11" grpId="0"/>
      <p:bldP spid="12" grpId="0"/>
      <p:bldP spid="13" grpId="0"/>
      <p:bldP spid="15" grpId="0"/>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39552" y="51102"/>
            <a:ext cx="7776864" cy="461665"/>
          </a:xfrm>
          <a:prstGeom prst="rect">
            <a:avLst/>
          </a:prstGeom>
          <a:noFill/>
        </p:spPr>
        <p:txBody>
          <a:bodyPr wrap="square" rtlCol="0">
            <a:spAutoFit/>
          </a:bodyPr>
          <a:lstStyle/>
          <a:p>
            <a:r>
              <a:rPr lang="cs-CZ" sz="2400" dirty="0" smtClean="0"/>
              <a:t>Po změření jednotlivých úseček vypočtěte následující podíly.</a:t>
            </a:r>
            <a:endParaRPr lang="cs-CZ" sz="2400" dirty="0"/>
          </a:p>
        </p:txBody>
      </p:sp>
      <p:graphicFrame>
        <p:nvGraphicFramePr>
          <p:cNvPr id="3" name="Object 3"/>
          <p:cNvGraphicFramePr>
            <a:graphicFrameLocks noChangeAspect="1"/>
          </p:cNvGraphicFramePr>
          <p:nvPr/>
        </p:nvGraphicFramePr>
        <p:xfrm>
          <a:off x="569913" y="555625"/>
          <a:ext cx="1947862" cy="700088"/>
        </p:xfrm>
        <a:graphic>
          <a:graphicData uri="http://schemas.openxmlformats.org/presentationml/2006/ole">
            <mc:AlternateContent xmlns:mc="http://schemas.openxmlformats.org/markup-compatibility/2006">
              <mc:Choice xmlns:v="urn:schemas-microsoft-com:vml" Requires="v">
                <p:oleObj spid="_x0000_s75784" name="Rovnice" r:id="rId3" imgW="583947" imgH="393529" progId="Equation.3">
                  <p:embed/>
                </p:oleObj>
              </mc:Choice>
              <mc:Fallback>
                <p:oleObj name="Rovnice" r:id="rId3" imgW="583947" imgH="393529" progId="Equation.3">
                  <p:embed/>
                  <p:pic>
                    <p:nvPicPr>
                      <p:cNvPr id="0"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9913" y="555625"/>
                        <a:ext cx="1947862" cy="700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 name="Object 4"/>
          <p:cNvGraphicFramePr>
            <a:graphicFrameLocks noChangeAspect="1"/>
          </p:cNvGraphicFramePr>
          <p:nvPr/>
        </p:nvGraphicFramePr>
        <p:xfrm>
          <a:off x="5508104" y="1340768"/>
          <a:ext cx="1392237" cy="719137"/>
        </p:xfrm>
        <a:graphic>
          <a:graphicData uri="http://schemas.openxmlformats.org/presentationml/2006/ole">
            <mc:AlternateContent xmlns:mc="http://schemas.openxmlformats.org/markup-compatibility/2006">
              <mc:Choice xmlns:v="urn:schemas-microsoft-com:vml" Requires="v">
                <p:oleObj spid="_x0000_s75785" name="Rovnice" r:id="rId5" imgW="736280" imgH="393529" progId="Equation.3">
                  <p:embed/>
                </p:oleObj>
              </mc:Choice>
              <mc:Fallback>
                <p:oleObj name="Rovnice" r:id="rId5" imgW="736280" imgH="393529" progId="Equation.3">
                  <p:embed/>
                  <p:pic>
                    <p:nvPicPr>
                      <p:cNvPr id="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08104" y="1340768"/>
                        <a:ext cx="1392237" cy="719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 name="TextovéPole 4"/>
          <p:cNvSpPr txBox="1"/>
          <p:nvPr/>
        </p:nvSpPr>
        <p:spPr>
          <a:xfrm>
            <a:off x="611560" y="1419254"/>
            <a:ext cx="4896544" cy="461665"/>
          </a:xfrm>
          <a:prstGeom prst="rect">
            <a:avLst/>
          </a:prstGeom>
          <a:noFill/>
        </p:spPr>
        <p:txBody>
          <a:bodyPr wrap="square" rtlCol="0">
            <a:spAutoFit/>
          </a:bodyPr>
          <a:lstStyle/>
          <a:p>
            <a:r>
              <a:rPr lang="cs-CZ" sz="2400" dirty="0" smtClean="0"/>
              <a:t>Po dosazení a vydělení zjistíme, že </a:t>
            </a:r>
            <a:endParaRPr lang="cs-CZ" sz="2400" dirty="0"/>
          </a:p>
        </p:txBody>
      </p:sp>
      <p:sp>
        <p:nvSpPr>
          <p:cNvPr id="6" name="Obdélník 5"/>
          <p:cNvSpPr/>
          <p:nvPr/>
        </p:nvSpPr>
        <p:spPr>
          <a:xfrm>
            <a:off x="6948264" y="1491262"/>
            <a:ext cx="413896" cy="461665"/>
          </a:xfrm>
          <a:prstGeom prst="rect">
            <a:avLst/>
          </a:prstGeom>
        </p:spPr>
        <p:txBody>
          <a:bodyPr wrap="square">
            <a:spAutoFit/>
          </a:bodyPr>
          <a:lstStyle/>
          <a:p>
            <a:r>
              <a:rPr lang="cs-CZ" sz="2400" dirty="0" smtClean="0"/>
              <a:t>≐</a:t>
            </a:r>
            <a:endParaRPr lang="cs-CZ" sz="2400" dirty="0"/>
          </a:p>
        </p:txBody>
      </p:sp>
      <p:sp>
        <p:nvSpPr>
          <p:cNvPr id="7" name="TextovéPole 6"/>
          <p:cNvSpPr txBox="1"/>
          <p:nvPr/>
        </p:nvSpPr>
        <p:spPr>
          <a:xfrm>
            <a:off x="7452320" y="1491262"/>
            <a:ext cx="864096" cy="461665"/>
          </a:xfrm>
          <a:prstGeom prst="rect">
            <a:avLst/>
          </a:prstGeom>
          <a:noFill/>
        </p:spPr>
        <p:txBody>
          <a:bodyPr wrap="square" rtlCol="0">
            <a:spAutoFit/>
          </a:bodyPr>
          <a:lstStyle/>
          <a:p>
            <a:r>
              <a:rPr lang="cs-CZ" sz="2400" dirty="0" smtClean="0"/>
              <a:t>1,4</a:t>
            </a:r>
            <a:endParaRPr lang="cs-CZ" sz="2400" dirty="0"/>
          </a:p>
        </p:txBody>
      </p:sp>
      <p:sp>
        <p:nvSpPr>
          <p:cNvPr id="8" name="TextovéPole 7"/>
          <p:cNvSpPr txBox="1"/>
          <p:nvPr/>
        </p:nvSpPr>
        <p:spPr>
          <a:xfrm>
            <a:off x="683568" y="2427366"/>
            <a:ext cx="7632848" cy="1200329"/>
          </a:xfrm>
          <a:prstGeom prst="rect">
            <a:avLst/>
          </a:prstGeom>
          <a:noFill/>
        </p:spPr>
        <p:txBody>
          <a:bodyPr wrap="square" rtlCol="0">
            <a:spAutoFit/>
          </a:bodyPr>
          <a:lstStyle/>
          <a:p>
            <a:r>
              <a:rPr lang="cs-CZ" sz="2400" dirty="0" smtClean="0"/>
              <a:t>Z výše uvedené vyplývá, že poměr přilehlé odvěsny a protilehlé odvěsny v pravoúhlém trojúhelníků nezávisí na jejich velikosti, ale pouze na velikostech úhlu </a:t>
            </a:r>
            <a:r>
              <a:rPr lang="el-GR" sz="2400" dirty="0" smtClean="0">
                <a:solidFill>
                  <a:prstClr val="black"/>
                </a:solidFill>
              </a:rPr>
              <a:t>α</a:t>
            </a:r>
            <a:r>
              <a:rPr lang="cs-CZ" sz="2400" dirty="0" smtClean="0">
                <a:solidFill>
                  <a:prstClr val="black"/>
                </a:solidFill>
              </a:rPr>
              <a:t>.</a:t>
            </a:r>
            <a:endParaRPr lang="cs-CZ" sz="2400" dirty="0"/>
          </a:p>
        </p:txBody>
      </p:sp>
      <p:sp>
        <p:nvSpPr>
          <p:cNvPr id="9" name="TextovéPole 8"/>
          <p:cNvSpPr txBox="1"/>
          <p:nvPr/>
        </p:nvSpPr>
        <p:spPr>
          <a:xfrm>
            <a:off x="755576" y="4011542"/>
            <a:ext cx="7560840" cy="830997"/>
          </a:xfrm>
          <a:prstGeom prst="rect">
            <a:avLst/>
          </a:prstGeom>
          <a:noFill/>
        </p:spPr>
        <p:txBody>
          <a:bodyPr wrap="square" rtlCol="0">
            <a:spAutoFit/>
          </a:bodyPr>
          <a:lstStyle/>
          <a:p>
            <a:r>
              <a:rPr lang="cs-CZ" sz="2400" dirty="0" smtClean="0"/>
              <a:t>Poznatky z předchozího úkolu lze napsat ve tvaru uspořádané dvojice [</a:t>
            </a:r>
            <a:r>
              <a:rPr lang="el-GR" sz="2400" dirty="0" smtClean="0">
                <a:solidFill>
                  <a:prstClr val="black"/>
                </a:solidFill>
              </a:rPr>
              <a:t>α</a:t>
            </a:r>
            <a:r>
              <a:rPr lang="cs-CZ" sz="2400" dirty="0" smtClean="0">
                <a:solidFill>
                  <a:prstClr val="black"/>
                </a:solidFill>
              </a:rPr>
              <a:t> ;      </a:t>
            </a:r>
            <a:r>
              <a:rPr lang="el-GR" sz="2400" dirty="0" smtClean="0">
                <a:solidFill>
                  <a:prstClr val="black"/>
                </a:solidFill>
              </a:rPr>
              <a:t>]</a:t>
            </a:r>
            <a:r>
              <a:rPr lang="cs-CZ" sz="2400" dirty="0" smtClean="0">
                <a:solidFill>
                  <a:prstClr val="black"/>
                </a:solidFill>
              </a:rPr>
              <a:t>.</a:t>
            </a:r>
            <a:endParaRPr lang="cs-CZ" sz="2400" dirty="0"/>
          </a:p>
        </p:txBody>
      </p:sp>
      <p:graphicFrame>
        <p:nvGraphicFramePr>
          <p:cNvPr id="10" name="Object 8"/>
          <p:cNvGraphicFramePr>
            <a:graphicFrameLocks noChangeAspect="1"/>
          </p:cNvGraphicFramePr>
          <p:nvPr/>
        </p:nvGraphicFramePr>
        <p:xfrm>
          <a:off x="3707904" y="4293096"/>
          <a:ext cx="379412" cy="825624"/>
        </p:xfrm>
        <a:graphic>
          <a:graphicData uri="http://schemas.openxmlformats.org/presentationml/2006/ole">
            <mc:AlternateContent xmlns:mc="http://schemas.openxmlformats.org/markup-compatibility/2006">
              <mc:Choice xmlns:v="urn:schemas-microsoft-com:vml" Requires="v">
                <p:oleObj spid="_x0000_s75786" name="Rovnice" r:id="rId7" imgW="152334" imgH="393529" progId="Equation.3">
                  <p:embed/>
                </p:oleObj>
              </mc:Choice>
              <mc:Fallback>
                <p:oleObj name="Rovnice" r:id="rId7" imgW="152334" imgH="393529" progId="Equation.3">
                  <p:embed/>
                  <p:pic>
                    <p:nvPicPr>
                      <p:cNvPr id="0"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07904" y="4293096"/>
                        <a:ext cx="379412" cy="8256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1" name="TextovéPole 10"/>
          <p:cNvSpPr txBox="1"/>
          <p:nvPr/>
        </p:nvSpPr>
        <p:spPr>
          <a:xfrm>
            <a:off x="755576" y="5019654"/>
            <a:ext cx="7632848" cy="461665"/>
          </a:xfrm>
          <a:prstGeom prst="rect">
            <a:avLst/>
          </a:prstGeom>
          <a:noFill/>
        </p:spPr>
        <p:txBody>
          <a:bodyPr wrap="square" rtlCol="0">
            <a:spAutoFit/>
          </a:bodyPr>
          <a:lstStyle/>
          <a:p>
            <a:r>
              <a:rPr lang="cs-CZ" sz="2400" dirty="0" smtClean="0"/>
              <a:t>Nebo také [35</a:t>
            </a:r>
            <a:r>
              <a:rPr lang="cs-CZ" sz="2400" baseline="30000" dirty="0" smtClean="0"/>
              <a:t>o</a:t>
            </a:r>
            <a:r>
              <a:rPr lang="cs-CZ" sz="2400" dirty="0" smtClean="0"/>
              <a:t> ; 1,4 </a:t>
            </a:r>
            <a:r>
              <a:rPr lang="el-GR" sz="2400" dirty="0" smtClean="0">
                <a:solidFill>
                  <a:prstClr val="black"/>
                </a:solidFill>
              </a:rPr>
              <a:t>]</a:t>
            </a:r>
            <a:r>
              <a:rPr lang="cs-CZ" sz="2400" dirty="0" smtClean="0">
                <a:solidFill>
                  <a:prstClr val="black"/>
                </a:solidFill>
              </a:rPr>
              <a:t>, přesněji </a:t>
            </a:r>
            <a:r>
              <a:rPr lang="cs-CZ" sz="2400" dirty="0" smtClean="0"/>
              <a:t>[35</a:t>
            </a:r>
            <a:r>
              <a:rPr lang="cs-CZ" sz="2400" baseline="30000" dirty="0" smtClean="0"/>
              <a:t>o</a:t>
            </a:r>
            <a:r>
              <a:rPr lang="cs-CZ" sz="2400" dirty="0" smtClean="0"/>
              <a:t> ; 1,428 148 007</a:t>
            </a:r>
            <a:r>
              <a:rPr lang="el-GR" sz="2400" dirty="0" smtClean="0">
                <a:solidFill>
                  <a:prstClr val="black"/>
                </a:solidFill>
              </a:rPr>
              <a:t>]</a:t>
            </a:r>
            <a:endParaRPr lang="cs-CZ" sz="2400" dirty="0"/>
          </a:p>
        </p:txBody>
      </p:sp>
      <p:sp>
        <p:nvSpPr>
          <p:cNvPr id="12" name="TextovéPole 11"/>
          <p:cNvSpPr txBox="1"/>
          <p:nvPr/>
        </p:nvSpPr>
        <p:spPr>
          <a:xfrm>
            <a:off x="755576" y="5451702"/>
            <a:ext cx="7776864" cy="954107"/>
          </a:xfrm>
          <a:prstGeom prst="rect">
            <a:avLst/>
          </a:prstGeom>
          <a:noFill/>
        </p:spPr>
        <p:txBody>
          <a:bodyPr wrap="square" rtlCol="0">
            <a:spAutoFit/>
          </a:bodyPr>
          <a:lstStyle/>
          <a:p>
            <a:r>
              <a:rPr lang="cs-CZ" sz="2800" i="1" dirty="0" smtClean="0"/>
              <a:t>Poměr délky přilehlé odvěsny a délky protilehlé odvěsny se nazývá </a:t>
            </a:r>
            <a:r>
              <a:rPr lang="cs-CZ" sz="2800" i="1" dirty="0" smtClean="0">
                <a:solidFill>
                  <a:srgbClr val="FF0000"/>
                </a:solidFill>
              </a:rPr>
              <a:t>kotangens</a:t>
            </a:r>
            <a:r>
              <a:rPr lang="cs-CZ" sz="2800" b="1" i="1" u="sng" dirty="0" smtClean="0">
                <a:solidFill>
                  <a:srgbClr val="FF0000"/>
                </a:solidFill>
              </a:rPr>
              <a:t> </a:t>
            </a:r>
            <a:r>
              <a:rPr lang="el-GR" sz="2800" b="1" i="1" u="sng" dirty="0" smtClean="0">
                <a:solidFill>
                  <a:srgbClr val="FF0000"/>
                </a:solidFill>
              </a:rPr>
              <a:t>α</a:t>
            </a:r>
            <a:r>
              <a:rPr lang="cs-CZ" sz="2800" i="1" dirty="0" smtClean="0"/>
              <a:t>.         </a:t>
            </a:r>
            <a:endParaRPr lang="cs-CZ" sz="2800" i="1" dirty="0"/>
          </a:p>
        </p:txBody>
      </p:sp>
      <p:sp>
        <p:nvSpPr>
          <p:cNvPr id="13" name="Rectangle 17"/>
          <p:cNvSpPr>
            <a:spLocks noChangeArrowheads="1"/>
          </p:cNvSpPr>
          <p:nvPr/>
        </p:nvSpPr>
        <p:spPr bwMode="auto">
          <a:xfrm>
            <a:off x="0" y="0"/>
            <a:ext cx="219932" cy="246221"/>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dirty="0" smtClean="0">
                <a:ln>
                  <a:noFill/>
                </a:ln>
                <a:solidFill>
                  <a:schemeClr val="tx1"/>
                </a:solidFill>
                <a:effectLst/>
                <a:latin typeface="Arial" pitchFamily="34" charset="0"/>
                <a:cs typeface="Arial" pitchFamily="34" charset="0"/>
              </a:rPr>
              <a:t> </a:t>
            </a:r>
            <a:endParaRPr kumimoji="0" lang="cs-CZ"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heckerboard(across)">
                                      <p:cBhvr>
                                        <p:cTn id="12" dur="2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up)">
                                      <p:cBhvr>
                                        <p:cTn id="17" dur="2000"/>
                                        <p:tgtEl>
                                          <p:spTgt spid="5"/>
                                        </p:tgtEl>
                                      </p:cBhvr>
                                    </p:animEffect>
                                  </p:childTnLst>
                                </p:cTn>
                              </p:par>
                              <p:par>
                                <p:cTn id="18" presetID="22" presetClass="entr" presetSubtype="8" fill="hold" nodeType="with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2000"/>
                                        <p:tgtEl>
                                          <p:spTgt spid="4"/>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wipe(left)">
                                      <p:cBhvr>
                                        <p:cTn id="23" dur="2000"/>
                                        <p:tgtEl>
                                          <p:spTgt spid="6"/>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wipe(left)">
                                      <p:cBhvr>
                                        <p:cTn id="26" dur="2000"/>
                                        <p:tgtEl>
                                          <p:spTgt spid="7"/>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wipe(left)">
                                      <p:cBhvr>
                                        <p:cTn id="31" dur="2000"/>
                                        <p:tgtEl>
                                          <p:spTgt spid="8"/>
                                        </p:tgtEl>
                                      </p:cBhvr>
                                    </p:animEffect>
                                  </p:childTnLst>
                                </p:cTn>
                              </p:par>
                            </p:childTnLst>
                          </p:cTn>
                        </p:par>
                      </p:childTnLst>
                    </p:cTn>
                  </p:par>
                  <p:par>
                    <p:cTn id="32" fill="hold">
                      <p:stCondLst>
                        <p:cond delay="indefinite"/>
                      </p:stCondLst>
                      <p:childTnLst>
                        <p:par>
                          <p:cTn id="33" fill="hold">
                            <p:stCondLst>
                              <p:cond delay="0"/>
                            </p:stCondLst>
                            <p:childTnLst>
                              <p:par>
                                <p:cTn id="34" presetID="5" presetClass="entr" presetSubtype="5"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checkerboard(down)">
                                      <p:cBhvr>
                                        <p:cTn id="36" dur="2000"/>
                                        <p:tgtEl>
                                          <p:spTgt spid="9"/>
                                        </p:tgtEl>
                                      </p:cBhvr>
                                    </p:animEffect>
                                  </p:childTnLst>
                                </p:cTn>
                              </p:par>
                              <p:par>
                                <p:cTn id="37" presetID="5" presetClass="entr" presetSubtype="5" fill="hold" nodeType="with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checkerboard(down)">
                                      <p:cBhvr>
                                        <p:cTn id="39" dur="2000"/>
                                        <p:tgtEl>
                                          <p:spTgt spid="10"/>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11"/>
                                        </p:tgtEl>
                                        <p:attrNameLst>
                                          <p:attrName>style.visibility</p:attrName>
                                        </p:attrNameLst>
                                      </p:cBhvr>
                                      <p:to>
                                        <p:strVal val="visible"/>
                                      </p:to>
                                    </p:set>
                                    <p:animEffect transition="in" filter="wipe(left)">
                                      <p:cBhvr>
                                        <p:cTn id="44" dur="2000"/>
                                        <p:tgtEl>
                                          <p:spTgt spid="11"/>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1"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Effect transition="in" filter="wipe(up)">
                                      <p:cBhvr>
                                        <p:cTn id="49"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7" grpId="0"/>
      <p:bldP spid="8" grpId="0"/>
      <p:bldP spid="9" grpId="0"/>
      <p:bldP spid="11" grpId="0"/>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39552" y="548680"/>
            <a:ext cx="8064896" cy="830997"/>
          </a:xfrm>
          <a:prstGeom prst="rect">
            <a:avLst/>
          </a:prstGeom>
          <a:noFill/>
        </p:spPr>
        <p:txBody>
          <a:bodyPr wrap="square" rtlCol="0">
            <a:spAutoFit/>
          </a:bodyPr>
          <a:lstStyle/>
          <a:p>
            <a:r>
              <a:rPr lang="cs-CZ" sz="2400" dirty="0" smtClean="0"/>
              <a:t>Tangens úhlu je poměr délky protilehlé odvěsny k úhlu </a:t>
            </a:r>
            <a:r>
              <a:rPr lang="el-GR" sz="2400" b="1" i="1" u="sng" dirty="0" smtClean="0">
                <a:solidFill>
                  <a:srgbClr val="FF0000"/>
                </a:solidFill>
              </a:rPr>
              <a:t>α</a:t>
            </a:r>
            <a:r>
              <a:rPr lang="cs-CZ" sz="2400" b="1" i="1" u="sng" dirty="0" smtClean="0">
                <a:solidFill>
                  <a:srgbClr val="FF0000"/>
                </a:solidFill>
              </a:rPr>
              <a:t> </a:t>
            </a:r>
            <a:r>
              <a:rPr lang="cs-CZ" sz="2400" dirty="0" smtClean="0"/>
              <a:t>k délce přilehlé odvěsny. </a:t>
            </a:r>
            <a:endParaRPr lang="cs-CZ" sz="2400" dirty="0"/>
          </a:p>
        </p:txBody>
      </p:sp>
      <p:sp>
        <p:nvSpPr>
          <p:cNvPr id="3" name="TextovéPole 2"/>
          <p:cNvSpPr txBox="1"/>
          <p:nvPr/>
        </p:nvSpPr>
        <p:spPr>
          <a:xfrm>
            <a:off x="611560" y="1628800"/>
            <a:ext cx="7632848" cy="584775"/>
          </a:xfrm>
          <a:prstGeom prst="rect">
            <a:avLst/>
          </a:prstGeom>
          <a:noFill/>
        </p:spPr>
        <p:txBody>
          <a:bodyPr wrap="square" rtlCol="0">
            <a:spAutoFit/>
          </a:bodyPr>
          <a:lstStyle/>
          <a:p>
            <a:r>
              <a:rPr lang="cs-CZ" sz="3200" dirty="0" smtClean="0"/>
              <a:t>                        tg </a:t>
            </a:r>
            <a:r>
              <a:rPr lang="el-GR" sz="3200" b="1" dirty="0" smtClean="0"/>
              <a:t>α</a:t>
            </a:r>
            <a:r>
              <a:rPr lang="cs-CZ" sz="3200" b="1" dirty="0" smtClean="0"/>
              <a:t> = </a:t>
            </a:r>
            <a:r>
              <a:rPr lang="cs-CZ" sz="3200" dirty="0" smtClean="0"/>
              <a:t> </a:t>
            </a:r>
            <a:endParaRPr lang="cs-CZ" sz="3200" dirty="0"/>
          </a:p>
        </p:txBody>
      </p:sp>
      <p:graphicFrame>
        <p:nvGraphicFramePr>
          <p:cNvPr id="76802" name="Object 2"/>
          <p:cNvGraphicFramePr>
            <a:graphicFrameLocks noChangeAspect="1"/>
          </p:cNvGraphicFramePr>
          <p:nvPr/>
        </p:nvGraphicFramePr>
        <p:xfrm>
          <a:off x="4067944" y="1412776"/>
          <a:ext cx="432048" cy="1008112"/>
        </p:xfrm>
        <a:graphic>
          <a:graphicData uri="http://schemas.openxmlformats.org/presentationml/2006/ole">
            <mc:AlternateContent xmlns:mc="http://schemas.openxmlformats.org/markup-compatibility/2006">
              <mc:Choice xmlns:v="urn:schemas-microsoft-com:vml" Requires="v">
                <p:oleObj spid="_x0000_s76806" name="Rovnice" r:id="rId3" imgW="152334" imgH="393529" progId="Equation.3">
                  <p:embed/>
                </p:oleObj>
              </mc:Choice>
              <mc:Fallback>
                <p:oleObj name="Rovnice" r:id="rId3" imgW="152334" imgH="393529" progId="Equation.3">
                  <p:embed/>
                  <p:pic>
                    <p:nvPicPr>
                      <p:cNvPr id="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67944" y="1412776"/>
                        <a:ext cx="432048"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 name="Obdélník 4"/>
          <p:cNvSpPr/>
          <p:nvPr/>
        </p:nvSpPr>
        <p:spPr>
          <a:xfrm>
            <a:off x="611560" y="2564904"/>
            <a:ext cx="8136904" cy="830997"/>
          </a:xfrm>
          <a:prstGeom prst="rect">
            <a:avLst/>
          </a:prstGeom>
        </p:spPr>
        <p:txBody>
          <a:bodyPr wrap="square">
            <a:spAutoFit/>
          </a:bodyPr>
          <a:lstStyle/>
          <a:p>
            <a:r>
              <a:rPr lang="cs-CZ" sz="2400" dirty="0" smtClean="0"/>
              <a:t>Kotangens úhlu je poměr délky přilehlé odvěsny k úhlu </a:t>
            </a:r>
            <a:r>
              <a:rPr lang="el-GR" sz="2400" b="1" i="1" u="sng" dirty="0" smtClean="0">
                <a:solidFill>
                  <a:srgbClr val="FF0000"/>
                </a:solidFill>
              </a:rPr>
              <a:t>α</a:t>
            </a:r>
            <a:r>
              <a:rPr lang="cs-CZ" sz="2400" b="1" i="1" u="sng" dirty="0" smtClean="0">
                <a:solidFill>
                  <a:srgbClr val="FF0000"/>
                </a:solidFill>
              </a:rPr>
              <a:t> </a:t>
            </a:r>
            <a:r>
              <a:rPr lang="cs-CZ" sz="2400" dirty="0" smtClean="0"/>
              <a:t>k délce protilehlé odvěsny. </a:t>
            </a:r>
            <a:endParaRPr lang="cs-CZ" sz="2400" dirty="0"/>
          </a:p>
        </p:txBody>
      </p:sp>
      <p:sp>
        <p:nvSpPr>
          <p:cNvPr id="6" name="Obdélník 5"/>
          <p:cNvSpPr/>
          <p:nvPr/>
        </p:nvSpPr>
        <p:spPr>
          <a:xfrm>
            <a:off x="2699792" y="3429000"/>
            <a:ext cx="2160240" cy="584775"/>
          </a:xfrm>
          <a:prstGeom prst="rect">
            <a:avLst/>
          </a:prstGeom>
        </p:spPr>
        <p:txBody>
          <a:bodyPr wrap="square">
            <a:spAutoFit/>
          </a:bodyPr>
          <a:lstStyle/>
          <a:p>
            <a:r>
              <a:rPr lang="cs-CZ" sz="3200" dirty="0" smtClean="0"/>
              <a:t> cotg </a:t>
            </a:r>
            <a:r>
              <a:rPr lang="el-GR" sz="3200" b="1" dirty="0" smtClean="0"/>
              <a:t>α</a:t>
            </a:r>
            <a:r>
              <a:rPr lang="cs-CZ" sz="3200" b="1" dirty="0" smtClean="0"/>
              <a:t> = </a:t>
            </a:r>
            <a:r>
              <a:rPr lang="cs-CZ" sz="3200" dirty="0" smtClean="0"/>
              <a:t> </a:t>
            </a:r>
            <a:endParaRPr lang="cs-CZ" sz="3200" dirty="0"/>
          </a:p>
        </p:txBody>
      </p:sp>
      <p:graphicFrame>
        <p:nvGraphicFramePr>
          <p:cNvPr id="76803" name="Object 3"/>
          <p:cNvGraphicFramePr>
            <a:graphicFrameLocks noChangeAspect="1"/>
          </p:cNvGraphicFramePr>
          <p:nvPr/>
        </p:nvGraphicFramePr>
        <p:xfrm>
          <a:off x="4139952" y="3212976"/>
          <a:ext cx="516186" cy="1080120"/>
        </p:xfrm>
        <a:graphic>
          <a:graphicData uri="http://schemas.openxmlformats.org/presentationml/2006/ole">
            <mc:AlternateContent xmlns:mc="http://schemas.openxmlformats.org/markup-compatibility/2006">
              <mc:Choice xmlns:v="urn:schemas-microsoft-com:vml" Requires="v">
                <p:oleObj spid="_x0000_s76807" name="Rovnice" r:id="rId5" imgW="152334" imgH="393529" progId="Equation.3">
                  <p:embed/>
                </p:oleObj>
              </mc:Choice>
              <mc:Fallback>
                <p:oleObj name="Rovnice" r:id="rId5" imgW="152334" imgH="393529" progId="Equation.3">
                  <p:embed/>
                  <p:pic>
                    <p:nvPicPr>
                      <p:cNvPr id="0"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39952" y="3212976"/>
                        <a:ext cx="516186" cy="1080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edge">
                                      <p:cBhvr>
                                        <p:cTn id="12" dur="2000"/>
                                        <p:tgtEl>
                                          <p:spTgt spid="3"/>
                                        </p:tgtEl>
                                      </p:cBhvr>
                                    </p:animEffect>
                                  </p:childTnLst>
                                </p:cTn>
                              </p:par>
                              <p:par>
                                <p:cTn id="13" presetID="20" presetClass="entr" presetSubtype="0" fill="hold" nodeType="withEffect">
                                  <p:stCondLst>
                                    <p:cond delay="0"/>
                                  </p:stCondLst>
                                  <p:childTnLst>
                                    <p:set>
                                      <p:cBhvr>
                                        <p:cTn id="14" dur="1" fill="hold">
                                          <p:stCondLst>
                                            <p:cond delay="0"/>
                                          </p:stCondLst>
                                        </p:cTn>
                                        <p:tgtEl>
                                          <p:spTgt spid="76802"/>
                                        </p:tgtEl>
                                        <p:attrNameLst>
                                          <p:attrName>style.visibility</p:attrName>
                                        </p:attrNameLst>
                                      </p:cBhvr>
                                      <p:to>
                                        <p:strVal val="visible"/>
                                      </p:to>
                                    </p:set>
                                    <p:animEffect transition="in" filter="wedge">
                                      <p:cBhvr>
                                        <p:cTn id="15" dur="2000"/>
                                        <p:tgtEl>
                                          <p:spTgt spid="76802"/>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nodeType="clickEffect">
                                  <p:stCondLst>
                                    <p:cond delay="0"/>
                                  </p:stCondLst>
                                  <p:childTnLst>
                                    <p:set>
                                      <p:cBhvr>
                                        <p:cTn id="19" dur="1" fill="hold">
                                          <p:stCondLst>
                                            <p:cond delay="0"/>
                                          </p:stCondLst>
                                        </p:cTn>
                                        <p:tgtEl>
                                          <p:spTgt spid="5">
                                            <p:txEl>
                                              <p:pRg st="0" end="0"/>
                                            </p:txEl>
                                          </p:spTgt>
                                        </p:tgtEl>
                                        <p:attrNameLst>
                                          <p:attrName>style.visibility</p:attrName>
                                        </p:attrNameLst>
                                      </p:cBhvr>
                                      <p:to>
                                        <p:strVal val="visible"/>
                                      </p:to>
                                    </p:set>
                                    <p:animEffect transition="in" filter="wipe(up)">
                                      <p:cBhvr>
                                        <p:cTn id="20" dur="2000"/>
                                        <p:tgtEl>
                                          <p:spTgt spid="5">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0"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wedge">
                                      <p:cBhvr>
                                        <p:cTn id="25" dur="2000"/>
                                        <p:tgtEl>
                                          <p:spTgt spid="6"/>
                                        </p:tgtEl>
                                      </p:cBhvr>
                                    </p:animEffect>
                                  </p:childTnLst>
                                </p:cTn>
                              </p:par>
                              <p:par>
                                <p:cTn id="26" presetID="20" presetClass="entr" presetSubtype="0" fill="hold" nodeType="withEffect">
                                  <p:stCondLst>
                                    <p:cond delay="0"/>
                                  </p:stCondLst>
                                  <p:childTnLst>
                                    <p:set>
                                      <p:cBhvr>
                                        <p:cTn id="27" dur="1" fill="hold">
                                          <p:stCondLst>
                                            <p:cond delay="0"/>
                                          </p:stCondLst>
                                        </p:cTn>
                                        <p:tgtEl>
                                          <p:spTgt spid="76803"/>
                                        </p:tgtEl>
                                        <p:attrNameLst>
                                          <p:attrName>style.visibility</p:attrName>
                                        </p:attrNameLst>
                                      </p:cBhvr>
                                      <p:to>
                                        <p:strVal val="visible"/>
                                      </p:to>
                                    </p:set>
                                    <p:animEffect transition="in" filter="wedge">
                                      <p:cBhvr>
                                        <p:cTn id="28" dur="2000"/>
                                        <p:tgtEl>
                                          <p:spTgt spid="768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r>
              <a:rPr lang="cs-CZ" sz="1800" dirty="0"/>
              <a:t>PŮLPÁN, Zdeněk, Michal ČIHÁK a Josef TREJBAL. </a:t>
            </a:r>
            <a:r>
              <a:rPr lang="cs-CZ" sz="1800" i="1" dirty="0"/>
              <a:t>Matematika 9 pro základní školy</a:t>
            </a:r>
            <a:r>
              <a:rPr lang="cs-CZ" sz="1800" dirty="0"/>
              <a:t>. 1. vyd. Praha: SPN - pedagogické nakladatelství, 2010, 102 s. ISBN 978-807-2354-894.</a:t>
            </a:r>
          </a:p>
          <a:p>
            <a:endParaRPr lang="cs-CZ" sz="1800" dirty="0" smtClean="0"/>
          </a:p>
          <a:p>
            <a:endParaRPr lang="cs-CZ" sz="1800" dirty="0"/>
          </a:p>
        </p:txBody>
      </p:sp>
    </p:spTree>
    <p:extLst>
      <p:ext uri="{BB962C8B-B14F-4D97-AF65-F5344CB8AC3E}">
        <p14:creationId xmlns:p14="http://schemas.microsoft.com/office/powerpoint/2010/main" val="2859933106"/>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1427</TotalTime>
  <Words>460</Words>
  <Application>Microsoft Office PowerPoint</Application>
  <PresentationFormat>Předvádění na obrazovce (4:3)</PresentationFormat>
  <Paragraphs>73</Paragraphs>
  <Slides>7</Slides>
  <Notes>0</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7</vt:i4>
      </vt:variant>
    </vt:vector>
  </HeadingPairs>
  <TitlesOfParts>
    <vt:vector size="9" baseType="lpstr">
      <vt:lpstr>Motiv sady Office</vt:lpstr>
      <vt:lpstr>Rovnice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lpt</dc:creator>
  <cp:lastModifiedBy>Kalistová Daniela</cp:lastModifiedBy>
  <cp:revision>162</cp:revision>
  <dcterms:created xsi:type="dcterms:W3CDTF">2013-10-07T18:50:03Z</dcterms:created>
  <dcterms:modified xsi:type="dcterms:W3CDTF">2014-01-11T17:23:24Z</dcterms:modified>
</cp:coreProperties>
</file>