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92" r:id="rId3"/>
    <p:sldId id="294" r:id="rId4"/>
    <p:sldId id="295" r:id="rId5"/>
    <p:sldId id="296" r:id="rId6"/>
    <p:sldId id="297" r:id="rId7"/>
    <p:sldId id="29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E91D"/>
    <a:srgbClr val="C640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5218AE-E487-4E31-A209-308F208F722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88AB8-9691-4E98-BB6C-5C21EA17A9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2938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404664"/>
            <a:ext cx="1800199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548680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/>
              <a:t>Základní škola a mateřská škola </a:t>
            </a:r>
            <a:r>
              <a:rPr lang="cs-CZ" b="1" dirty="0" err="1"/>
              <a:t>J.A.Komenského</a:t>
            </a:r>
            <a:r>
              <a:rPr lang="cs-CZ" b="1" dirty="0"/>
              <a:t> </a:t>
            </a:r>
          </a:p>
          <a:p>
            <a:pPr algn="ctr"/>
            <a:r>
              <a:rPr lang="cs-CZ" b="1" dirty="0"/>
              <a:t>v Novém </a:t>
            </a:r>
            <a:r>
              <a:rPr lang="cs-CZ" b="1" dirty="0" err="1"/>
              <a:t>Strašecí</a:t>
            </a:r>
            <a:r>
              <a:rPr lang="cs-CZ" b="1" dirty="0"/>
              <a:t> </a:t>
            </a:r>
          </a:p>
          <a:p>
            <a:pPr algn="ctr"/>
            <a:r>
              <a:rPr lang="cs-CZ" dirty="0"/>
              <a:t>Komenského nám. 209, 271 01 Nové </a:t>
            </a:r>
            <a:r>
              <a:rPr lang="cs-CZ" dirty="0" err="1"/>
              <a:t>Strašecí</a:t>
            </a:r>
            <a:r>
              <a:rPr lang="cs-CZ" dirty="0"/>
              <a:t> </a:t>
            </a:r>
          </a:p>
          <a:p>
            <a:pPr algn="ctr"/>
            <a:r>
              <a:rPr lang="fr-FR" dirty="0"/>
              <a:t>tel. 311 240 401, 311 240 400, email: zsnovstra@email.cz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889844"/>
            <a:ext cx="77048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 </a:t>
            </a:r>
          </a:p>
          <a:p>
            <a:r>
              <a:rPr lang="da-DK" dirty="0" smtClean="0"/>
              <a:t>ČÍSLO </a:t>
            </a:r>
            <a:r>
              <a:rPr lang="da-DK" dirty="0"/>
              <a:t>PROJEKTU: 1.4 OP VK </a:t>
            </a:r>
          </a:p>
          <a:p>
            <a:r>
              <a:rPr lang="cs-CZ" dirty="0" smtClean="0"/>
              <a:t>NÁZEV</a:t>
            </a:r>
            <a:r>
              <a:rPr lang="cs-CZ" dirty="0"/>
              <a:t>: </a:t>
            </a:r>
            <a:r>
              <a:rPr lang="cs-CZ" dirty="0" smtClean="0"/>
              <a:t>VY_42_INOVACE_17 </a:t>
            </a:r>
            <a:endParaRPr lang="cs-CZ" dirty="0"/>
          </a:p>
          <a:p>
            <a:r>
              <a:rPr lang="pl-PL" dirty="0" smtClean="0"/>
              <a:t>AUTOR</a:t>
            </a:r>
            <a:r>
              <a:rPr lang="pl-PL" dirty="0"/>
              <a:t>: </a:t>
            </a:r>
            <a:r>
              <a:rPr lang="pl-PL" dirty="0" smtClean="0"/>
              <a:t>Mgr. Stanislav Hajný </a:t>
            </a:r>
            <a:endParaRPr lang="pl-PL" dirty="0"/>
          </a:p>
          <a:p>
            <a:r>
              <a:rPr lang="cs-CZ" dirty="0" smtClean="0"/>
              <a:t>OBDOBÍ</a:t>
            </a:r>
            <a:r>
              <a:rPr lang="cs-CZ" dirty="0"/>
              <a:t>: </a:t>
            </a:r>
            <a:r>
              <a:rPr lang="cs-CZ" dirty="0" smtClean="0"/>
              <a:t>2013 </a:t>
            </a:r>
            <a:endParaRPr lang="cs-CZ" dirty="0"/>
          </a:p>
          <a:p>
            <a:r>
              <a:rPr lang="cs-CZ" dirty="0" smtClean="0"/>
              <a:t>ROČNÍK</a:t>
            </a:r>
            <a:r>
              <a:rPr lang="cs-CZ" dirty="0"/>
              <a:t>: </a:t>
            </a:r>
            <a:r>
              <a:rPr lang="cs-CZ" dirty="0" smtClean="0"/>
              <a:t> 9.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VZDĚLÁVACÍ </a:t>
            </a:r>
            <a:r>
              <a:rPr lang="cs-CZ" dirty="0"/>
              <a:t>OBLAST: Matematika a její aplikace </a:t>
            </a:r>
          </a:p>
          <a:p>
            <a:r>
              <a:rPr lang="cs-CZ" dirty="0" smtClean="0"/>
              <a:t>VZDĚLÁVACÍ </a:t>
            </a:r>
            <a:r>
              <a:rPr lang="cs-CZ" dirty="0"/>
              <a:t>OBOR: Matematika a její aplikace </a:t>
            </a:r>
          </a:p>
          <a:p>
            <a:r>
              <a:rPr lang="cs-CZ" dirty="0" smtClean="0"/>
              <a:t>TÉMATICKÝ </a:t>
            </a:r>
            <a:r>
              <a:rPr lang="cs-CZ" dirty="0"/>
              <a:t>OKRUH: Geometrie v rovině a prostoru </a:t>
            </a:r>
          </a:p>
          <a:p>
            <a:r>
              <a:rPr lang="cs-CZ" dirty="0" smtClean="0"/>
              <a:t>TÉMA: Goniometrické funkce – sinus, cosinus úhlu . 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ANOTACE: Určování hodnot z tabulek a užití funkce k výpočtu. </a:t>
            </a:r>
            <a:endParaRPr lang="cs-CZ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01208"/>
            <a:ext cx="79928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úhlý trojúhelník 1"/>
          <p:cNvSpPr/>
          <p:nvPr/>
        </p:nvSpPr>
        <p:spPr>
          <a:xfrm>
            <a:off x="2987824" y="764704"/>
            <a:ext cx="5760640" cy="280831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32440" y="371703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364502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9" name="Oblouk 8"/>
          <p:cNvSpPr/>
          <p:nvPr/>
        </p:nvSpPr>
        <p:spPr>
          <a:xfrm rot="11920540" flipV="1">
            <a:off x="6860125" y="2825549"/>
            <a:ext cx="516720" cy="756665"/>
          </a:xfrm>
          <a:prstGeom prst="arc">
            <a:avLst>
              <a:gd name="adj1" fmla="val 16464478"/>
              <a:gd name="adj2" fmla="val 58008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236296" y="3068960"/>
            <a:ext cx="432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dirty="0" smtClean="0">
                <a:solidFill>
                  <a:prstClr val="black"/>
                </a:solidFill>
              </a:rPr>
              <a:t>α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155679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364502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08104" y="141277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cxnSp>
        <p:nvCxnSpPr>
          <p:cNvPr id="15" name="Přímá spojovací šipka 14"/>
          <p:cNvCxnSpPr/>
          <p:nvPr/>
        </p:nvCxnSpPr>
        <p:spPr>
          <a:xfrm flipH="1" flipV="1">
            <a:off x="3059832" y="2276872"/>
            <a:ext cx="388843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83568" y="1556792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Protilehlá odvěsna úhlu </a:t>
            </a:r>
            <a:r>
              <a:rPr lang="el-GR" sz="2400" dirty="0" smtClean="0">
                <a:solidFill>
                  <a:srgbClr val="FF0000"/>
                </a:solidFill>
              </a:rPr>
              <a:t>α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07904" y="4077072"/>
            <a:ext cx="31792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přilehlá odvěsna úhlu </a:t>
            </a:r>
            <a:r>
              <a:rPr lang="el-GR" sz="2400" dirty="0" smtClean="0">
                <a:solidFill>
                  <a:srgbClr val="FF0000"/>
                </a:solidFill>
              </a:rPr>
              <a:t>α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24" name="Přímá spojovací šipka 23"/>
          <p:cNvCxnSpPr/>
          <p:nvPr/>
        </p:nvCxnSpPr>
        <p:spPr>
          <a:xfrm flipH="1">
            <a:off x="3995936" y="3068960"/>
            <a:ext cx="28803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868144" y="148478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přepona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 rot="5400000">
            <a:off x="2412556" y="2925739"/>
            <a:ext cx="1181745" cy="1264935"/>
            <a:chOff x="2814191" y="1988841"/>
            <a:chExt cx="1181745" cy="1264935"/>
          </a:xfrm>
        </p:grpSpPr>
        <p:sp>
          <p:nvSpPr>
            <p:cNvPr id="18" name="Oblouk 17"/>
            <p:cNvSpPr/>
            <p:nvPr/>
          </p:nvSpPr>
          <p:spPr>
            <a:xfrm rot="16200000">
              <a:off x="2772596" y="2030436"/>
              <a:ext cx="1264935" cy="11817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3131840" y="2348880"/>
              <a:ext cx="72008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7" grpId="0"/>
      <p:bldP spid="8" grpId="0"/>
      <p:bldP spid="9" grpId="0" animBg="1"/>
      <p:bldP spid="10" grpId="0"/>
      <p:bldP spid="11" grpId="0"/>
      <p:bldP spid="12" grpId="0"/>
      <p:bldP spid="13" grpId="0"/>
      <p:bldP spid="17" grpId="0"/>
      <p:bldP spid="20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67544" y="26064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Poměr protilehlé odvěsny a přepony v pravoúhlém trojúhelníků nezávisí na jejich velikosti, ale pouze na velikostech úhlu </a:t>
            </a:r>
            <a:r>
              <a:rPr lang="el-GR" sz="2400" dirty="0" smtClean="0">
                <a:solidFill>
                  <a:prstClr val="black"/>
                </a:solidFill>
              </a:rPr>
              <a:t>α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556792"/>
            <a:ext cx="7776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Poměr délky protilehlé odvěsny a délky přepony se </a:t>
            </a:r>
          </a:p>
          <a:p>
            <a:endParaRPr lang="cs-CZ" sz="2800" i="1" dirty="0" smtClean="0"/>
          </a:p>
          <a:p>
            <a:r>
              <a:rPr lang="cs-CZ" sz="2800" i="1" dirty="0" smtClean="0"/>
              <a:t>nazývá </a:t>
            </a:r>
            <a:r>
              <a:rPr lang="cs-CZ" sz="2800" b="1" i="1" u="sng" dirty="0" smtClean="0">
                <a:solidFill>
                  <a:srgbClr val="FF0000"/>
                </a:solidFill>
              </a:rPr>
              <a:t>sinus </a:t>
            </a:r>
            <a:r>
              <a:rPr lang="el-GR" sz="2800" b="1" i="1" u="sng" dirty="0" smtClean="0">
                <a:solidFill>
                  <a:srgbClr val="FF0000"/>
                </a:solidFill>
              </a:rPr>
              <a:t>α</a:t>
            </a:r>
            <a:r>
              <a:rPr lang="cs-CZ" sz="2800" i="1" dirty="0" smtClean="0"/>
              <a:t>.          </a:t>
            </a:r>
            <a:r>
              <a:rPr lang="cs-CZ" sz="2800" dirty="0" smtClean="0"/>
              <a:t>sin </a:t>
            </a:r>
            <a:r>
              <a:rPr lang="el-GR" sz="2800" b="1" dirty="0" smtClean="0"/>
              <a:t>α</a:t>
            </a:r>
            <a:r>
              <a:rPr lang="cs-CZ" sz="2800" b="1" dirty="0" smtClean="0"/>
              <a:t> = </a:t>
            </a:r>
            <a:r>
              <a:rPr lang="cs-CZ" sz="2800" dirty="0" smtClean="0"/>
              <a:t> </a:t>
            </a:r>
            <a:r>
              <a:rPr lang="cs-CZ" sz="2800" i="1" dirty="0" smtClean="0"/>
              <a:t> </a:t>
            </a:r>
            <a:endParaRPr lang="cs-CZ" sz="2800" i="1" dirty="0"/>
          </a:p>
        </p:txBody>
      </p:sp>
      <p:sp>
        <p:nvSpPr>
          <p:cNvPr id="58385" name="Rectangle 17"/>
          <p:cNvSpPr>
            <a:spLocks noChangeArrowheads="1"/>
          </p:cNvSpPr>
          <p:nvPr/>
        </p:nvSpPr>
        <p:spPr bwMode="auto">
          <a:xfrm>
            <a:off x="0" y="209546"/>
            <a:ext cx="21993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2996952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Poměr přilehlé odvěsny a přepony v pravoúhlém trojúhelníků nezávisí na jejich velikosti, ale pouze na velikostech úhlu </a:t>
            </a:r>
            <a:r>
              <a:rPr lang="el-GR" sz="2400" dirty="0" smtClean="0">
                <a:solidFill>
                  <a:prstClr val="black"/>
                </a:solidFill>
              </a:rPr>
              <a:t>α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611560" y="3933056"/>
            <a:ext cx="7272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/>
              <a:t>Poměr délky přilehlé odvěsny a délky přepony se </a:t>
            </a:r>
          </a:p>
          <a:p>
            <a:endParaRPr lang="cs-CZ" sz="2800" i="1" dirty="0" smtClean="0"/>
          </a:p>
          <a:p>
            <a:r>
              <a:rPr lang="cs-CZ" sz="2800" i="1" dirty="0" smtClean="0"/>
              <a:t>nazývá </a:t>
            </a:r>
            <a:r>
              <a:rPr lang="cs-CZ" sz="2800" i="1" dirty="0" smtClean="0">
                <a:solidFill>
                  <a:srgbClr val="FF0000"/>
                </a:solidFill>
              </a:rPr>
              <a:t>kosinus</a:t>
            </a:r>
            <a:r>
              <a:rPr lang="cs-CZ" sz="2800" b="1" i="1" u="sng" dirty="0" smtClean="0">
                <a:solidFill>
                  <a:srgbClr val="FF0000"/>
                </a:solidFill>
              </a:rPr>
              <a:t> </a:t>
            </a:r>
            <a:r>
              <a:rPr lang="el-GR" sz="2800" b="1" i="1" u="sng" dirty="0" smtClean="0">
                <a:solidFill>
                  <a:srgbClr val="FF0000"/>
                </a:solidFill>
              </a:rPr>
              <a:t>α</a:t>
            </a:r>
            <a:r>
              <a:rPr lang="cs-CZ" sz="2800" i="1" dirty="0" smtClean="0"/>
              <a:t>.      </a:t>
            </a:r>
            <a:r>
              <a:rPr lang="cs-CZ" sz="2800" dirty="0" smtClean="0"/>
              <a:t>cos </a:t>
            </a:r>
            <a:r>
              <a:rPr lang="el-GR" sz="2800" b="1" dirty="0" smtClean="0"/>
              <a:t>α</a:t>
            </a:r>
            <a:r>
              <a:rPr lang="cs-CZ" sz="2800" b="1" dirty="0" smtClean="0"/>
              <a:t> = </a:t>
            </a:r>
            <a:r>
              <a:rPr lang="cs-CZ" sz="2800" dirty="0" smtClean="0"/>
              <a:t> </a:t>
            </a:r>
            <a:r>
              <a:rPr lang="cs-CZ" sz="2800" i="1" dirty="0" smtClean="0"/>
              <a:t>    </a:t>
            </a:r>
            <a:endParaRPr lang="cs-CZ" sz="2800" i="1" dirty="0"/>
          </a:p>
        </p:txBody>
      </p:sp>
      <p:graphicFrame>
        <p:nvGraphicFramePr>
          <p:cNvPr id="58377" name="Object 9"/>
          <p:cNvGraphicFramePr>
            <a:graphicFrameLocks noChangeAspect="1"/>
          </p:cNvGraphicFramePr>
          <p:nvPr/>
        </p:nvGraphicFramePr>
        <p:xfrm>
          <a:off x="4499992" y="2132856"/>
          <a:ext cx="433388" cy="1008063"/>
        </p:xfrm>
        <a:graphic>
          <a:graphicData uri="http://schemas.openxmlformats.org/presentationml/2006/ole">
            <p:oleObj spid="_x0000_s58381" name="Rovnice" r:id="rId3" imgW="152334" imgH="393529" progId="Equation.3">
              <p:embed/>
            </p:oleObj>
          </a:graphicData>
        </a:graphic>
      </p:graphicFrame>
      <p:graphicFrame>
        <p:nvGraphicFramePr>
          <p:cNvPr id="58378" name="Object 10"/>
          <p:cNvGraphicFramePr>
            <a:graphicFrameLocks noChangeAspect="1"/>
          </p:cNvGraphicFramePr>
          <p:nvPr/>
        </p:nvGraphicFramePr>
        <p:xfrm>
          <a:off x="4860032" y="4509120"/>
          <a:ext cx="504056" cy="1054639"/>
        </p:xfrm>
        <a:graphic>
          <a:graphicData uri="http://schemas.openxmlformats.org/presentationml/2006/ole">
            <p:oleObj spid="_x0000_s58382" name="Rovnice" r:id="rId4" imgW="152334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4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71600" y="1196752"/>
          <a:ext cx="7560838" cy="2631895"/>
        </p:xfrm>
        <a:graphic>
          <a:graphicData uri="http://schemas.openxmlformats.org/drawingml/2006/table">
            <a:tbl>
              <a:tblPr/>
              <a:tblGrid>
                <a:gridCol w="941428"/>
                <a:gridCol w="1103235"/>
                <a:gridCol w="1103235"/>
                <a:gridCol w="1103235"/>
                <a:gridCol w="1103235"/>
                <a:gridCol w="1103235"/>
                <a:gridCol w="1103235"/>
              </a:tblGrid>
              <a:tr h="50179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´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34841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baseline="3000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4593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     0,000 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002 9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005 8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008 7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011 6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014 5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017 5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020 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023 3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026 2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029 1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032 0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41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034 9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037 8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040 7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043 6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046 5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040 4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41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052 3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055 2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058 1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061 0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064 0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066 9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74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069 8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072 7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075 6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078 5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081 4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084 3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39552" y="332656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Určování hodnot sin(x) z tabulek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220486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  0,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660232" y="2564904"/>
            <a:ext cx="432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0,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3968" y="3212976"/>
            <a:ext cx="720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  0,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4365104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 1: Urči z tabulek hodnot sin </a:t>
            </a:r>
            <a:r>
              <a:rPr lang="el-GR" sz="2400" dirty="0" smtClean="0"/>
              <a:t>α</a:t>
            </a:r>
            <a:r>
              <a:rPr lang="cs-CZ" sz="2400" dirty="0" smtClean="0"/>
              <a:t> hodnotu sin daného úhlu: </a:t>
            </a:r>
          </a:p>
          <a:p>
            <a:r>
              <a:rPr lang="cs-CZ" sz="2400" dirty="0" smtClean="0"/>
              <a:t>a)   3</a:t>
            </a:r>
            <a:r>
              <a:rPr lang="cs-CZ" sz="2400" baseline="30000" dirty="0" smtClean="0"/>
              <a:t>o                              </a:t>
            </a:r>
            <a:r>
              <a:rPr lang="cs-CZ" sz="2400" dirty="0" smtClean="0"/>
              <a:t>b) 4</a:t>
            </a:r>
            <a:r>
              <a:rPr lang="cs-CZ" sz="2400" baseline="30000" dirty="0" smtClean="0"/>
              <a:t>o </a:t>
            </a:r>
            <a:r>
              <a:rPr lang="cs-CZ" sz="2400" dirty="0" smtClean="0"/>
              <a:t> 40´                    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22920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Řešení : a)  sin 3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cxnSp>
        <p:nvCxnSpPr>
          <p:cNvPr id="10" name="Přímá spojovací šipka 9"/>
          <p:cNvCxnSpPr/>
          <p:nvPr/>
        </p:nvCxnSpPr>
        <p:spPr>
          <a:xfrm flipH="1" flipV="1">
            <a:off x="2699792" y="3501008"/>
            <a:ext cx="216024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419872" y="522920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0,052 3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4048" y="5229200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b) sin 4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40´=</a:t>
            </a:r>
            <a:endParaRPr lang="cs-CZ" sz="2400" dirty="0"/>
          </a:p>
        </p:txBody>
      </p:sp>
      <p:cxnSp>
        <p:nvCxnSpPr>
          <p:cNvPr id="14" name="Přímá spojovací šipka 13"/>
          <p:cNvCxnSpPr/>
          <p:nvPr/>
        </p:nvCxnSpPr>
        <p:spPr>
          <a:xfrm flipH="1" flipV="1">
            <a:off x="1691680" y="3789040"/>
            <a:ext cx="4176464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V="1">
            <a:off x="6372200" y="3789040"/>
            <a:ext cx="792088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804248" y="522920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0,081 4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1" grpId="0"/>
      <p:bldP spid="12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51520" y="692697"/>
          <a:ext cx="8712966" cy="2880318"/>
        </p:xfrm>
        <a:graphic>
          <a:graphicData uri="http://schemas.openxmlformats.org/drawingml/2006/table">
            <a:tbl>
              <a:tblPr/>
              <a:tblGrid>
                <a:gridCol w="1084884"/>
                <a:gridCol w="1271347"/>
                <a:gridCol w="1271347"/>
                <a:gridCol w="1271347"/>
                <a:gridCol w="1271347"/>
                <a:gridCol w="1271347"/>
                <a:gridCol w="1271347"/>
              </a:tblGrid>
              <a:tr h="353739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baseline="30000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´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395613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baseline="3000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0634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        0,000 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002 9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005 8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008 7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011 6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014 5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778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017 5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020 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023 3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026 2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029 1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032 0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613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034 9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037 8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040 7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043 6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046 5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040 4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613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052 3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055 2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058 1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061 0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064 0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066 9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613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069 8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072 7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075 6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078 5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081 4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084 3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467544" y="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Určování velikosti úhlu </a:t>
            </a:r>
            <a:r>
              <a:rPr lang="el-GR" sz="2400" dirty="0" smtClean="0"/>
              <a:t>α</a:t>
            </a:r>
            <a:r>
              <a:rPr lang="cs-CZ" sz="2400" dirty="0" smtClean="0"/>
              <a:t>, známe-li hodnotu sin</a:t>
            </a:r>
            <a:r>
              <a:rPr lang="el-GR" sz="2400" dirty="0" smtClean="0"/>
              <a:t>α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sin x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789040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Př.2. Urči velikost úhlu </a:t>
            </a:r>
            <a:r>
              <a:rPr lang="el-GR" sz="2400" dirty="0" smtClean="0"/>
              <a:t>α</a:t>
            </a:r>
            <a:r>
              <a:rPr lang="cs-CZ" sz="2400" dirty="0" smtClean="0"/>
              <a:t>, je-li :</a:t>
            </a:r>
          </a:p>
          <a:p>
            <a:endParaRPr lang="cs-CZ" sz="2400" dirty="0" smtClean="0"/>
          </a:p>
          <a:p>
            <a:r>
              <a:rPr lang="cs-CZ" sz="2400" dirty="0" smtClean="0"/>
              <a:t>a)  sin </a:t>
            </a:r>
            <a:r>
              <a:rPr lang="el-GR" sz="2400" dirty="0" smtClean="0"/>
              <a:t>α</a:t>
            </a:r>
            <a:r>
              <a:rPr lang="cs-CZ" sz="2400" dirty="0" smtClean="0"/>
              <a:t> = 0,0436       </a:t>
            </a:r>
            <a:endParaRPr lang="cs-CZ" sz="2400" dirty="0"/>
          </a:p>
        </p:txBody>
      </p:sp>
      <p:sp>
        <p:nvSpPr>
          <p:cNvPr id="6" name="Šipka doprava 5"/>
          <p:cNvSpPr/>
          <p:nvPr/>
        </p:nvSpPr>
        <p:spPr>
          <a:xfrm flipV="1">
            <a:off x="2627784" y="4725144"/>
            <a:ext cx="864096" cy="72008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2123728" y="2780928"/>
            <a:ext cx="3888432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 flipV="1">
            <a:off x="899592" y="2708920"/>
            <a:ext cx="1008112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1979712" y="1052736"/>
            <a:ext cx="3744416" cy="3672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563888" y="450912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</a:t>
            </a:r>
            <a:r>
              <a:rPr lang="cs-CZ" sz="2400" baseline="30000" dirty="0" smtClean="0"/>
              <a:t>o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95936" y="4509120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30´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3528" y="537321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b)  sin </a:t>
            </a:r>
            <a:r>
              <a:rPr lang="el-GR" sz="2400" dirty="0" smtClean="0"/>
              <a:t>α</a:t>
            </a:r>
            <a:r>
              <a:rPr lang="cs-CZ" sz="2400" dirty="0" smtClean="0"/>
              <a:t> = 0,0320 </a:t>
            </a:r>
            <a:endParaRPr lang="cs-CZ" sz="2400" dirty="0"/>
          </a:p>
        </p:txBody>
      </p:sp>
      <p:sp>
        <p:nvSpPr>
          <p:cNvPr id="17" name="Šipka doprava 16"/>
          <p:cNvSpPr/>
          <p:nvPr/>
        </p:nvSpPr>
        <p:spPr>
          <a:xfrm flipV="1">
            <a:off x="2699792" y="5589240"/>
            <a:ext cx="864096" cy="72008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635896" y="537321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r>
              <a:rPr lang="cs-CZ" sz="2400" baseline="30000" dirty="0" smtClean="0"/>
              <a:t>o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537321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50´</a:t>
            </a:r>
            <a:endParaRPr lang="cs-CZ" sz="2400" dirty="0"/>
          </a:p>
        </p:txBody>
      </p:sp>
      <p:cxnSp>
        <p:nvCxnSpPr>
          <p:cNvPr id="21" name="Přímá spojovací šipka 20"/>
          <p:cNvCxnSpPr/>
          <p:nvPr/>
        </p:nvCxnSpPr>
        <p:spPr>
          <a:xfrm flipV="1">
            <a:off x="2123728" y="2276872"/>
            <a:ext cx="6336704" cy="31683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H="1" flipV="1">
            <a:off x="899592" y="2276872"/>
            <a:ext cx="1080120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051720" y="1052736"/>
            <a:ext cx="6192688" cy="4320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14" grpId="0"/>
      <p:bldP spid="15" grpId="0"/>
      <p:bldP spid="16" grpId="0"/>
      <p:bldP spid="17" grpId="0" animBg="1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 1:  Urči z tabulek hodnotu sin x  a cos </a:t>
            </a:r>
            <a:r>
              <a:rPr lang="cs-CZ" sz="2400" dirty="0" err="1" smtClean="0"/>
              <a:t>x</a:t>
            </a:r>
            <a:r>
              <a:rPr lang="cs-CZ" sz="2400" dirty="0" smtClean="0"/>
              <a:t>.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412776"/>
            <a:ext cx="40324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sin 8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 = 		0,139 2         </a:t>
            </a:r>
          </a:p>
          <a:p>
            <a:r>
              <a:rPr lang="cs-CZ" sz="2400" dirty="0" smtClean="0"/>
              <a:t>sin 40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30´ =		0,649 4</a:t>
            </a:r>
          </a:p>
          <a:p>
            <a:r>
              <a:rPr lang="cs-CZ" sz="2400" dirty="0" smtClean="0"/>
              <a:t>sin 72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40´ =		0,954 6</a:t>
            </a:r>
          </a:p>
          <a:p>
            <a:r>
              <a:rPr lang="cs-CZ" sz="2400" dirty="0" smtClean="0"/>
              <a:t>sin 60´  =		0,017 5</a:t>
            </a:r>
          </a:p>
          <a:p>
            <a:r>
              <a:rPr lang="cs-CZ" sz="2400" dirty="0" smtClean="0"/>
              <a:t>sin 24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30´ =		0,414 7</a:t>
            </a:r>
          </a:p>
          <a:p>
            <a:r>
              <a:rPr lang="cs-CZ" sz="2400" dirty="0" smtClean="0"/>
              <a:t>sin 44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20´ =		0,698 8</a:t>
            </a:r>
          </a:p>
          <a:p>
            <a:r>
              <a:rPr lang="cs-CZ" sz="2400" dirty="0" smtClean="0"/>
              <a:t>sin 89</a:t>
            </a:r>
            <a:r>
              <a:rPr lang="cs-CZ" sz="2400" baseline="30000" dirty="0" smtClean="0"/>
              <a:t>o </a:t>
            </a:r>
            <a:r>
              <a:rPr lang="cs-CZ" sz="2400" dirty="0" smtClean="0"/>
              <a:t>10´=		0,999 9</a:t>
            </a:r>
          </a:p>
          <a:p>
            <a:r>
              <a:rPr lang="cs-CZ" sz="2400" dirty="0" smtClean="0"/>
              <a:t>sin 65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50´=		0,912 4</a:t>
            </a:r>
          </a:p>
          <a:p>
            <a:r>
              <a:rPr lang="cs-CZ" sz="2400" dirty="0" smtClean="0"/>
              <a:t>sin 62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 =		0,882 9</a:t>
            </a:r>
          </a:p>
          <a:p>
            <a:r>
              <a:rPr lang="cs-CZ" sz="2400" dirty="0" smtClean="0"/>
              <a:t>sin 38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40´=		0,624 8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3347864" y="1556792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347864" y="220486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347864" y="256490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347864" y="292494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347864" y="328498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347864" y="364502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347864" y="400506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3347864" y="436510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347864" y="472514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347864" y="1916832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1412776"/>
            <a:ext cx="457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cos 9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 =		0,987 7</a:t>
            </a:r>
          </a:p>
          <a:p>
            <a:r>
              <a:rPr lang="cs-CZ" sz="2400" dirty="0" smtClean="0"/>
              <a:t>cos 46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30´=		0,688 4</a:t>
            </a:r>
          </a:p>
          <a:p>
            <a:r>
              <a:rPr lang="cs-CZ" sz="2400" dirty="0" smtClean="0"/>
              <a:t>cos 24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50´=		0,907 5</a:t>
            </a:r>
          </a:p>
          <a:p>
            <a:r>
              <a:rPr lang="cs-CZ" sz="2400" dirty="0" smtClean="0"/>
              <a:t>cos 56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10´=		0,556 8</a:t>
            </a:r>
          </a:p>
          <a:p>
            <a:r>
              <a:rPr lang="cs-CZ" sz="2400" dirty="0" smtClean="0"/>
              <a:t>cos 77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30´=		0,216 4</a:t>
            </a:r>
          </a:p>
          <a:p>
            <a:r>
              <a:rPr lang="cs-CZ" sz="2400" dirty="0" smtClean="0"/>
              <a:t>cos 89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20´=		0,011 6</a:t>
            </a:r>
          </a:p>
          <a:p>
            <a:r>
              <a:rPr lang="cs-CZ" sz="2400" dirty="0" smtClean="0"/>
              <a:t>cos 60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 =		0,500 0</a:t>
            </a:r>
          </a:p>
          <a:p>
            <a:r>
              <a:rPr lang="cs-CZ" sz="2400" dirty="0" smtClean="0"/>
              <a:t>cos 40´=		0,999 9</a:t>
            </a:r>
          </a:p>
          <a:p>
            <a:r>
              <a:rPr lang="cs-CZ" sz="2400" dirty="0" smtClean="0"/>
              <a:t>cos 37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10´=		0,796 9</a:t>
            </a:r>
          </a:p>
          <a:p>
            <a:r>
              <a:rPr lang="cs-CZ" sz="2400" dirty="0" smtClean="0"/>
              <a:t>cos 54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40´=		0,578 3</a:t>
            </a:r>
            <a:endParaRPr lang="cs-CZ" sz="24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7380312" y="1556792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7380312" y="1916832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7380312" y="220486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7380312" y="256490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7380312" y="292494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7380312" y="328498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7380312" y="364502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7380312" y="400506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7380312" y="436510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7380312" y="472514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PŮLPÁN, Zdeněk, Michal ČIHÁK a Josef TREJBAL. </a:t>
            </a:r>
            <a:r>
              <a:rPr lang="cs-CZ" sz="1800" i="1" dirty="0"/>
              <a:t>Matematika 9 pro základní školy</a:t>
            </a:r>
            <a:r>
              <a:rPr lang="cs-CZ" sz="1800" dirty="0"/>
              <a:t>. 1. vyd. Praha: SPN - pedagogické nakladatelství, 2010, 102 s. ISBN 978-807-2354-894.</a:t>
            </a:r>
          </a:p>
          <a:p>
            <a:endParaRPr lang="cs-CZ" sz="1800" dirty="0" smtClean="0"/>
          </a:p>
          <a:p>
            <a:r>
              <a:rPr lang="cs-CZ" sz="1800" dirty="0"/>
              <a:t>BĚLOUN, František. </a:t>
            </a:r>
            <a:r>
              <a:rPr lang="cs-CZ" sz="1800" i="1" dirty="0"/>
              <a:t>Sbírka úloh z matematiky pro základní školu</a:t>
            </a:r>
            <a:r>
              <a:rPr lang="cs-CZ" sz="1800" dirty="0"/>
              <a:t>. 8. vyd. Praha: Prometheus, 2003, 254 s. Učebnice pro základní školy (Prometheus). ISBN 80-719-6104-3.</a:t>
            </a:r>
          </a:p>
          <a:p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20380362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1597</TotalTime>
  <Words>532</Words>
  <Application>Microsoft Office PowerPoint</Application>
  <PresentationFormat>Předvádění na obrazovce (4:3)</PresentationFormat>
  <Paragraphs>180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Rovnice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lpt</cp:lastModifiedBy>
  <cp:revision>180</cp:revision>
  <dcterms:created xsi:type="dcterms:W3CDTF">2013-10-07T18:50:03Z</dcterms:created>
  <dcterms:modified xsi:type="dcterms:W3CDTF">2014-01-02T15:43:41Z</dcterms:modified>
</cp:coreProperties>
</file>