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94" r:id="rId3"/>
    <p:sldId id="298" r:id="rId4"/>
    <p:sldId id="295" r:id="rId5"/>
    <p:sldId id="296" r:id="rId6"/>
    <p:sldId id="300" r:id="rId7"/>
    <p:sldId id="301" r:id="rId8"/>
    <p:sldId id="30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7E91D"/>
    <a:srgbClr val="C640A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7" autoAdjust="0"/>
    <p:restoredTop sz="94660"/>
  </p:normalViewPr>
  <p:slideViewPr>
    <p:cSldViewPr>
      <p:cViewPr varScale="1">
        <p:scale>
          <a:sx n="64" d="100"/>
          <a:sy n="64" d="100"/>
        </p:scale>
        <p:origin x="-14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image" Target="../media/image12.wmf"/><Relationship Id="rId1" Type="http://schemas.openxmlformats.org/officeDocument/2006/relationships/image" Target="../media/image13.wmf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5218AE-E487-4E31-A209-308F208F7228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988AB8-9691-4E98-BB6C-5C21EA17A98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242667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2E1268-23EF-4BFB-8281-EC90F67727FD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10.bin"/><Relationship Id="rId4" Type="http://schemas.openxmlformats.org/officeDocument/2006/relationships/oleObject" Target="../embeddings/oleObject9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.bin"/><Relationship Id="rId13" Type="http://schemas.openxmlformats.org/officeDocument/2006/relationships/oleObject" Target="../embeddings/oleObject21.bin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5.bin"/><Relationship Id="rId12" Type="http://schemas.openxmlformats.org/officeDocument/2006/relationships/oleObject" Target="../embeddings/oleObject2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4.bin"/><Relationship Id="rId11" Type="http://schemas.openxmlformats.org/officeDocument/2006/relationships/oleObject" Target="../embeddings/oleObject19.bin"/><Relationship Id="rId5" Type="http://schemas.openxmlformats.org/officeDocument/2006/relationships/oleObject" Target="../embeddings/oleObject13.bin"/><Relationship Id="rId10" Type="http://schemas.openxmlformats.org/officeDocument/2006/relationships/oleObject" Target="../embeddings/oleObject18.bin"/><Relationship Id="rId4" Type="http://schemas.openxmlformats.org/officeDocument/2006/relationships/oleObject" Target="../embeddings/oleObject12.bin"/><Relationship Id="rId9" Type="http://schemas.openxmlformats.org/officeDocument/2006/relationships/oleObject" Target="../embeddings/oleObject17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5" y="404664"/>
            <a:ext cx="1800199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2286000" y="548680"/>
            <a:ext cx="6534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 </a:t>
            </a:r>
            <a:r>
              <a:rPr lang="cs-CZ" b="1" dirty="0"/>
              <a:t>Základní škola a mateřská škola </a:t>
            </a:r>
            <a:r>
              <a:rPr lang="cs-CZ" b="1" dirty="0" err="1"/>
              <a:t>J.A.Komenského</a:t>
            </a:r>
            <a:r>
              <a:rPr lang="cs-CZ" b="1" dirty="0"/>
              <a:t> </a:t>
            </a:r>
          </a:p>
          <a:p>
            <a:pPr algn="ctr"/>
            <a:r>
              <a:rPr lang="cs-CZ" b="1" dirty="0"/>
              <a:t>v Novém </a:t>
            </a:r>
            <a:r>
              <a:rPr lang="cs-CZ" b="1" dirty="0" err="1"/>
              <a:t>Strašecí</a:t>
            </a:r>
            <a:r>
              <a:rPr lang="cs-CZ" b="1" dirty="0"/>
              <a:t> </a:t>
            </a:r>
          </a:p>
          <a:p>
            <a:pPr algn="ctr"/>
            <a:r>
              <a:rPr lang="cs-CZ" dirty="0"/>
              <a:t>Komenského nám. 209, 271 01 Nové </a:t>
            </a:r>
            <a:r>
              <a:rPr lang="cs-CZ" dirty="0" err="1"/>
              <a:t>Strašecí</a:t>
            </a:r>
            <a:r>
              <a:rPr lang="cs-CZ" dirty="0"/>
              <a:t> </a:t>
            </a:r>
          </a:p>
          <a:p>
            <a:pPr algn="ctr"/>
            <a:r>
              <a:rPr lang="fr-FR" dirty="0"/>
              <a:t>tel. 311 240 401, 311 240 400, email: zsnovstra@email.cz 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67544" y="889844"/>
            <a:ext cx="770485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  <a:p>
            <a:endParaRPr lang="cs-CZ" dirty="0"/>
          </a:p>
          <a:p>
            <a:r>
              <a:rPr lang="cs-CZ" dirty="0"/>
              <a:t> </a:t>
            </a:r>
          </a:p>
          <a:p>
            <a:r>
              <a:rPr lang="da-DK" dirty="0" smtClean="0"/>
              <a:t>ČÍSLO </a:t>
            </a:r>
            <a:r>
              <a:rPr lang="da-DK" dirty="0"/>
              <a:t>PROJEKTU: 1.4 OP VK </a:t>
            </a:r>
          </a:p>
          <a:p>
            <a:r>
              <a:rPr lang="cs-CZ" dirty="0" smtClean="0"/>
              <a:t>NÁZEV</a:t>
            </a:r>
            <a:r>
              <a:rPr lang="cs-CZ" dirty="0"/>
              <a:t>: </a:t>
            </a:r>
            <a:r>
              <a:rPr lang="cs-CZ" dirty="0" smtClean="0"/>
              <a:t>VY_42_INOVACE_18 </a:t>
            </a:r>
            <a:endParaRPr lang="cs-CZ" dirty="0"/>
          </a:p>
          <a:p>
            <a:r>
              <a:rPr lang="pl-PL" dirty="0" smtClean="0"/>
              <a:t>AUTOR</a:t>
            </a:r>
            <a:r>
              <a:rPr lang="pl-PL" dirty="0"/>
              <a:t>: </a:t>
            </a:r>
            <a:r>
              <a:rPr lang="pl-PL" dirty="0" smtClean="0"/>
              <a:t>Mgr. Stanislav Hajný </a:t>
            </a:r>
            <a:endParaRPr lang="pl-PL" dirty="0"/>
          </a:p>
          <a:p>
            <a:r>
              <a:rPr lang="cs-CZ" dirty="0" smtClean="0"/>
              <a:t>OBDOBÍ</a:t>
            </a:r>
            <a:r>
              <a:rPr lang="cs-CZ" dirty="0"/>
              <a:t>: </a:t>
            </a:r>
            <a:r>
              <a:rPr lang="cs-CZ" dirty="0" smtClean="0"/>
              <a:t>2013 </a:t>
            </a:r>
            <a:endParaRPr lang="cs-CZ" dirty="0"/>
          </a:p>
          <a:p>
            <a:r>
              <a:rPr lang="cs-CZ" dirty="0" smtClean="0"/>
              <a:t>ROČNÍK</a:t>
            </a:r>
            <a:r>
              <a:rPr lang="cs-CZ" dirty="0"/>
              <a:t>: </a:t>
            </a:r>
            <a:r>
              <a:rPr lang="cs-CZ" dirty="0" smtClean="0"/>
              <a:t> 9.</a:t>
            </a:r>
            <a:endParaRPr lang="cs-CZ" dirty="0"/>
          </a:p>
          <a:p>
            <a:endParaRPr lang="cs-CZ" dirty="0"/>
          </a:p>
          <a:p>
            <a:r>
              <a:rPr lang="cs-CZ" dirty="0" smtClean="0"/>
              <a:t>VZDĚLÁVACÍ </a:t>
            </a:r>
            <a:r>
              <a:rPr lang="cs-CZ" dirty="0"/>
              <a:t>OBLAST: Matematika a její aplikace </a:t>
            </a:r>
          </a:p>
          <a:p>
            <a:r>
              <a:rPr lang="cs-CZ" dirty="0" smtClean="0"/>
              <a:t>VZDĚLÁVACÍ </a:t>
            </a:r>
            <a:r>
              <a:rPr lang="cs-CZ" dirty="0"/>
              <a:t>OBOR: Matematika a její aplikace </a:t>
            </a:r>
          </a:p>
          <a:p>
            <a:r>
              <a:rPr lang="cs-CZ" dirty="0" smtClean="0"/>
              <a:t>TÉMATICKÝ </a:t>
            </a:r>
            <a:r>
              <a:rPr lang="cs-CZ" dirty="0"/>
              <a:t>OKRUH: Geometrie v rovině a prostoru </a:t>
            </a:r>
          </a:p>
          <a:p>
            <a:r>
              <a:rPr lang="cs-CZ" dirty="0" smtClean="0"/>
              <a:t>TÉMA: Goniometrické funkce – sinus, cosinus úhlu .  </a:t>
            </a:r>
            <a:endParaRPr lang="cs-CZ" dirty="0"/>
          </a:p>
          <a:p>
            <a:endParaRPr lang="cs-CZ" dirty="0"/>
          </a:p>
          <a:p>
            <a:r>
              <a:rPr lang="cs-CZ" dirty="0" smtClean="0"/>
              <a:t>ANOTACE: Užití funkce k výpočtu. </a:t>
            </a:r>
            <a:endParaRPr lang="cs-CZ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301208"/>
            <a:ext cx="7992888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467544" y="260648"/>
            <a:ext cx="7632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Poměr protilehlé odvěsny a přepony v pravoúhlém trojúhelníků nezávisí na jejich velikosti, ale pouze na velikostech úhlu </a:t>
            </a:r>
            <a:r>
              <a:rPr lang="el-GR" sz="2400" dirty="0" smtClean="0">
                <a:solidFill>
                  <a:prstClr val="black"/>
                </a:solidFill>
              </a:rPr>
              <a:t>α</a:t>
            </a:r>
            <a:r>
              <a:rPr lang="cs-CZ" sz="2400" dirty="0" smtClean="0">
                <a:solidFill>
                  <a:prstClr val="black"/>
                </a:solidFill>
              </a:rPr>
              <a:t>.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67544" y="1556792"/>
            <a:ext cx="77768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/>
              <a:t>Poměr délky protilehlé odvěsny a délky přepony se </a:t>
            </a:r>
          </a:p>
          <a:p>
            <a:endParaRPr lang="cs-CZ" sz="2800" i="1" dirty="0" smtClean="0"/>
          </a:p>
          <a:p>
            <a:r>
              <a:rPr lang="cs-CZ" sz="2800" i="1" dirty="0" smtClean="0"/>
              <a:t>nazývá </a:t>
            </a:r>
            <a:r>
              <a:rPr lang="cs-CZ" sz="2800" b="1" i="1" u="sng" dirty="0" smtClean="0">
                <a:solidFill>
                  <a:srgbClr val="FF0000"/>
                </a:solidFill>
              </a:rPr>
              <a:t>sinus </a:t>
            </a:r>
            <a:r>
              <a:rPr lang="el-GR" sz="2800" b="1" i="1" u="sng" dirty="0" smtClean="0">
                <a:solidFill>
                  <a:srgbClr val="FF0000"/>
                </a:solidFill>
              </a:rPr>
              <a:t>α</a:t>
            </a:r>
            <a:r>
              <a:rPr lang="cs-CZ" sz="2800" i="1" dirty="0" smtClean="0"/>
              <a:t>.          </a:t>
            </a:r>
            <a:r>
              <a:rPr lang="cs-CZ" sz="2800" dirty="0" smtClean="0"/>
              <a:t>sin </a:t>
            </a:r>
            <a:r>
              <a:rPr lang="el-GR" sz="2800" b="1" dirty="0" smtClean="0"/>
              <a:t>α</a:t>
            </a:r>
            <a:r>
              <a:rPr lang="cs-CZ" sz="2800" b="1" dirty="0" smtClean="0"/>
              <a:t> = </a:t>
            </a:r>
            <a:r>
              <a:rPr lang="cs-CZ" sz="2800" dirty="0" smtClean="0"/>
              <a:t> </a:t>
            </a:r>
            <a:r>
              <a:rPr lang="cs-CZ" sz="2800" i="1" dirty="0" smtClean="0"/>
              <a:t> </a:t>
            </a:r>
            <a:endParaRPr lang="cs-CZ" sz="2800" i="1" dirty="0"/>
          </a:p>
        </p:txBody>
      </p:sp>
      <p:sp>
        <p:nvSpPr>
          <p:cNvPr id="58385" name="Rectangle 17"/>
          <p:cNvSpPr>
            <a:spLocks noChangeArrowheads="1"/>
          </p:cNvSpPr>
          <p:nvPr/>
        </p:nvSpPr>
        <p:spPr bwMode="auto">
          <a:xfrm>
            <a:off x="0" y="209546"/>
            <a:ext cx="21993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39552" y="2996952"/>
            <a:ext cx="79208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Poměr přilehlé odvěsny a přepony v pravoúhlém trojúhelníků nezávisí na jejich velikosti, ale pouze na velikostech úhlu </a:t>
            </a:r>
            <a:r>
              <a:rPr lang="el-GR" sz="2400" dirty="0" smtClean="0">
                <a:solidFill>
                  <a:prstClr val="black"/>
                </a:solidFill>
              </a:rPr>
              <a:t>α</a:t>
            </a:r>
            <a:r>
              <a:rPr lang="cs-CZ" sz="2400" dirty="0" smtClean="0">
                <a:solidFill>
                  <a:prstClr val="black"/>
                </a:solidFill>
              </a:rPr>
              <a:t>.</a:t>
            </a:r>
            <a:endParaRPr lang="cs-CZ" sz="2400" dirty="0"/>
          </a:p>
        </p:txBody>
      </p:sp>
      <p:sp>
        <p:nvSpPr>
          <p:cNvPr id="17" name="Obdélník 16"/>
          <p:cNvSpPr/>
          <p:nvPr/>
        </p:nvSpPr>
        <p:spPr>
          <a:xfrm>
            <a:off x="611560" y="3933056"/>
            <a:ext cx="727280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 smtClean="0"/>
              <a:t>Poměr délky přilehlé odvěsny a délky přepony se </a:t>
            </a:r>
          </a:p>
          <a:p>
            <a:endParaRPr lang="cs-CZ" sz="2800" i="1" dirty="0" smtClean="0"/>
          </a:p>
          <a:p>
            <a:r>
              <a:rPr lang="cs-CZ" sz="2800" i="1" dirty="0" smtClean="0"/>
              <a:t>nazývá </a:t>
            </a:r>
            <a:r>
              <a:rPr lang="cs-CZ" sz="2800" i="1" dirty="0" smtClean="0">
                <a:solidFill>
                  <a:srgbClr val="FF0000"/>
                </a:solidFill>
              </a:rPr>
              <a:t>kosinus</a:t>
            </a:r>
            <a:r>
              <a:rPr lang="cs-CZ" sz="2800" b="1" i="1" u="sng" dirty="0" smtClean="0">
                <a:solidFill>
                  <a:srgbClr val="FF0000"/>
                </a:solidFill>
              </a:rPr>
              <a:t> </a:t>
            </a:r>
            <a:r>
              <a:rPr lang="el-GR" sz="2800" b="1" i="1" u="sng" dirty="0" smtClean="0">
                <a:solidFill>
                  <a:srgbClr val="FF0000"/>
                </a:solidFill>
              </a:rPr>
              <a:t>α</a:t>
            </a:r>
            <a:r>
              <a:rPr lang="cs-CZ" sz="2800" i="1" dirty="0" smtClean="0"/>
              <a:t>.      </a:t>
            </a:r>
            <a:r>
              <a:rPr lang="cs-CZ" sz="2800" dirty="0" smtClean="0"/>
              <a:t>cos </a:t>
            </a:r>
            <a:r>
              <a:rPr lang="el-GR" sz="2800" b="1" dirty="0" smtClean="0"/>
              <a:t>α</a:t>
            </a:r>
            <a:r>
              <a:rPr lang="cs-CZ" sz="2800" b="1" dirty="0" smtClean="0"/>
              <a:t> = </a:t>
            </a:r>
            <a:r>
              <a:rPr lang="cs-CZ" sz="2800" dirty="0" smtClean="0"/>
              <a:t> </a:t>
            </a:r>
            <a:r>
              <a:rPr lang="cs-CZ" sz="2800" i="1" dirty="0" smtClean="0"/>
              <a:t>    </a:t>
            </a:r>
            <a:endParaRPr lang="cs-CZ" sz="2800" i="1" dirty="0"/>
          </a:p>
        </p:txBody>
      </p:sp>
      <p:graphicFrame>
        <p:nvGraphicFramePr>
          <p:cNvPr id="58377" name="Object 9"/>
          <p:cNvGraphicFramePr>
            <a:graphicFrameLocks noChangeAspect="1"/>
          </p:cNvGraphicFramePr>
          <p:nvPr/>
        </p:nvGraphicFramePr>
        <p:xfrm>
          <a:off x="4499992" y="2132856"/>
          <a:ext cx="433388" cy="1008063"/>
        </p:xfrm>
        <a:graphic>
          <a:graphicData uri="http://schemas.openxmlformats.org/presentationml/2006/ole">
            <p:oleObj spid="_x0000_s58383" name="Rovnice" r:id="rId3" imgW="152334" imgH="393529" progId="Equation.3">
              <p:embed/>
            </p:oleObj>
          </a:graphicData>
        </a:graphic>
      </p:graphicFrame>
      <p:graphicFrame>
        <p:nvGraphicFramePr>
          <p:cNvPr id="58378" name="Object 10"/>
          <p:cNvGraphicFramePr>
            <a:graphicFrameLocks noChangeAspect="1"/>
          </p:cNvGraphicFramePr>
          <p:nvPr/>
        </p:nvGraphicFramePr>
        <p:xfrm>
          <a:off x="4860032" y="4509120"/>
          <a:ext cx="504056" cy="1054639"/>
        </p:xfrm>
        <a:graphic>
          <a:graphicData uri="http://schemas.openxmlformats.org/presentationml/2006/ole">
            <p:oleObj spid="_x0000_s58384" name="Rovnice" r:id="rId4" imgW="152334" imgH="393529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58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14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60648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Př.1:  V pravoúhlém trojúhelníku ABC s pravým úhlem při vrcholu C je dáno :  a = 6,1 cm , c = 8,3 cm.</a:t>
            </a:r>
          </a:p>
          <a:p>
            <a:pPr marL="457200" indent="-457200">
              <a:buAutoNum type="alphaLcParenR"/>
            </a:pPr>
            <a:r>
              <a:rPr lang="cs-CZ" sz="2400" dirty="0" smtClean="0"/>
              <a:t>Vypočti úhel </a:t>
            </a:r>
            <a:r>
              <a:rPr lang="el-GR" sz="2400" dirty="0" smtClean="0"/>
              <a:t>α</a:t>
            </a:r>
            <a:r>
              <a:rPr lang="cs-CZ" sz="2400" dirty="0" smtClean="0"/>
              <a:t> </a:t>
            </a:r>
          </a:p>
          <a:p>
            <a:pPr marL="457200" indent="-457200">
              <a:buAutoNum type="alphaLcParenR"/>
            </a:pPr>
            <a:r>
              <a:rPr lang="cs-CZ" sz="2400" dirty="0" smtClean="0"/>
              <a:t>Vypočti odvěsnu b</a:t>
            </a:r>
          </a:p>
          <a:p>
            <a:pPr marL="457200" indent="-457200"/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789040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ad a)  sin </a:t>
            </a:r>
            <a:r>
              <a:rPr lang="el-GR" sz="2400" dirty="0" smtClean="0"/>
              <a:t>α</a:t>
            </a:r>
            <a:r>
              <a:rPr lang="cs-CZ" sz="2400" dirty="0" smtClean="0"/>
              <a:t> =  </a:t>
            </a:r>
            <a:endParaRPr lang="cs-CZ" sz="2400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2123728" y="3645024"/>
          <a:ext cx="504056" cy="753740"/>
        </p:xfrm>
        <a:graphic>
          <a:graphicData uri="http://schemas.openxmlformats.org/presentationml/2006/ole">
            <p:oleObj spid="_x0000_s74770" name="Rovnice" r:id="rId3" imgW="152334" imgH="393529" progId="Equation.3">
              <p:embed/>
            </p:oleObj>
          </a:graphicData>
        </a:graphic>
      </p:graphicFrame>
      <p:sp>
        <p:nvSpPr>
          <p:cNvPr id="5" name="Obdélník 4"/>
          <p:cNvSpPr/>
          <p:nvPr/>
        </p:nvSpPr>
        <p:spPr>
          <a:xfrm>
            <a:off x="1115616" y="4437112"/>
            <a:ext cx="11416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sin </a:t>
            </a:r>
            <a:r>
              <a:rPr lang="el-GR" sz="2400" dirty="0" smtClean="0"/>
              <a:t>α</a:t>
            </a:r>
            <a:r>
              <a:rPr lang="cs-CZ" sz="2400" dirty="0" smtClean="0"/>
              <a:t> =  </a:t>
            </a:r>
            <a:endParaRPr lang="cs-CZ" sz="2400" dirty="0"/>
          </a:p>
        </p:txBody>
      </p:sp>
      <p:graphicFrame>
        <p:nvGraphicFramePr>
          <p:cNvPr id="74755" name="Object 3"/>
          <p:cNvGraphicFramePr>
            <a:graphicFrameLocks noChangeAspect="1"/>
          </p:cNvGraphicFramePr>
          <p:nvPr/>
        </p:nvGraphicFramePr>
        <p:xfrm>
          <a:off x="2051720" y="4293096"/>
          <a:ext cx="649436" cy="801687"/>
        </p:xfrm>
        <a:graphic>
          <a:graphicData uri="http://schemas.openxmlformats.org/presentationml/2006/ole">
            <p:oleObj spid="_x0000_s74771" name="Rovnice" r:id="rId4" imgW="241195" imgH="418918" progId="Equation.3">
              <p:embed/>
            </p:oleObj>
          </a:graphicData>
        </a:graphic>
      </p:graphicFrame>
      <p:sp>
        <p:nvSpPr>
          <p:cNvPr id="7" name="Obdélník 6"/>
          <p:cNvSpPr/>
          <p:nvPr/>
        </p:nvSpPr>
        <p:spPr>
          <a:xfrm>
            <a:off x="1187624" y="4941168"/>
            <a:ext cx="19960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sin </a:t>
            </a:r>
            <a:r>
              <a:rPr lang="el-GR" sz="2400" dirty="0" smtClean="0"/>
              <a:t>α</a:t>
            </a:r>
            <a:r>
              <a:rPr lang="cs-CZ" sz="2400" dirty="0" smtClean="0"/>
              <a:t> = 0,7349 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1331640" y="5661248"/>
            <a:ext cx="16786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 </a:t>
            </a:r>
            <a:r>
              <a:rPr lang="el-GR" sz="2400" dirty="0" smtClean="0"/>
              <a:t>α</a:t>
            </a:r>
            <a:r>
              <a:rPr lang="cs-CZ" sz="2400" dirty="0" smtClean="0"/>
              <a:t>  = 47</a:t>
            </a:r>
            <a:r>
              <a:rPr lang="cs-CZ" sz="2400" baseline="30000" dirty="0" smtClean="0"/>
              <a:t>o</a:t>
            </a:r>
            <a:r>
              <a:rPr lang="cs-CZ" sz="2400" dirty="0" smtClean="0"/>
              <a:t> 20´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115616" y="5301208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(nejbližší  0,735 3) </a:t>
            </a:r>
            <a:endParaRPr lang="cs-CZ" sz="2400" dirty="0"/>
          </a:p>
        </p:txBody>
      </p:sp>
      <p:cxnSp>
        <p:nvCxnSpPr>
          <p:cNvPr id="12" name="Přímá spojovací čára 11"/>
          <p:cNvCxnSpPr/>
          <p:nvPr/>
        </p:nvCxnSpPr>
        <p:spPr>
          <a:xfrm>
            <a:off x="1403648" y="6165304"/>
            <a:ext cx="1584176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3851920" y="3717032"/>
            <a:ext cx="316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ad b )  cos</a:t>
            </a:r>
            <a:r>
              <a:rPr lang="el-GR" sz="2400" dirty="0" smtClean="0"/>
              <a:t>α</a:t>
            </a:r>
            <a:r>
              <a:rPr lang="cs-CZ" sz="2400" dirty="0" smtClean="0"/>
              <a:t> =  </a:t>
            </a:r>
            <a:endParaRPr lang="cs-CZ" sz="2400" dirty="0"/>
          </a:p>
        </p:txBody>
      </p:sp>
      <p:graphicFrame>
        <p:nvGraphicFramePr>
          <p:cNvPr id="74757" name="Object 5"/>
          <p:cNvGraphicFramePr>
            <a:graphicFrameLocks noChangeAspect="1"/>
          </p:cNvGraphicFramePr>
          <p:nvPr/>
        </p:nvGraphicFramePr>
        <p:xfrm>
          <a:off x="5940152" y="3573016"/>
          <a:ext cx="504825" cy="754062"/>
        </p:xfrm>
        <a:graphic>
          <a:graphicData uri="http://schemas.openxmlformats.org/presentationml/2006/ole">
            <p:oleObj spid="_x0000_s74772" name="Rovnice" r:id="rId5" imgW="152334" imgH="393529" progId="Equation.3">
              <p:embed/>
            </p:oleObj>
          </a:graphicData>
        </a:graphic>
      </p:graphicFrame>
      <p:sp>
        <p:nvSpPr>
          <p:cNvPr id="16" name="Pravoúhlý trojúhelník 15"/>
          <p:cNvSpPr/>
          <p:nvPr/>
        </p:nvSpPr>
        <p:spPr>
          <a:xfrm>
            <a:off x="4499992" y="1268760"/>
            <a:ext cx="3600400" cy="1800200"/>
          </a:xfrm>
          <a:prstGeom prst="rt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6084168" y="1556792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c=8,3cm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8172400" y="2924944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19" name="Obdélník 18"/>
          <p:cNvSpPr/>
          <p:nvPr/>
        </p:nvSpPr>
        <p:spPr>
          <a:xfrm>
            <a:off x="4211960" y="980728"/>
            <a:ext cx="3513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sp>
        <p:nvSpPr>
          <p:cNvPr id="20" name="Obdélník 19"/>
          <p:cNvSpPr/>
          <p:nvPr/>
        </p:nvSpPr>
        <p:spPr>
          <a:xfrm>
            <a:off x="4067944" y="2996952"/>
            <a:ext cx="3513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p:sp>
        <p:nvSpPr>
          <p:cNvPr id="21" name="Obdélník 20"/>
          <p:cNvSpPr/>
          <p:nvPr/>
        </p:nvSpPr>
        <p:spPr>
          <a:xfrm>
            <a:off x="6804248" y="2564904"/>
            <a:ext cx="4283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dirty="0" smtClean="0"/>
              <a:t>α</a:t>
            </a: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22" name="Obdélník 21"/>
          <p:cNvSpPr/>
          <p:nvPr/>
        </p:nvSpPr>
        <p:spPr>
          <a:xfrm rot="10800000" flipV="1">
            <a:off x="4499992" y="1412776"/>
            <a:ext cx="4171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 </a:t>
            </a:r>
            <a:r>
              <a:rPr lang="el-GR" sz="2400" dirty="0" smtClean="0"/>
              <a:t>β</a:t>
            </a:r>
            <a:endParaRPr lang="cs-CZ" sz="2400" dirty="0"/>
          </a:p>
        </p:txBody>
      </p:sp>
      <p:sp>
        <p:nvSpPr>
          <p:cNvPr id="23" name="Obdélník 22"/>
          <p:cNvSpPr/>
          <p:nvPr/>
        </p:nvSpPr>
        <p:spPr>
          <a:xfrm>
            <a:off x="3131840" y="1916832"/>
            <a:ext cx="14558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a= 6,1 cm </a:t>
            </a:r>
            <a:endParaRPr lang="cs-CZ" sz="2400" dirty="0"/>
          </a:p>
        </p:txBody>
      </p:sp>
      <p:sp>
        <p:nvSpPr>
          <p:cNvPr id="25" name="Obdélník 24"/>
          <p:cNvSpPr/>
          <p:nvPr/>
        </p:nvSpPr>
        <p:spPr>
          <a:xfrm>
            <a:off x="6084168" y="3068960"/>
            <a:ext cx="3465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</a:rPr>
              <a:t>b</a:t>
            </a:r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4211960" y="4509120"/>
            <a:ext cx="18444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cos 47</a:t>
            </a:r>
            <a:r>
              <a:rPr lang="cs-CZ" sz="2400" baseline="30000" dirty="0" smtClean="0"/>
              <a:t>o </a:t>
            </a:r>
            <a:r>
              <a:rPr lang="cs-CZ" sz="2400" dirty="0" smtClean="0"/>
              <a:t>20´ = </a:t>
            </a:r>
            <a:endParaRPr lang="cs-CZ" sz="2400" dirty="0"/>
          </a:p>
        </p:txBody>
      </p:sp>
      <p:graphicFrame>
        <p:nvGraphicFramePr>
          <p:cNvPr id="74758" name="Object 6"/>
          <p:cNvGraphicFramePr>
            <a:graphicFrameLocks noChangeAspect="1"/>
          </p:cNvGraphicFramePr>
          <p:nvPr/>
        </p:nvGraphicFramePr>
        <p:xfrm>
          <a:off x="5868144" y="4365104"/>
          <a:ext cx="652661" cy="803275"/>
        </p:xfrm>
        <a:graphic>
          <a:graphicData uri="http://schemas.openxmlformats.org/presentationml/2006/ole">
            <p:oleObj spid="_x0000_s74773" name="Rovnice" r:id="rId6" imgW="241195" imgH="418918" progId="Equation.3">
              <p:embed/>
            </p:oleObj>
          </a:graphicData>
        </a:graphic>
      </p:graphicFrame>
      <p:sp>
        <p:nvSpPr>
          <p:cNvPr id="28" name="TextovéPole 27"/>
          <p:cNvSpPr txBox="1"/>
          <p:nvPr/>
        </p:nvSpPr>
        <p:spPr>
          <a:xfrm>
            <a:off x="4283968" y="5301208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0,677 7 =</a:t>
            </a:r>
            <a:endParaRPr lang="cs-CZ" sz="2400" dirty="0"/>
          </a:p>
        </p:txBody>
      </p:sp>
      <p:graphicFrame>
        <p:nvGraphicFramePr>
          <p:cNvPr id="74759" name="Object 7"/>
          <p:cNvGraphicFramePr>
            <a:graphicFrameLocks noChangeAspect="1"/>
          </p:cNvGraphicFramePr>
          <p:nvPr/>
        </p:nvGraphicFramePr>
        <p:xfrm>
          <a:off x="5652120" y="5157192"/>
          <a:ext cx="654050" cy="803275"/>
        </p:xfrm>
        <a:graphic>
          <a:graphicData uri="http://schemas.openxmlformats.org/presentationml/2006/ole">
            <p:oleObj spid="_x0000_s74774" name="Rovnice" r:id="rId7" imgW="241195" imgH="418918" progId="Equation.3">
              <p:embed/>
            </p:oleObj>
          </a:graphicData>
        </a:graphic>
      </p:graphicFrame>
      <p:sp>
        <p:nvSpPr>
          <p:cNvPr id="30" name="TextovéPole 29"/>
          <p:cNvSpPr txBox="1"/>
          <p:nvPr/>
        </p:nvSpPr>
        <p:spPr>
          <a:xfrm>
            <a:off x="4499992" y="5949280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 = 0,677 7 . 8,3</a:t>
            </a:r>
            <a:endParaRPr lang="cs-CZ" sz="2400" dirty="0"/>
          </a:p>
        </p:txBody>
      </p:sp>
      <p:sp>
        <p:nvSpPr>
          <p:cNvPr id="31" name="Obdélník 30"/>
          <p:cNvSpPr/>
          <p:nvPr/>
        </p:nvSpPr>
        <p:spPr>
          <a:xfrm>
            <a:off x="6876256" y="3789040"/>
            <a:ext cx="17171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b = 5,624 91</a:t>
            </a:r>
            <a:endParaRPr lang="cs-CZ" sz="2400" dirty="0"/>
          </a:p>
        </p:txBody>
      </p:sp>
      <p:sp>
        <p:nvSpPr>
          <p:cNvPr id="32" name="Obdélník 31"/>
          <p:cNvSpPr/>
          <p:nvPr/>
        </p:nvSpPr>
        <p:spPr>
          <a:xfrm>
            <a:off x="6876256" y="4365104"/>
            <a:ext cx="20162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b ≐ 5,62 cm </a:t>
            </a:r>
          </a:p>
          <a:p>
            <a:endParaRPr lang="cs-CZ" sz="2400" dirty="0"/>
          </a:p>
        </p:txBody>
      </p:sp>
      <p:cxnSp>
        <p:nvCxnSpPr>
          <p:cNvPr id="34" name="Přímá spojovací čára 33"/>
          <p:cNvCxnSpPr>
            <a:stCxn id="32" idx="1"/>
          </p:cNvCxnSpPr>
          <p:nvPr/>
        </p:nvCxnSpPr>
        <p:spPr>
          <a:xfrm>
            <a:off x="6876256" y="4780603"/>
            <a:ext cx="1872208" cy="1654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Skupina 32"/>
          <p:cNvGrpSpPr/>
          <p:nvPr/>
        </p:nvGrpSpPr>
        <p:grpSpPr>
          <a:xfrm rot="5400000">
            <a:off x="3924724" y="2421684"/>
            <a:ext cx="1181745" cy="1264935"/>
            <a:chOff x="2814191" y="1988841"/>
            <a:chExt cx="1181745" cy="1264935"/>
          </a:xfrm>
        </p:grpSpPr>
        <p:sp>
          <p:nvSpPr>
            <p:cNvPr id="35" name="Oblouk 34"/>
            <p:cNvSpPr/>
            <p:nvPr/>
          </p:nvSpPr>
          <p:spPr>
            <a:xfrm rot="16200000">
              <a:off x="2772596" y="2030436"/>
              <a:ext cx="1264935" cy="1181745"/>
            </a:xfrm>
            <a:prstGeom prst="arc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Ovál 35"/>
            <p:cNvSpPr/>
            <p:nvPr/>
          </p:nvSpPr>
          <p:spPr>
            <a:xfrm>
              <a:off x="3131840" y="2348880"/>
              <a:ext cx="72008" cy="45719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2000"/>
                                        <p:tgtEl>
                                          <p:spTgt spid="74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5" dur="20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5" dur="2000"/>
                                        <p:tgtEl>
                                          <p:spTgt spid="74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5" dur="2000"/>
                                        <p:tgtEl>
                                          <p:spTgt spid="74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7" grpId="0"/>
      <p:bldP spid="9" grpId="0"/>
      <p:bldP spid="10" grpId="0"/>
      <p:bldP spid="14" grpId="0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5" grpId="0"/>
      <p:bldP spid="26" grpId="0"/>
      <p:bldP spid="28" grpId="0"/>
      <p:bldP spid="30" grpId="0"/>
      <p:bldP spid="31" grpId="0"/>
      <p:bldP spid="3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8892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Př.2: Vypočti délku základny a výšky v rovnoramenném trojúhelníku KLM, je-li dáno : r= 8 cm a úhel při hlavním vrcholu 66</a:t>
            </a:r>
            <a:r>
              <a:rPr lang="cs-CZ" sz="2400" baseline="30000" dirty="0" smtClean="0"/>
              <a:t>o</a:t>
            </a:r>
            <a:r>
              <a:rPr lang="cs-CZ" sz="2400" dirty="0" smtClean="0"/>
              <a:t> .</a:t>
            </a:r>
            <a:r>
              <a:rPr lang="cs-CZ" sz="2400" baseline="30000" dirty="0" smtClean="0"/>
              <a:t>  </a:t>
            </a:r>
            <a:endParaRPr lang="cs-CZ" sz="2400" dirty="0"/>
          </a:p>
        </p:txBody>
      </p:sp>
      <p:sp>
        <p:nvSpPr>
          <p:cNvPr id="3" name="Rovnoramenný trojúhelník 2"/>
          <p:cNvSpPr/>
          <p:nvPr/>
        </p:nvSpPr>
        <p:spPr>
          <a:xfrm>
            <a:off x="755576" y="1052736"/>
            <a:ext cx="2376264" cy="3528392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467544" y="4653136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</a:t>
            </a:r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3059832" y="4581128"/>
            <a:ext cx="3145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L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1619672" y="692696"/>
            <a:ext cx="4475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M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79512" y="2204864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 = 8 cm</a:t>
            </a:r>
            <a:endParaRPr lang="cs-CZ" sz="2400" dirty="0"/>
          </a:p>
        </p:txBody>
      </p:sp>
      <p:sp>
        <p:nvSpPr>
          <p:cNvPr id="8" name="Obdélník 7"/>
          <p:cNvSpPr/>
          <p:nvPr/>
        </p:nvSpPr>
        <p:spPr>
          <a:xfrm>
            <a:off x="2555776" y="2276872"/>
            <a:ext cx="11833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r = 8 cm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547664" y="4653136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</a:t>
            </a:r>
            <a:endParaRPr lang="cs-CZ" sz="2400" dirty="0"/>
          </a:p>
        </p:txBody>
      </p:sp>
      <p:cxnSp>
        <p:nvCxnSpPr>
          <p:cNvPr id="11" name="Přímá spojovací čára 10"/>
          <p:cNvCxnSpPr>
            <a:stCxn id="3" idx="0"/>
            <a:endCxn id="3" idx="3"/>
          </p:cNvCxnSpPr>
          <p:nvPr/>
        </p:nvCxnSpPr>
        <p:spPr>
          <a:xfrm>
            <a:off x="1943708" y="1052736"/>
            <a:ext cx="0" cy="3528392"/>
          </a:xfrm>
          <a:prstGeom prst="line">
            <a:avLst/>
          </a:prstGeom>
          <a:ln w="158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1979712" y="2996952"/>
            <a:ext cx="28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</a:t>
            </a:r>
            <a:endParaRPr lang="cs-CZ" sz="2400" dirty="0"/>
          </a:p>
        </p:txBody>
      </p:sp>
      <p:sp>
        <p:nvSpPr>
          <p:cNvPr id="22" name="Oblouk 21"/>
          <p:cNvSpPr/>
          <p:nvPr/>
        </p:nvSpPr>
        <p:spPr>
          <a:xfrm flipV="1">
            <a:off x="4644008" y="1700808"/>
            <a:ext cx="936104" cy="380180"/>
          </a:xfrm>
          <a:prstGeom prst="arc">
            <a:avLst>
              <a:gd name="adj1" fmla="val 15138879"/>
              <a:gd name="adj2" fmla="val 2093726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1547664" y="1916832"/>
            <a:ext cx="12961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2400" dirty="0" smtClean="0"/>
              <a:t>μ</a:t>
            </a:r>
            <a:r>
              <a:rPr lang="cs-CZ" sz="2400" dirty="0" smtClean="0">
                <a:solidFill>
                  <a:prstClr val="black"/>
                </a:solidFill>
              </a:rPr>
              <a:t>=66</a:t>
            </a:r>
            <a:r>
              <a:rPr lang="cs-CZ" sz="2400" baseline="30000" dirty="0" smtClean="0">
                <a:solidFill>
                  <a:prstClr val="black"/>
                </a:solidFill>
              </a:rPr>
              <a:t>o</a:t>
            </a:r>
            <a:endParaRPr lang="cs-CZ" dirty="0"/>
          </a:p>
        </p:txBody>
      </p:sp>
      <p:graphicFrame>
        <p:nvGraphicFramePr>
          <p:cNvPr id="25" name="Objekt 24"/>
          <p:cNvGraphicFramePr>
            <a:graphicFrameLocks noChangeAspect="1"/>
          </p:cNvGraphicFramePr>
          <p:nvPr/>
        </p:nvGraphicFramePr>
        <p:xfrm>
          <a:off x="2195736" y="4509120"/>
          <a:ext cx="504056" cy="681732"/>
        </p:xfrm>
        <a:graphic>
          <a:graphicData uri="http://schemas.openxmlformats.org/presentationml/2006/ole">
            <p:oleObj spid="_x0000_s75788" name="Rovnice" r:id="rId3" imgW="190417" imgH="393529" progId="Equation.3">
              <p:embed/>
            </p:oleObj>
          </a:graphicData>
        </a:graphic>
      </p:graphicFrame>
      <p:cxnSp>
        <p:nvCxnSpPr>
          <p:cNvPr id="27" name="Přímá spojovací čára 26"/>
          <p:cNvCxnSpPr/>
          <p:nvPr/>
        </p:nvCxnSpPr>
        <p:spPr>
          <a:xfrm>
            <a:off x="1907704" y="4581128"/>
            <a:ext cx="1237375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>
            <a:endCxn id="28" idx="2"/>
          </p:cNvCxnSpPr>
          <p:nvPr/>
        </p:nvCxnSpPr>
        <p:spPr>
          <a:xfrm>
            <a:off x="5004048" y="1052736"/>
            <a:ext cx="0" cy="3456384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>
            <a:off x="5004048" y="4509120"/>
            <a:ext cx="19442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čára 35"/>
          <p:cNvCxnSpPr/>
          <p:nvPr/>
        </p:nvCxnSpPr>
        <p:spPr>
          <a:xfrm>
            <a:off x="5004048" y="1052736"/>
            <a:ext cx="1944216" cy="34563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Oblouk 39"/>
          <p:cNvSpPr/>
          <p:nvPr/>
        </p:nvSpPr>
        <p:spPr>
          <a:xfrm flipV="1">
            <a:off x="1403648" y="1556792"/>
            <a:ext cx="936104" cy="380180"/>
          </a:xfrm>
          <a:prstGeom prst="arc">
            <a:avLst>
              <a:gd name="adj1" fmla="val 12762974"/>
              <a:gd name="adj2" fmla="val 2048489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5004048" y="2204864"/>
            <a:ext cx="5156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2400" dirty="0" smtClean="0"/>
              <a:t>μ</a:t>
            </a:r>
            <a:endParaRPr lang="cs-CZ" sz="2400" dirty="0"/>
          </a:p>
        </p:txBody>
      </p:sp>
      <p:graphicFrame>
        <p:nvGraphicFramePr>
          <p:cNvPr id="43" name="Objekt 42"/>
          <p:cNvGraphicFramePr>
            <a:graphicFrameLocks noChangeAspect="1"/>
          </p:cNvGraphicFramePr>
          <p:nvPr/>
        </p:nvGraphicFramePr>
        <p:xfrm>
          <a:off x="4860032" y="2204864"/>
          <a:ext cx="864096" cy="720080"/>
        </p:xfrm>
        <a:graphic>
          <a:graphicData uri="http://schemas.openxmlformats.org/presentationml/2006/ole">
            <p:oleObj spid="_x0000_s75789" name="Rovnice" r:id="rId4" imgW="152334" imgH="393529" progId="Equation.3">
              <p:embed/>
            </p:oleObj>
          </a:graphicData>
        </a:graphic>
      </p:graphicFrame>
      <p:sp>
        <p:nvSpPr>
          <p:cNvPr id="44" name="TextovéPole 43"/>
          <p:cNvSpPr txBox="1"/>
          <p:nvPr/>
        </p:nvSpPr>
        <p:spPr>
          <a:xfrm>
            <a:off x="5580112" y="2348880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= 33</a:t>
            </a:r>
            <a:r>
              <a:rPr lang="cs-CZ" sz="2400" baseline="30000" dirty="0" smtClean="0"/>
              <a:t>o</a:t>
            </a:r>
            <a:endParaRPr lang="cs-CZ" sz="24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6444208" y="3068960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r= 8 cm</a:t>
            </a:r>
            <a:endParaRPr lang="cs-CZ" sz="24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4499992" y="2996952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</a:t>
            </a:r>
            <a:endParaRPr lang="cs-CZ" sz="2400" dirty="0"/>
          </a:p>
        </p:txBody>
      </p:sp>
      <p:graphicFrame>
        <p:nvGraphicFramePr>
          <p:cNvPr id="75781" name="Object 5"/>
          <p:cNvGraphicFramePr>
            <a:graphicFrameLocks noChangeAspect="1"/>
          </p:cNvGraphicFramePr>
          <p:nvPr/>
        </p:nvGraphicFramePr>
        <p:xfrm>
          <a:off x="5724128" y="4509120"/>
          <a:ext cx="504825" cy="682625"/>
        </p:xfrm>
        <a:graphic>
          <a:graphicData uri="http://schemas.openxmlformats.org/presentationml/2006/ole">
            <p:oleObj spid="_x0000_s75790" name="Rovnice" r:id="rId5" imgW="190417" imgH="393529" progId="Equation.3">
              <p:embed/>
            </p:oleObj>
          </a:graphicData>
        </a:graphic>
      </p:graphicFrame>
      <p:sp>
        <p:nvSpPr>
          <p:cNvPr id="55" name="Obdélník 54"/>
          <p:cNvSpPr/>
          <p:nvPr/>
        </p:nvSpPr>
        <p:spPr>
          <a:xfrm>
            <a:off x="4572000" y="620688"/>
            <a:ext cx="4475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M</a:t>
            </a:r>
            <a:endParaRPr lang="cs-CZ" sz="2400" dirty="0"/>
          </a:p>
        </p:txBody>
      </p:sp>
      <p:sp>
        <p:nvSpPr>
          <p:cNvPr id="56" name="Obdélník 55"/>
          <p:cNvSpPr/>
          <p:nvPr/>
        </p:nvSpPr>
        <p:spPr>
          <a:xfrm>
            <a:off x="7020272" y="4509120"/>
            <a:ext cx="3145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L</a:t>
            </a:r>
            <a:endParaRPr lang="cs-CZ" sz="2400" dirty="0"/>
          </a:p>
        </p:txBody>
      </p:sp>
      <p:cxnSp>
        <p:nvCxnSpPr>
          <p:cNvPr id="58" name="Přímá spojovací čára 57"/>
          <p:cNvCxnSpPr/>
          <p:nvPr/>
        </p:nvCxnSpPr>
        <p:spPr>
          <a:xfrm>
            <a:off x="5004048" y="4509120"/>
            <a:ext cx="1944216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Skupina 30"/>
          <p:cNvGrpSpPr/>
          <p:nvPr/>
        </p:nvGrpSpPr>
        <p:grpSpPr>
          <a:xfrm rot="5400000">
            <a:off x="4428780" y="3861844"/>
            <a:ext cx="1181745" cy="1264935"/>
            <a:chOff x="2814191" y="1988841"/>
            <a:chExt cx="1181745" cy="1264935"/>
          </a:xfrm>
        </p:grpSpPr>
        <p:sp>
          <p:nvSpPr>
            <p:cNvPr id="33" name="Oblouk 32"/>
            <p:cNvSpPr/>
            <p:nvPr/>
          </p:nvSpPr>
          <p:spPr>
            <a:xfrm rot="16200000">
              <a:off x="2772596" y="2030436"/>
              <a:ext cx="1264935" cy="1181745"/>
            </a:xfrm>
            <a:prstGeom prst="arc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Ovál 33"/>
            <p:cNvSpPr/>
            <p:nvPr/>
          </p:nvSpPr>
          <p:spPr>
            <a:xfrm>
              <a:off x="3131840" y="2348880"/>
              <a:ext cx="72008" cy="45719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5" name="Skupina 34"/>
          <p:cNvGrpSpPr/>
          <p:nvPr/>
        </p:nvGrpSpPr>
        <p:grpSpPr>
          <a:xfrm rot="5400000">
            <a:off x="1373235" y="3933852"/>
            <a:ext cx="1181745" cy="1264935"/>
            <a:chOff x="2814191" y="1988841"/>
            <a:chExt cx="1181745" cy="1264935"/>
          </a:xfrm>
        </p:grpSpPr>
        <p:sp>
          <p:nvSpPr>
            <p:cNvPr id="37" name="Oblouk 36"/>
            <p:cNvSpPr/>
            <p:nvPr/>
          </p:nvSpPr>
          <p:spPr>
            <a:xfrm rot="16200000">
              <a:off x="2772596" y="2030436"/>
              <a:ext cx="1264935" cy="1181745"/>
            </a:xfrm>
            <a:prstGeom prst="arc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" name="Ovál 37"/>
            <p:cNvSpPr/>
            <p:nvPr/>
          </p:nvSpPr>
          <p:spPr>
            <a:xfrm>
              <a:off x="3131840" y="2348880"/>
              <a:ext cx="72008" cy="45719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8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1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7" dur="2000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  <p:bldP spid="5" grpId="0"/>
      <p:bldP spid="6" grpId="0"/>
      <p:bldP spid="7" grpId="0"/>
      <p:bldP spid="8" grpId="0"/>
      <p:bldP spid="9" grpId="0"/>
      <p:bldP spid="20" grpId="0"/>
      <p:bldP spid="22" grpId="0" animBg="1"/>
      <p:bldP spid="23" grpId="0"/>
      <p:bldP spid="40" grpId="0" animBg="1"/>
      <p:bldP spid="42" grpId="1"/>
      <p:bldP spid="44" grpId="0"/>
      <p:bldP spid="45" grpId="0"/>
      <p:bldP spid="46" grpId="0"/>
      <p:bldP spid="55" grpId="0"/>
      <p:bldP spid="5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louk 1"/>
          <p:cNvSpPr/>
          <p:nvPr/>
        </p:nvSpPr>
        <p:spPr>
          <a:xfrm flipV="1">
            <a:off x="5868144" y="1772816"/>
            <a:ext cx="936104" cy="380180"/>
          </a:xfrm>
          <a:prstGeom prst="arc">
            <a:avLst>
              <a:gd name="adj1" fmla="val 15138879"/>
              <a:gd name="adj2" fmla="val 2093726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sz="2000"/>
          </a:p>
        </p:txBody>
      </p:sp>
      <p:cxnSp>
        <p:nvCxnSpPr>
          <p:cNvPr id="3" name="Přímá spojovací čára 2"/>
          <p:cNvCxnSpPr/>
          <p:nvPr/>
        </p:nvCxnSpPr>
        <p:spPr>
          <a:xfrm>
            <a:off x="6263680" y="1196752"/>
            <a:ext cx="0" cy="3456384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Přímá spojovací čára 3"/>
          <p:cNvCxnSpPr/>
          <p:nvPr/>
        </p:nvCxnSpPr>
        <p:spPr>
          <a:xfrm>
            <a:off x="6263680" y="1196752"/>
            <a:ext cx="1944216" cy="33843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6263680" y="2276872"/>
          <a:ext cx="864096" cy="936104"/>
        </p:xfrm>
        <a:graphic>
          <a:graphicData uri="http://schemas.openxmlformats.org/presentationml/2006/ole">
            <p:oleObj spid="_x0000_s76835" name="Rovnice" r:id="rId3" imgW="152334" imgH="393529" progId="Equation.3">
              <p:embed/>
            </p:oleObj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6839744" y="2564904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 = 33</a:t>
            </a:r>
            <a:r>
              <a:rPr lang="cs-CZ" sz="2000" baseline="30000" dirty="0" smtClean="0"/>
              <a:t>o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703840" y="3212976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r= 8 cm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868144" y="3212976"/>
            <a:ext cx="360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</a:t>
            </a:r>
            <a:endParaRPr lang="cs-CZ" sz="20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/>
        </p:nvGraphicFramePr>
        <p:xfrm>
          <a:off x="6983760" y="4653136"/>
          <a:ext cx="504825" cy="682625"/>
        </p:xfrm>
        <a:graphic>
          <a:graphicData uri="http://schemas.openxmlformats.org/presentationml/2006/ole">
            <p:oleObj spid="_x0000_s76836" name="Rovnice" r:id="rId4" imgW="190417" imgH="393529" progId="Equation.3">
              <p:embed/>
            </p:oleObj>
          </a:graphicData>
        </a:graphic>
      </p:graphicFrame>
      <p:sp>
        <p:nvSpPr>
          <p:cNvPr id="10" name="Obdélník 9"/>
          <p:cNvSpPr/>
          <p:nvPr/>
        </p:nvSpPr>
        <p:spPr>
          <a:xfrm>
            <a:off x="6444208" y="980728"/>
            <a:ext cx="44755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M</a:t>
            </a:r>
            <a:endParaRPr lang="cs-CZ" sz="2000" dirty="0"/>
          </a:p>
        </p:txBody>
      </p:sp>
      <p:sp>
        <p:nvSpPr>
          <p:cNvPr id="11" name="Obdélník 10"/>
          <p:cNvSpPr/>
          <p:nvPr/>
        </p:nvSpPr>
        <p:spPr>
          <a:xfrm>
            <a:off x="8279904" y="4653136"/>
            <a:ext cx="29206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smtClean="0"/>
              <a:t>L</a:t>
            </a:r>
            <a:endParaRPr lang="cs-CZ" sz="2000" dirty="0"/>
          </a:p>
        </p:txBody>
      </p:sp>
      <p:cxnSp>
        <p:nvCxnSpPr>
          <p:cNvPr id="12" name="Přímá spojovací čára 11"/>
          <p:cNvCxnSpPr/>
          <p:nvPr/>
        </p:nvCxnSpPr>
        <p:spPr>
          <a:xfrm>
            <a:off x="6263680" y="4653136"/>
            <a:ext cx="1944216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bdélník 12"/>
          <p:cNvSpPr/>
          <p:nvPr/>
        </p:nvSpPr>
        <p:spPr>
          <a:xfrm>
            <a:off x="6407696" y="2420888"/>
            <a:ext cx="3257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000" dirty="0" smtClean="0"/>
              <a:t>μ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07504" y="332656"/>
            <a:ext cx="19442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Výpočet základny :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67544" y="1052736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sin 33</a:t>
            </a:r>
            <a:r>
              <a:rPr lang="cs-CZ" sz="2000" baseline="30000" dirty="0" smtClean="0"/>
              <a:t>o </a:t>
            </a:r>
            <a:r>
              <a:rPr lang="cs-CZ" sz="2000" dirty="0" smtClean="0"/>
              <a:t> =  </a:t>
            </a:r>
            <a:endParaRPr lang="cs-CZ" sz="2000" dirty="0"/>
          </a:p>
        </p:txBody>
      </p:sp>
      <p:graphicFrame>
        <p:nvGraphicFramePr>
          <p:cNvPr id="16" name="Objekt 15"/>
          <p:cNvGraphicFramePr>
            <a:graphicFrameLocks noChangeAspect="1"/>
          </p:cNvGraphicFramePr>
          <p:nvPr/>
        </p:nvGraphicFramePr>
        <p:xfrm>
          <a:off x="1475656" y="620688"/>
          <a:ext cx="504056" cy="936104"/>
        </p:xfrm>
        <a:graphic>
          <a:graphicData uri="http://schemas.openxmlformats.org/presentationml/2006/ole">
            <p:oleObj spid="_x0000_s76837" name="Rovnice" r:id="rId5" imgW="215806" imgH="571252" progId="Equation.3">
              <p:embed/>
            </p:oleObj>
          </a:graphicData>
        </a:graphic>
      </p:graphicFrame>
      <p:sp>
        <p:nvSpPr>
          <p:cNvPr id="17" name="Obdélník 16"/>
          <p:cNvSpPr/>
          <p:nvPr/>
        </p:nvSpPr>
        <p:spPr>
          <a:xfrm>
            <a:off x="251520" y="1916832"/>
            <a:ext cx="122661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smtClean="0"/>
              <a:t>sin 33</a:t>
            </a:r>
            <a:r>
              <a:rPr lang="cs-CZ" sz="2000" baseline="30000" dirty="0" smtClean="0"/>
              <a:t>o </a:t>
            </a:r>
            <a:r>
              <a:rPr lang="cs-CZ" sz="2000" dirty="0" smtClean="0"/>
              <a:t> =  </a:t>
            </a:r>
            <a:endParaRPr lang="cs-CZ" sz="2000" dirty="0"/>
          </a:p>
        </p:txBody>
      </p:sp>
      <p:graphicFrame>
        <p:nvGraphicFramePr>
          <p:cNvPr id="76805" name="Object 5"/>
          <p:cNvGraphicFramePr>
            <a:graphicFrameLocks noChangeAspect="1"/>
          </p:cNvGraphicFramePr>
          <p:nvPr/>
        </p:nvGraphicFramePr>
        <p:xfrm>
          <a:off x="1259632" y="1484784"/>
          <a:ext cx="503238" cy="936625"/>
        </p:xfrm>
        <a:graphic>
          <a:graphicData uri="http://schemas.openxmlformats.org/presentationml/2006/ole">
            <p:oleObj spid="_x0000_s76838" name="Rovnice" r:id="rId6" imgW="215806" imgH="571252" progId="Equation.3">
              <p:embed/>
            </p:oleObj>
          </a:graphicData>
        </a:graphic>
      </p:graphicFrame>
      <p:graphicFrame>
        <p:nvGraphicFramePr>
          <p:cNvPr id="76806" name="Object 6"/>
          <p:cNvGraphicFramePr>
            <a:graphicFrameLocks noChangeAspect="1"/>
          </p:cNvGraphicFramePr>
          <p:nvPr/>
        </p:nvGraphicFramePr>
        <p:xfrm>
          <a:off x="407988" y="2420938"/>
          <a:ext cx="708025" cy="644525"/>
        </p:xfrm>
        <a:graphic>
          <a:graphicData uri="http://schemas.openxmlformats.org/presentationml/2006/ole">
            <p:oleObj spid="_x0000_s76839" name="Rovnice" r:id="rId7" imgW="304536" imgH="393359" progId="Equation.3">
              <p:embed/>
            </p:oleObj>
          </a:graphicData>
        </a:graphic>
      </p:graphicFrame>
      <p:sp>
        <p:nvSpPr>
          <p:cNvPr id="20" name="TextovéPole 19"/>
          <p:cNvSpPr txBox="1"/>
          <p:nvPr/>
        </p:nvSpPr>
        <p:spPr>
          <a:xfrm>
            <a:off x="1115616" y="2564904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sin 33</a:t>
            </a:r>
            <a:r>
              <a:rPr lang="cs-CZ" sz="2000" baseline="30000" dirty="0" smtClean="0"/>
              <a:t>o  </a:t>
            </a:r>
            <a:r>
              <a:rPr lang="cs-CZ" sz="2000" dirty="0" smtClean="0"/>
              <a:t> . 8</a:t>
            </a:r>
            <a:endParaRPr lang="cs-CZ" sz="2000" dirty="0"/>
          </a:p>
        </p:txBody>
      </p:sp>
      <p:graphicFrame>
        <p:nvGraphicFramePr>
          <p:cNvPr id="76807" name="Object 7"/>
          <p:cNvGraphicFramePr>
            <a:graphicFrameLocks noChangeAspect="1"/>
          </p:cNvGraphicFramePr>
          <p:nvPr/>
        </p:nvGraphicFramePr>
        <p:xfrm>
          <a:off x="395536" y="3068960"/>
          <a:ext cx="708025" cy="644525"/>
        </p:xfrm>
        <a:graphic>
          <a:graphicData uri="http://schemas.openxmlformats.org/presentationml/2006/ole">
            <p:oleObj spid="_x0000_s76840" name="Rovnice" r:id="rId8" imgW="304536" imgH="393359" progId="Equation.3">
              <p:embed/>
            </p:oleObj>
          </a:graphicData>
        </a:graphic>
      </p:graphicFrame>
      <p:sp>
        <p:nvSpPr>
          <p:cNvPr id="22" name="TextovéPole 21"/>
          <p:cNvSpPr txBox="1"/>
          <p:nvPr/>
        </p:nvSpPr>
        <p:spPr>
          <a:xfrm>
            <a:off x="1043608" y="3140968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0,5446 . 8</a:t>
            </a:r>
            <a:endParaRPr lang="cs-CZ" sz="2000" dirty="0"/>
          </a:p>
        </p:txBody>
      </p:sp>
      <p:graphicFrame>
        <p:nvGraphicFramePr>
          <p:cNvPr id="76808" name="Object 8"/>
          <p:cNvGraphicFramePr>
            <a:graphicFrameLocks noChangeAspect="1"/>
          </p:cNvGraphicFramePr>
          <p:nvPr/>
        </p:nvGraphicFramePr>
        <p:xfrm>
          <a:off x="395536" y="3717032"/>
          <a:ext cx="708025" cy="644525"/>
        </p:xfrm>
        <a:graphic>
          <a:graphicData uri="http://schemas.openxmlformats.org/presentationml/2006/ole">
            <p:oleObj spid="_x0000_s76841" name="Rovnice" r:id="rId9" imgW="304536" imgH="393359" progId="Equation.3">
              <p:embed/>
            </p:oleObj>
          </a:graphicData>
        </a:graphic>
      </p:graphicFrame>
      <p:sp>
        <p:nvSpPr>
          <p:cNvPr id="24" name="TextovéPole 23"/>
          <p:cNvSpPr txBox="1"/>
          <p:nvPr/>
        </p:nvSpPr>
        <p:spPr>
          <a:xfrm>
            <a:off x="899592" y="3861048"/>
            <a:ext cx="1080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4,3568</a:t>
            </a:r>
            <a:endParaRPr lang="cs-CZ" sz="2000" dirty="0"/>
          </a:p>
        </p:txBody>
      </p:sp>
      <p:sp>
        <p:nvSpPr>
          <p:cNvPr id="25" name="Obdélník 24"/>
          <p:cNvSpPr/>
          <p:nvPr/>
        </p:nvSpPr>
        <p:spPr>
          <a:xfrm>
            <a:off x="1619672" y="3861048"/>
            <a:ext cx="5760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≐</a:t>
            </a:r>
            <a:endParaRPr lang="cs-CZ" sz="20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835696" y="3861048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4,4 cm</a:t>
            </a:r>
            <a:endParaRPr lang="cs-CZ" sz="20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67544" y="4437112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m</a:t>
            </a:r>
            <a:endParaRPr lang="cs-CZ" sz="2000" dirty="0"/>
          </a:p>
        </p:txBody>
      </p:sp>
      <p:sp>
        <p:nvSpPr>
          <p:cNvPr id="28" name="Obdélník 27"/>
          <p:cNvSpPr/>
          <p:nvPr/>
        </p:nvSpPr>
        <p:spPr>
          <a:xfrm>
            <a:off x="755576" y="4437112"/>
            <a:ext cx="12961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≐ 8,8 cm</a:t>
            </a:r>
            <a:endParaRPr lang="cs-CZ" sz="20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2483768" y="0"/>
            <a:ext cx="66602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Výpočet výšky  lze provést několika způsoby:</a:t>
            </a:r>
          </a:p>
          <a:p>
            <a:pPr marL="342900" indent="-342900">
              <a:buAutoNum type="alphaLcParenR"/>
            </a:pPr>
            <a:r>
              <a:rPr lang="cs-CZ" sz="2000" dirty="0" smtClean="0"/>
              <a:t>Pythagorovou větou b) pomocí cos</a:t>
            </a:r>
          </a:p>
          <a:p>
            <a:pPr marL="342900" indent="-342900"/>
            <a:r>
              <a:rPr lang="cs-CZ" sz="2000" dirty="0" smtClean="0"/>
              <a:t>c)pomocí tg.  Zvolíme výpočet pomocí cos        .</a:t>
            </a:r>
          </a:p>
          <a:p>
            <a:pPr marL="342900" indent="-342900"/>
            <a:endParaRPr lang="cs-CZ" sz="2000" dirty="0"/>
          </a:p>
        </p:txBody>
      </p:sp>
      <p:sp>
        <p:nvSpPr>
          <p:cNvPr id="31" name="Obdélník 30"/>
          <p:cNvSpPr/>
          <p:nvPr/>
        </p:nvSpPr>
        <p:spPr>
          <a:xfrm>
            <a:off x="6876256" y="476672"/>
            <a:ext cx="3257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000" dirty="0" smtClean="0"/>
              <a:t>μ</a:t>
            </a:r>
            <a:endParaRPr lang="cs-CZ" sz="2000" dirty="0"/>
          </a:p>
        </p:txBody>
      </p:sp>
      <p:graphicFrame>
        <p:nvGraphicFramePr>
          <p:cNvPr id="76809" name="Object 9"/>
          <p:cNvGraphicFramePr>
            <a:graphicFrameLocks noChangeAspect="1"/>
          </p:cNvGraphicFramePr>
          <p:nvPr/>
        </p:nvGraphicFramePr>
        <p:xfrm>
          <a:off x="6876256" y="476672"/>
          <a:ext cx="360040" cy="702468"/>
        </p:xfrm>
        <a:graphic>
          <a:graphicData uri="http://schemas.openxmlformats.org/presentationml/2006/ole">
            <p:oleObj spid="_x0000_s76842" name="Rovnice" r:id="rId10" imgW="152334" imgH="393529" progId="Equation.3">
              <p:embed/>
            </p:oleObj>
          </a:graphicData>
        </a:graphic>
      </p:graphicFrame>
      <p:graphicFrame>
        <p:nvGraphicFramePr>
          <p:cNvPr id="76810" name="Object 10"/>
          <p:cNvGraphicFramePr>
            <a:graphicFrameLocks noChangeAspect="1"/>
          </p:cNvGraphicFramePr>
          <p:nvPr/>
        </p:nvGraphicFramePr>
        <p:xfrm>
          <a:off x="2915816" y="1988840"/>
          <a:ext cx="504056" cy="648072"/>
        </p:xfrm>
        <a:graphic>
          <a:graphicData uri="http://schemas.openxmlformats.org/presentationml/2006/ole">
            <p:oleObj spid="_x0000_s76843" name="Rovnice" r:id="rId11" imgW="152334" imgH="393529" progId="Equation.3">
              <p:embed/>
            </p:oleObj>
          </a:graphicData>
        </a:graphic>
      </p:graphicFrame>
      <p:sp>
        <p:nvSpPr>
          <p:cNvPr id="34" name="TextovéPole 33"/>
          <p:cNvSpPr txBox="1"/>
          <p:nvPr/>
        </p:nvSpPr>
        <p:spPr>
          <a:xfrm>
            <a:off x="2483768" y="2132856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cos</a:t>
            </a:r>
            <a:endParaRPr lang="cs-CZ" sz="2000" dirty="0"/>
          </a:p>
        </p:txBody>
      </p:sp>
      <p:sp>
        <p:nvSpPr>
          <p:cNvPr id="35" name="Obdélník 34"/>
          <p:cNvSpPr/>
          <p:nvPr/>
        </p:nvSpPr>
        <p:spPr>
          <a:xfrm>
            <a:off x="2987824" y="1916832"/>
            <a:ext cx="3257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000" dirty="0" smtClean="0"/>
              <a:t>μ</a:t>
            </a:r>
            <a:endParaRPr lang="cs-CZ" sz="20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3347864" y="2132856"/>
            <a:ext cx="288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=</a:t>
            </a:r>
            <a:endParaRPr lang="cs-CZ" sz="2000" dirty="0"/>
          </a:p>
        </p:txBody>
      </p:sp>
      <p:graphicFrame>
        <p:nvGraphicFramePr>
          <p:cNvPr id="37" name="Objekt 36"/>
          <p:cNvGraphicFramePr>
            <a:graphicFrameLocks noChangeAspect="1"/>
          </p:cNvGraphicFramePr>
          <p:nvPr/>
        </p:nvGraphicFramePr>
        <p:xfrm>
          <a:off x="3635896" y="1916832"/>
          <a:ext cx="266248" cy="792088"/>
        </p:xfrm>
        <a:graphic>
          <a:graphicData uri="http://schemas.openxmlformats.org/presentationml/2006/ole">
            <p:oleObj spid="_x0000_s76844" name="Rovnice" r:id="rId12" imgW="139639" imgH="393529" progId="Equation.3">
              <p:embed/>
            </p:oleObj>
          </a:graphicData>
        </a:graphic>
      </p:graphicFrame>
      <p:sp>
        <p:nvSpPr>
          <p:cNvPr id="38" name="Obdélník 37"/>
          <p:cNvSpPr/>
          <p:nvPr/>
        </p:nvSpPr>
        <p:spPr>
          <a:xfrm>
            <a:off x="2555776" y="2852936"/>
            <a:ext cx="11203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smtClean="0"/>
              <a:t>cos 33</a:t>
            </a:r>
            <a:r>
              <a:rPr lang="cs-CZ" sz="2000" baseline="30000" dirty="0" smtClean="0"/>
              <a:t>o</a:t>
            </a:r>
            <a:r>
              <a:rPr lang="cs-CZ" sz="2000" dirty="0" smtClean="0"/>
              <a:t> =</a:t>
            </a:r>
            <a:endParaRPr lang="cs-CZ" sz="2000" dirty="0"/>
          </a:p>
        </p:txBody>
      </p:sp>
      <p:graphicFrame>
        <p:nvGraphicFramePr>
          <p:cNvPr id="76812" name="Object 12"/>
          <p:cNvGraphicFramePr>
            <a:graphicFrameLocks noChangeAspect="1"/>
          </p:cNvGraphicFramePr>
          <p:nvPr/>
        </p:nvGraphicFramePr>
        <p:xfrm>
          <a:off x="3563888" y="2636912"/>
          <a:ext cx="266700" cy="719137"/>
        </p:xfrm>
        <a:graphic>
          <a:graphicData uri="http://schemas.openxmlformats.org/presentationml/2006/ole">
            <p:oleObj spid="_x0000_s76845" name="Rovnice" r:id="rId13" imgW="139639" imgH="393529" progId="Equation.3">
              <p:embed/>
            </p:oleObj>
          </a:graphicData>
        </a:graphic>
      </p:graphicFrame>
      <p:sp>
        <p:nvSpPr>
          <p:cNvPr id="40" name="TextovéPole 39"/>
          <p:cNvSpPr txBox="1"/>
          <p:nvPr/>
        </p:nvSpPr>
        <p:spPr>
          <a:xfrm>
            <a:off x="2627784" y="3429000"/>
            <a:ext cx="2232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 = cos 33</a:t>
            </a:r>
            <a:r>
              <a:rPr lang="cs-CZ" sz="2000" baseline="30000" dirty="0" smtClean="0"/>
              <a:t>o</a:t>
            </a:r>
            <a:r>
              <a:rPr lang="cs-CZ" sz="2000" dirty="0" smtClean="0"/>
              <a:t> . 8</a:t>
            </a:r>
            <a:endParaRPr lang="cs-CZ" sz="2000" dirty="0"/>
          </a:p>
        </p:txBody>
      </p:sp>
      <p:sp>
        <p:nvSpPr>
          <p:cNvPr id="41" name="Obdélník 40"/>
          <p:cNvSpPr/>
          <p:nvPr/>
        </p:nvSpPr>
        <p:spPr>
          <a:xfrm>
            <a:off x="2627784" y="3789040"/>
            <a:ext cx="15664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smtClean="0"/>
              <a:t>v = 0,8387 . 8</a:t>
            </a:r>
            <a:endParaRPr lang="cs-CZ" sz="2000" dirty="0"/>
          </a:p>
        </p:txBody>
      </p:sp>
      <p:sp>
        <p:nvSpPr>
          <p:cNvPr id="42" name="Obdélník 41"/>
          <p:cNvSpPr/>
          <p:nvPr/>
        </p:nvSpPr>
        <p:spPr>
          <a:xfrm>
            <a:off x="2627784" y="4149080"/>
            <a:ext cx="25202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v = 0,8387 . 8 = 6,7096</a:t>
            </a:r>
            <a:endParaRPr lang="cs-CZ" sz="2000" dirty="0"/>
          </a:p>
        </p:txBody>
      </p:sp>
      <p:sp>
        <p:nvSpPr>
          <p:cNvPr id="43" name="Obdélník 42"/>
          <p:cNvSpPr/>
          <p:nvPr/>
        </p:nvSpPr>
        <p:spPr>
          <a:xfrm>
            <a:off x="2699792" y="4509120"/>
            <a:ext cx="3000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smtClean="0"/>
              <a:t>v</a:t>
            </a:r>
            <a:endParaRPr lang="cs-CZ" sz="2000" dirty="0"/>
          </a:p>
        </p:txBody>
      </p:sp>
      <p:sp>
        <p:nvSpPr>
          <p:cNvPr id="44" name="Obdélník 43"/>
          <p:cNvSpPr/>
          <p:nvPr/>
        </p:nvSpPr>
        <p:spPr>
          <a:xfrm>
            <a:off x="2915816" y="4509120"/>
            <a:ext cx="11304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smtClean="0"/>
              <a:t>≐ 6,7 cm</a:t>
            </a:r>
            <a:endParaRPr lang="cs-CZ" sz="2000" dirty="0"/>
          </a:p>
        </p:txBody>
      </p:sp>
      <p:cxnSp>
        <p:nvCxnSpPr>
          <p:cNvPr id="46" name="Přímá spojovací čára 45"/>
          <p:cNvCxnSpPr/>
          <p:nvPr/>
        </p:nvCxnSpPr>
        <p:spPr>
          <a:xfrm>
            <a:off x="539552" y="4797152"/>
            <a:ext cx="1152128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ovací čára 47"/>
          <p:cNvCxnSpPr/>
          <p:nvPr/>
        </p:nvCxnSpPr>
        <p:spPr>
          <a:xfrm>
            <a:off x="2843808" y="4941168"/>
            <a:ext cx="1008112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5" dur="2000"/>
                                        <p:tgtEl>
                                          <p:spTgt spid="76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2000"/>
                                        <p:tgtEl>
                                          <p:spTgt spid="76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2000"/>
                                        <p:tgtEl>
                                          <p:spTgt spid="76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2000"/>
                                        <p:tgtEl>
                                          <p:spTgt spid="76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8" dur="2000"/>
                                        <p:tgtEl>
                                          <p:spTgt spid="76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76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8" dur="2000"/>
                                        <p:tgtEl>
                                          <p:spTgt spid="76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9" dur="2000"/>
                                        <p:tgtEl>
                                          <p:spTgt spid="76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  <p:bldP spid="7" grpId="0"/>
      <p:bldP spid="8" grpId="0"/>
      <p:bldP spid="10" grpId="0"/>
      <p:bldP spid="11" grpId="0"/>
      <p:bldP spid="13" grpId="0"/>
      <p:bldP spid="15" grpId="0"/>
      <p:bldP spid="17" grpId="0"/>
      <p:bldP spid="20" grpId="0"/>
      <p:bldP spid="22" grpId="0"/>
      <p:bldP spid="24" grpId="0"/>
      <p:bldP spid="25" grpId="0"/>
      <p:bldP spid="26" grpId="0"/>
      <p:bldP spid="27" grpId="0"/>
      <p:bldP spid="28" grpId="0"/>
      <p:bldP spid="30" grpId="0"/>
      <p:bldP spid="31" grpId="0"/>
      <p:bldP spid="34" grpId="0"/>
      <p:bldP spid="35" grpId="0"/>
      <p:bldP spid="36" grpId="0"/>
      <p:bldP spid="38" grpId="0"/>
      <p:bldP spid="40" grpId="0"/>
      <p:bldP spid="41" grpId="0"/>
      <p:bldP spid="42" grpId="0"/>
      <p:bldP spid="43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260648"/>
            <a:ext cx="7992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Př. 3. Sestroj úhel   a) </a:t>
            </a:r>
            <a:r>
              <a:rPr lang="el-GR" sz="2400" dirty="0" smtClean="0"/>
              <a:t>α</a:t>
            </a:r>
            <a:r>
              <a:rPr lang="cs-CZ" sz="2400" dirty="0" smtClean="0"/>
              <a:t> = 27</a:t>
            </a:r>
            <a:r>
              <a:rPr lang="cs-CZ" sz="2400" baseline="30000" dirty="0" smtClean="0"/>
              <a:t>o </a:t>
            </a:r>
            <a:r>
              <a:rPr lang="cs-CZ" sz="2400" dirty="0" smtClean="0"/>
              <a:t> pomocí hodnoty tg = 27</a:t>
            </a:r>
            <a:r>
              <a:rPr lang="cs-CZ" sz="2400" baseline="30000" dirty="0" smtClean="0"/>
              <a:t>o</a:t>
            </a:r>
            <a:r>
              <a:rPr lang="cs-CZ" sz="2400" dirty="0" smtClean="0"/>
              <a:t> . 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908720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tg 27</a:t>
            </a:r>
            <a:r>
              <a:rPr lang="cs-CZ" sz="2400" baseline="30000" dirty="0" smtClean="0"/>
              <a:t>o </a:t>
            </a:r>
            <a:r>
              <a:rPr lang="cs-CZ" sz="2400" dirty="0" smtClean="0"/>
              <a:t>≐ 0,5099 5 ≐ 0,51= </a:t>
            </a:r>
            <a:r>
              <a:rPr lang="cs-CZ" sz="2400" baseline="30000" dirty="0" smtClean="0"/>
              <a:t> </a:t>
            </a:r>
            <a:endParaRPr lang="cs-CZ" sz="2400" dirty="0"/>
          </a:p>
        </p:txBody>
      </p:sp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3707904" y="790575"/>
          <a:ext cx="1800200" cy="792163"/>
        </p:xfrm>
        <a:graphic>
          <a:graphicData uri="http://schemas.openxmlformats.org/presentationml/2006/ole">
            <p:oleObj spid="_x0000_s77829" name="Rovnice" r:id="rId3" imgW="622030" imgH="393529" progId="Equation.3">
              <p:embed/>
            </p:oleObj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5724128" y="764704"/>
            <a:ext cx="3419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>
                <a:solidFill>
                  <a:srgbClr val="FF0000"/>
                </a:solidFill>
              </a:rPr>
              <a:t>délka protilehlé odvěsny</a:t>
            </a:r>
          </a:p>
          <a:p>
            <a:r>
              <a:rPr lang="cs-CZ" sz="2400" dirty="0" smtClean="0"/>
              <a:t> </a:t>
            </a:r>
            <a:r>
              <a:rPr lang="cs-CZ" sz="2400" dirty="0" smtClean="0">
                <a:solidFill>
                  <a:srgbClr val="92D050"/>
                </a:solidFill>
              </a:rPr>
              <a:t>délka přilehlé odvěsny</a:t>
            </a:r>
            <a:endParaRPr lang="cs-CZ" sz="2400" dirty="0">
              <a:solidFill>
                <a:srgbClr val="92D050"/>
              </a:solidFill>
            </a:endParaRPr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043608" y="4293096"/>
            <a:ext cx="6624736" cy="0"/>
          </a:xfrm>
          <a:prstGeom prst="line">
            <a:avLst/>
          </a:prstGeom>
          <a:ln w="254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3275856" y="4509120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10 cm </a:t>
            </a:r>
            <a:endParaRPr lang="cs-CZ" sz="2400" dirty="0"/>
          </a:p>
        </p:txBody>
      </p:sp>
      <p:cxnSp>
        <p:nvCxnSpPr>
          <p:cNvPr id="12" name="Přímá spojovací čára 11"/>
          <p:cNvCxnSpPr/>
          <p:nvPr/>
        </p:nvCxnSpPr>
        <p:spPr>
          <a:xfrm flipV="1">
            <a:off x="7668344" y="1844824"/>
            <a:ext cx="0" cy="2448272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7884368" y="2636912"/>
            <a:ext cx="12596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5,1 cm</a:t>
            </a:r>
            <a:endParaRPr lang="cs-CZ" sz="2400" dirty="0"/>
          </a:p>
        </p:txBody>
      </p:sp>
      <p:cxnSp>
        <p:nvCxnSpPr>
          <p:cNvPr id="19" name="Přímá spojovací čára 18"/>
          <p:cNvCxnSpPr/>
          <p:nvPr/>
        </p:nvCxnSpPr>
        <p:spPr>
          <a:xfrm flipV="1">
            <a:off x="971600" y="1844824"/>
            <a:ext cx="6696744" cy="24482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blouk 19"/>
          <p:cNvSpPr/>
          <p:nvPr/>
        </p:nvSpPr>
        <p:spPr>
          <a:xfrm rot="8851116" flipH="1">
            <a:off x="2456545" y="2914006"/>
            <a:ext cx="936104" cy="1512168"/>
          </a:xfrm>
          <a:prstGeom prst="arc">
            <a:avLst>
              <a:gd name="adj1" fmla="val 16200000"/>
              <a:gd name="adj2" fmla="val 2129828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3563888" y="3645024"/>
            <a:ext cx="1117614" cy="461665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l-GR" sz="2400" dirty="0" smtClean="0">
                <a:solidFill>
                  <a:srgbClr val="00B0F0"/>
                </a:solidFill>
              </a:rPr>
              <a:t>α</a:t>
            </a:r>
            <a:r>
              <a:rPr lang="cs-CZ" sz="2400" dirty="0" smtClean="0">
                <a:solidFill>
                  <a:srgbClr val="00B0F0"/>
                </a:solidFill>
              </a:rPr>
              <a:t> = 27</a:t>
            </a:r>
            <a:r>
              <a:rPr lang="cs-CZ" sz="2400" baseline="30000" dirty="0" smtClean="0">
                <a:solidFill>
                  <a:srgbClr val="00B0F0"/>
                </a:solidFill>
              </a:rPr>
              <a:t>o </a:t>
            </a:r>
            <a:endParaRPr lang="cs-CZ" sz="2400" dirty="0">
              <a:solidFill>
                <a:srgbClr val="00B0F0"/>
              </a:solidFill>
            </a:endParaRPr>
          </a:p>
        </p:txBody>
      </p:sp>
      <p:grpSp>
        <p:nvGrpSpPr>
          <p:cNvPr id="18" name="Skupina 17"/>
          <p:cNvGrpSpPr/>
          <p:nvPr/>
        </p:nvGrpSpPr>
        <p:grpSpPr>
          <a:xfrm>
            <a:off x="7062663" y="3645024"/>
            <a:ext cx="1181745" cy="1264935"/>
            <a:chOff x="2814191" y="1988841"/>
            <a:chExt cx="1181745" cy="1264935"/>
          </a:xfrm>
        </p:grpSpPr>
        <p:sp>
          <p:nvSpPr>
            <p:cNvPr id="22" name="Oblouk 21"/>
            <p:cNvSpPr/>
            <p:nvPr/>
          </p:nvSpPr>
          <p:spPr>
            <a:xfrm rot="16200000">
              <a:off x="2772596" y="2030436"/>
              <a:ext cx="1264935" cy="1181745"/>
            </a:xfrm>
            <a:prstGeom prst="arc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Ovál 22"/>
            <p:cNvSpPr/>
            <p:nvPr/>
          </p:nvSpPr>
          <p:spPr>
            <a:xfrm>
              <a:off x="3131840" y="2348880"/>
              <a:ext cx="72008" cy="45719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10" grpId="0"/>
      <p:bldP spid="15" grpId="0"/>
      <p:bldP spid="20" grpId="0" animBg="1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32656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b) Pomocí hodnoty sin 45</a:t>
            </a:r>
            <a:r>
              <a:rPr lang="cs-CZ" sz="2400" baseline="30000" dirty="0" smtClean="0"/>
              <a:t>o</a:t>
            </a:r>
            <a:r>
              <a:rPr lang="cs-CZ" sz="2400" dirty="0" smtClean="0"/>
              <a:t> sestroj úhel </a:t>
            </a:r>
            <a:r>
              <a:rPr lang="el-GR" sz="2400" dirty="0" smtClean="0"/>
              <a:t>β</a:t>
            </a:r>
            <a:r>
              <a:rPr lang="cs-CZ" sz="2400" dirty="0" smtClean="0"/>
              <a:t>=45</a:t>
            </a:r>
            <a:r>
              <a:rPr lang="cs-CZ" sz="2400" baseline="30000" dirty="0" smtClean="0"/>
              <a:t>o</a:t>
            </a:r>
            <a:r>
              <a:rPr lang="cs-CZ" sz="2400" dirty="0" smtClean="0"/>
              <a:t> . Sin 45</a:t>
            </a:r>
            <a:r>
              <a:rPr lang="cs-CZ" sz="2400" baseline="30000" dirty="0" smtClean="0"/>
              <a:t>o</a:t>
            </a:r>
            <a:r>
              <a:rPr lang="cs-CZ" sz="2400" dirty="0" smtClean="0"/>
              <a:t>= 0,707 1                           </a:t>
            </a:r>
          </a:p>
          <a:p>
            <a:r>
              <a:rPr lang="cs-CZ" sz="2400" dirty="0" smtClean="0"/>
              <a:t>                                                                                              </a:t>
            </a:r>
          </a:p>
          <a:p>
            <a:r>
              <a:rPr lang="cs-CZ" sz="2400" dirty="0" smtClean="0"/>
              <a:t>                                                                                           ≐ 0,71 = </a:t>
            </a:r>
            <a:endParaRPr lang="cs-CZ" sz="2400" dirty="0"/>
          </a:p>
        </p:txBody>
      </p:sp>
      <p:sp>
        <p:nvSpPr>
          <p:cNvPr id="3" name="Elipsa 2"/>
          <p:cNvSpPr/>
          <p:nvPr/>
        </p:nvSpPr>
        <p:spPr>
          <a:xfrm>
            <a:off x="1835696" y="764704"/>
            <a:ext cx="5400600" cy="540060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4355976" y="3284984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x</a:t>
            </a:r>
            <a:endParaRPr lang="cs-CZ" sz="2400" dirty="0"/>
          </a:p>
        </p:txBody>
      </p:sp>
      <p:cxnSp>
        <p:nvCxnSpPr>
          <p:cNvPr id="6" name="Přímá spojovací čára 5"/>
          <p:cNvCxnSpPr>
            <a:endCxn id="3" idx="6"/>
          </p:cNvCxnSpPr>
          <p:nvPr/>
        </p:nvCxnSpPr>
        <p:spPr>
          <a:xfrm flipV="1">
            <a:off x="1835696" y="3465004"/>
            <a:ext cx="5400600" cy="108012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Objekt 7"/>
          <p:cNvGraphicFramePr>
            <a:graphicFrameLocks noChangeAspect="1"/>
          </p:cNvGraphicFramePr>
          <p:nvPr/>
        </p:nvGraphicFramePr>
        <p:xfrm>
          <a:off x="7668344" y="908720"/>
          <a:ext cx="1224136" cy="792088"/>
        </p:xfrm>
        <a:graphic>
          <a:graphicData uri="http://schemas.openxmlformats.org/presentationml/2006/ole">
            <p:oleObj spid="_x0000_s78853" name="Rovnice" r:id="rId3" imgW="622030" imgH="393529" progId="Equation.3">
              <p:embed/>
            </p:oleObj>
          </a:graphicData>
        </a:graphic>
      </p:graphicFrame>
      <p:sp>
        <p:nvSpPr>
          <p:cNvPr id="18" name="Oblouk 17"/>
          <p:cNvSpPr/>
          <p:nvPr/>
        </p:nvSpPr>
        <p:spPr>
          <a:xfrm>
            <a:off x="2411760" y="1412776"/>
            <a:ext cx="360040" cy="36004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0" name="Přímá spojovací čára 19"/>
          <p:cNvCxnSpPr/>
          <p:nvPr/>
        </p:nvCxnSpPr>
        <p:spPr>
          <a:xfrm flipH="1">
            <a:off x="1835696" y="1484784"/>
            <a:ext cx="864096" cy="2088232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>
            <a:endCxn id="3" idx="6"/>
          </p:cNvCxnSpPr>
          <p:nvPr/>
        </p:nvCxnSpPr>
        <p:spPr>
          <a:xfrm>
            <a:off x="2699792" y="1484784"/>
            <a:ext cx="4536504" cy="198022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blouk 30"/>
          <p:cNvSpPr/>
          <p:nvPr/>
        </p:nvSpPr>
        <p:spPr>
          <a:xfrm rot="15582438">
            <a:off x="5621944" y="3017747"/>
            <a:ext cx="936104" cy="72008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/>
          <p:cNvSpPr txBox="1"/>
          <p:nvPr/>
        </p:nvSpPr>
        <p:spPr>
          <a:xfrm>
            <a:off x="4572000" y="2852936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dirty="0" smtClean="0"/>
              <a:t>β</a:t>
            </a:r>
            <a:r>
              <a:rPr lang="cs-CZ" sz="2400" dirty="0" smtClean="0"/>
              <a:t>=45</a:t>
            </a:r>
            <a:r>
              <a:rPr lang="cs-CZ" sz="2400" baseline="30000" dirty="0" smtClean="0"/>
              <a:t>o</a:t>
            </a:r>
            <a:r>
              <a:rPr lang="cs-CZ" sz="2400" dirty="0" smtClean="0"/>
              <a:t> </a:t>
            </a:r>
            <a:endParaRPr lang="cs-CZ" sz="2400" dirty="0"/>
          </a:p>
        </p:txBody>
      </p:sp>
      <p:cxnSp>
        <p:nvCxnSpPr>
          <p:cNvPr id="34" name="Přímá spojovací šipka 33"/>
          <p:cNvCxnSpPr/>
          <p:nvPr/>
        </p:nvCxnSpPr>
        <p:spPr>
          <a:xfrm flipH="1" flipV="1">
            <a:off x="1691680" y="1484784"/>
            <a:ext cx="1008112" cy="23083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/>
          <p:cNvSpPr txBox="1"/>
          <p:nvPr/>
        </p:nvSpPr>
        <p:spPr>
          <a:xfrm>
            <a:off x="179512" y="1052736"/>
            <a:ext cx="14401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Platí podle Thaletovy</a:t>
            </a:r>
          </a:p>
          <a:p>
            <a:r>
              <a:rPr lang="cs-CZ" sz="2400" dirty="0" smtClean="0"/>
              <a:t>kružnice</a:t>
            </a:r>
            <a:endParaRPr lang="cs-CZ" sz="24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3563888" y="3789040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Přepona 10 cm</a:t>
            </a:r>
            <a:endParaRPr lang="cs-CZ" sz="2400" dirty="0">
              <a:solidFill>
                <a:srgbClr val="FF0000"/>
              </a:solidFill>
            </a:endParaRPr>
          </a:p>
        </p:txBody>
      </p:sp>
      <p:cxnSp>
        <p:nvCxnSpPr>
          <p:cNvPr id="40" name="Přímá spojovací šipka 39"/>
          <p:cNvCxnSpPr/>
          <p:nvPr/>
        </p:nvCxnSpPr>
        <p:spPr>
          <a:xfrm flipH="1">
            <a:off x="539552" y="2852936"/>
            <a:ext cx="1584176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ovéPole 40"/>
          <p:cNvSpPr txBox="1"/>
          <p:nvPr/>
        </p:nvSpPr>
        <p:spPr>
          <a:xfrm>
            <a:off x="0" y="4005064"/>
            <a:ext cx="2267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F0"/>
                </a:solidFill>
              </a:rPr>
              <a:t>protilehlá odvěsna 7,1 cm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7092280" y="1844824"/>
            <a:ext cx="2051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>
                <a:solidFill>
                  <a:srgbClr val="00B0F0"/>
                </a:solidFill>
              </a:rPr>
              <a:t>protilehlá </a:t>
            </a:r>
            <a:r>
              <a:rPr lang="cs-CZ" sz="2400" u="sng" dirty="0" err="1" smtClean="0">
                <a:solidFill>
                  <a:srgbClr val="00B0F0"/>
                </a:solidFill>
              </a:rPr>
              <a:t>odv</a:t>
            </a:r>
            <a:r>
              <a:rPr lang="cs-CZ" sz="2400" u="sng" dirty="0" smtClean="0">
                <a:solidFill>
                  <a:srgbClr val="00B0F0"/>
                </a:solidFill>
              </a:rPr>
              <a:t>.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     přepona</a:t>
            </a:r>
            <a:endParaRPr lang="cs-CZ" sz="2400" dirty="0">
              <a:solidFill>
                <a:srgbClr val="FF0000"/>
              </a:solidFill>
            </a:endParaRPr>
          </a:p>
        </p:txBody>
      </p:sp>
      <p:grpSp>
        <p:nvGrpSpPr>
          <p:cNvPr id="21" name="Skupina 20"/>
          <p:cNvGrpSpPr/>
          <p:nvPr/>
        </p:nvGrpSpPr>
        <p:grpSpPr>
          <a:xfrm rot="12058550">
            <a:off x="2050876" y="863732"/>
            <a:ext cx="1181745" cy="1264935"/>
            <a:chOff x="2814191" y="1988841"/>
            <a:chExt cx="1181745" cy="1264935"/>
          </a:xfrm>
        </p:grpSpPr>
        <p:sp>
          <p:nvSpPr>
            <p:cNvPr id="22" name="Oblouk 21"/>
            <p:cNvSpPr/>
            <p:nvPr/>
          </p:nvSpPr>
          <p:spPr>
            <a:xfrm rot="16200000">
              <a:off x="2772596" y="2030436"/>
              <a:ext cx="1264935" cy="1181745"/>
            </a:xfrm>
            <a:prstGeom prst="arc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Ovál 22"/>
            <p:cNvSpPr/>
            <p:nvPr/>
          </p:nvSpPr>
          <p:spPr>
            <a:xfrm>
              <a:off x="3131840" y="2348880"/>
              <a:ext cx="72008" cy="45719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  <p:bldP spid="18" grpId="0" animBg="1"/>
      <p:bldP spid="31" grpId="0" animBg="1"/>
      <p:bldP spid="32" grpId="0"/>
      <p:bldP spid="35" grpId="0"/>
      <p:bldP spid="38" grpId="0"/>
      <p:bldP spid="41" grpId="0"/>
      <p:bldP spid="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/>
              <a:t>PŮLPÁN, Zdeněk, Michal ČIHÁK a Josef TREJBAL. </a:t>
            </a:r>
            <a:r>
              <a:rPr lang="cs-CZ" sz="1800" i="1" dirty="0"/>
              <a:t>Matematika 9 pro základní školy</a:t>
            </a:r>
            <a:r>
              <a:rPr lang="cs-CZ" sz="1800" dirty="0"/>
              <a:t>. 1. vyd. Praha: SPN - pedagogické nakladatelství, 2010, 102 s. ISBN 978-807-2354-894.</a:t>
            </a:r>
          </a:p>
          <a:p>
            <a:endParaRPr lang="cs-CZ" sz="1800" dirty="0" smtClean="0"/>
          </a:p>
          <a:p>
            <a:r>
              <a:rPr lang="cs-CZ" sz="1800" dirty="0"/>
              <a:t>BĚLOUN, František. </a:t>
            </a:r>
            <a:r>
              <a:rPr lang="cs-CZ" sz="1800" i="1" dirty="0"/>
              <a:t>Sbírka úloh z matematiky pro základní školu</a:t>
            </a:r>
            <a:r>
              <a:rPr lang="cs-CZ" sz="1800" dirty="0"/>
              <a:t>. 8. vyd. Praha: Prometheus, 2003, 254 s. Učebnice pro základní školy (Prometheus). ISBN 80-719-6104-3.</a:t>
            </a:r>
          </a:p>
          <a:p>
            <a:endParaRPr lang="cs-CZ" sz="1800" dirty="0"/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xmlns="" val="484925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2224</TotalTime>
  <Words>545</Words>
  <Application>Microsoft Office PowerPoint</Application>
  <PresentationFormat>Předvádění na obrazovce (4:3)</PresentationFormat>
  <Paragraphs>115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sady Office</vt:lpstr>
      <vt:lpstr>Rovnice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lpt</dc:creator>
  <cp:lastModifiedBy>lpt</cp:lastModifiedBy>
  <cp:revision>247</cp:revision>
  <dcterms:created xsi:type="dcterms:W3CDTF">2013-10-07T18:50:03Z</dcterms:created>
  <dcterms:modified xsi:type="dcterms:W3CDTF">2014-01-02T15:44:33Z</dcterms:modified>
</cp:coreProperties>
</file>