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F5CE3D2-D625-486D-B07A-21167578ACDE}" type="datetimeFigureOut">
              <a:rPr lang="cs-CZ" smtClean="0"/>
              <a:pPr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93A3DA8-C86F-4DEA-A48F-CDE293939D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4113685"/>
              </p:ext>
            </p:extLst>
          </p:nvPr>
        </p:nvGraphicFramePr>
        <p:xfrm>
          <a:off x="1828800" y="261938"/>
          <a:ext cx="5764213" cy="6808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Dokument" r:id="rId4" imgW="5902889" imgH="6991533" progId="Word.Document.12">
                  <p:embed/>
                </p:oleObj>
              </mc:Choice>
              <mc:Fallback>
                <p:oleObj name="Dokument" r:id="rId4" imgW="5902889" imgH="6991533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28800" y="261938"/>
                        <a:ext cx="5764213" cy="68087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6560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788804"/>
            <a:ext cx="76931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RACIONÁLNÍ ČÍSLA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5" y="3365477"/>
            <a:ext cx="8856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USPOŘÁDÁNÍ CELÝCH</a:t>
            </a:r>
          </a:p>
          <a:p>
            <a:pPr algn="ctr"/>
            <a:r>
              <a:rPr lang="cs-CZ" sz="7200" dirty="0" smtClean="0">
                <a:solidFill>
                  <a:srgbClr val="FF0000"/>
                </a:solidFill>
              </a:rPr>
              <a:t>ČÍSEL</a:t>
            </a:r>
          </a:p>
        </p:txBody>
      </p:sp>
    </p:spTree>
    <p:extLst>
      <p:ext uri="{BB962C8B-B14F-4D97-AF65-F5344CB8AC3E}">
        <p14:creationId xmlns:p14="http://schemas.microsoft.com/office/powerpoint/2010/main" val="272654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3568" y="3861048"/>
            <a:ext cx="7920038" cy="20891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82457" y="186445"/>
            <a:ext cx="792877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Kladná čísla označ červeně, záporná </a:t>
            </a:r>
          </a:p>
          <a:p>
            <a:r>
              <a:rPr lang="cs-CZ" sz="3600" dirty="0" smtClean="0"/>
              <a:t>zeleně a zobraz je na číselné ose.</a:t>
            </a:r>
          </a:p>
          <a:p>
            <a:endParaRPr lang="cs-CZ" sz="3600" dirty="0"/>
          </a:p>
          <a:p>
            <a:r>
              <a:rPr lang="cs-CZ" sz="3600" dirty="0" smtClean="0"/>
              <a:t>-7; +6; -9; +8; 5; -6; 10; -10; 1; -2; -4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39778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16979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052736"/>
            <a:ext cx="8964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-7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FF0000"/>
                </a:solidFill>
              </a:rPr>
              <a:t>+</a:t>
            </a:r>
            <a:r>
              <a:rPr lang="cs-CZ" sz="3600" dirty="0" smtClean="0">
                <a:solidFill>
                  <a:srgbClr val="FF0000"/>
                </a:solidFill>
              </a:rPr>
              <a:t>6</a:t>
            </a:r>
            <a:r>
              <a:rPr lang="cs-CZ" sz="3600" dirty="0" smtClean="0"/>
              <a:t>; </a:t>
            </a:r>
            <a:r>
              <a:rPr lang="cs-CZ" sz="3600" dirty="0">
                <a:solidFill>
                  <a:srgbClr val="00B050"/>
                </a:solidFill>
              </a:rPr>
              <a:t>-9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FF0000"/>
                </a:solidFill>
              </a:rPr>
              <a:t>+8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FF0000"/>
                </a:solidFill>
              </a:rPr>
              <a:t>5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00B050"/>
                </a:solidFill>
              </a:rPr>
              <a:t>-6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FF0000"/>
                </a:solidFill>
              </a:rPr>
              <a:t>10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00B050"/>
                </a:solidFill>
              </a:rPr>
              <a:t>-10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FF0000"/>
                </a:solidFill>
              </a:rPr>
              <a:t>1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00B050"/>
                </a:solidFill>
              </a:rPr>
              <a:t>-2</a:t>
            </a:r>
            <a:r>
              <a:rPr lang="cs-CZ" sz="3600" dirty="0"/>
              <a:t>; </a:t>
            </a:r>
            <a:r>
              <a:rPr lang="cs-CZ" sz="3600" dirty="0">
                <a:solidFill>
                  <a:srgbClr val="00B050"/>
                </a:solidFill>
              </a:rPr>
              <a:t>-4</a:t>
            </a:r>
          </a:p>
        </p:txBody>
      </p:sp>
      <p:pic>
        <p:nvPicPr>
          <p:cNvPr id="2050" name="Picture 2" descr="C:\Users\jana.volechova\AppData\Local\Microsoft\Windows\Temporary Internet Files\Content.IE5\PU95ODJN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52259">
            <a:off x="6661162" y="527039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267566" y="2474418"/>
            <a:ext cx="8784976" cy="2664296"/>
            <a:chOff x="267566" y="2474418"/>
            <a:chExt cx="8784976" cy="2664296"/>
          </a:xfrm>
        </p:grpSpPr>
        <p:pic>
          <p:nvPicPr>
            <p:cNvPr id="3" name="Picture 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67566" y="2474418"/>
              <a:ext cx="8784976" cy="2664296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/>
          </p:spPr>
        </p:pic>
        <p:sp>
          <p:nvSpPr>
            <p:cNvPr id="5" name="Pěticípá hvězda 4"/>
            <p:cNvSpPr/>
            <p:nvPr/>
          </p:nvSpPr>
          <p:spPr>
            <a:xfrm>
              <a:off x="4742765" y="3504684"/>
              <a:ext cx="287331" cy="241765"/>
            </a:xfrm>
            <a:prstGeom prst="star5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Pěticípá hvězda 6"/>
            <p:cNvSpPr/>
            <p:nvPr/>
          </p:nvSpPr>
          <p:spPr>
            <a:xfrm flipH="1">
              <a:off x="7612071" y="3513946"/>
              <a:ext cx="327752" cy="195378"/>
            </a:xfrm>
            <a:prstGeom prst="star5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Pěticípá hvězda 7"/>
            <p:cNvSpPr/>
            <p:nvPr/>
          </p:nvSpPr>
          <p:spPr>
            <a:xfrm>
              <a:off x="6051190" y="3497509"/>
              <a:ext cx="289412" cy="224125"/>
            </a:xfrm>
            <a:prstGeom prst="star5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Pěticípá hvězda 8"/>
            <p:cNvSpPr/>
            <p:nvPr/>
          </p:nvSpPr>
          <p:spPr>
            <a:xfrm>
              <a:off x="6356979" y="3510799"/>
              <a:ext cx="236016" cy="212949"/>
            </a:xfrm>
            <a:prstGeom prst="star5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Pěticípá hvězda 9"/>
            <p:cNvSpPr/>
            <p:nvPr/>
          </p:nvSpPr>
          <p:spPr>
            <a:xfrm>
              <a:off x="7018997" y="3538750"/>
              <a:ext cx="288032" cy="189294"/>
            </a:xfrm>
            <a:prstGeom prst="star5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Pěticípá hvězda 5"/>
            <p:cNvSpPr/>
            <p:nvPr/>
          </p:nvSpPr>
          <p:spPr>
            <a:xfrm>
              <a:off x="1571812" y="3534578"/>
              <a:ext cx="257740" cy="186897"/>
            </a:xfrm>
            <a:prstGeom prst="star5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Pěticípá hvězda 11"/>
            <p:cNvSpPr/>
            <p:nvPr/>
          </p:nvSpPr>
          <p:spPr>
            <a:xfrm>
              <a:off x="3833668" y="3537447"/>
              <a:ext cx="216024" cy="223447"/>
            </a:xfrm>
            <a:prstGeom prst="star5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Pěticípá hvězda 12"/>
            <p:cNvSpPr/>
            <p:nvPr/>
          </p:nvSpPr>
          <p:spPr>
            <a:xfrm>
              <a:off x="1268633" y="3552626"/>
              <a:ext cx="257740" cy="186897"/>
            </a:xfrm>
            <a:prstGeom prst="star5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Pěticípá hvězda 13"/>
            <p:cNvSpPr/>
            <p:nvPr/>
          </p:nvSpPr>
          <p:spPr>
            <a:xfrm>
              <a:off x="2234392" y="3497509"/>
              <a:ext cx="216024" cy="223447"/>
            </a:xfrm>
            <a:prstGeom prst="star5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Pěticípá hvězda 14"/>
            <p:cNvSpPr/>
            <p:nvPr/>
          </p:nvSpPr>
          <p:spPr>
            <a:xfrm>
              <a:off x="2537157" y="3523002"/>
              <a:ext cx="216024" cy="223447"/>
            </a:xfrm>
            <a:prstGeom prst="star5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Pěticípá hvězda 15"/>
            <p:cNvSpPr/>
            <p:nvPr/>
          </p:nvSpPr>
          <p:spPr>
            <a:xfrm>
              <a:off x="3212849" y="3538750"/>
              <a:ext cx="216024" cy="223447"/>
            </a:xfrm>
            <a:prstGeom prst="star5">
              <a:avLst/>
            </a:prstGeom>
            <a:solidFill>
              <a:schemeClr val="accent3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3864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32" y="188640"/>
            <a:ext cx="815479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Čísla uspořádej vzestupně: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-112; 35; -56; 123; +45; -54, -23; +59;</a:t>
            </a:r>
          </a:p>
          <a:p>
            <a:r>
              <a:rPr lang="cs-CZ" sz="3600" dirty="0" smtClean="0"/>
              <a:t> 121; 55; -115; +78; 126; +159; 65; -65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188640"/>
            <a:ext cx="3528392" cy="1512168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Žák zapisuje perem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258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33281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</a:p>
          <a:p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-115; -112; -65; -56; -54; -23; +35; +45;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  55; +59; 65; +78; 121; 123; 126; 159</a:t>
            </a:r>
          </a:p>
          <a:p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jana.volechova\AppData\Local\Microsoft\Windows\Temporary Internet Files\Content.IE5\PU95ODJN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18611">
            <a:off x="6199376" y="3601051"/>
            <a:ext cx="2224966" cy="1516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12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0"/>
          <p:cNvSpPr txBox="1">
            <a:spLocks noChangeArrowheads="1"/>
          </p:cNvSpPr>
          <p:nvPr/>
        </p:nvSpPr>
        <p:spPr bwMode="auto">
          <a:xfrm>
            <a:off x="323850" y="3644900"/>
            <a:ext cx="83534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Porovnej</a:t>
            </a:r>
            <a:r>
              <a:rPr lang="cs-CZ" altLang="cs-CZ" sz="2400">
                <a:solidFill>
                  <a:srgbClr val="333399"/>
                </a:solidFill>
                <a:latin typeface="Calisto MT" pitchFamily="18" charset="0"/>
              </a:rPr>
              <a:t>:</a:t>
            </a:r>
          </a:p>
        </p:txBody>
      </p:sp>
      <p:sp>
        <p:nvSpPr>
          <p:cNvPr id="4" name="Text Box 12"/>
          <p:cNvSpPr txBox="1">
            <a:spLocks noChangeArrowheads="1"/>
          </p:cNvSpPr>
          <p:nvPr/>
        </p:nvSpPr>
        <p:spPr bwMode="auto">
          <a:xfrm>
            <a:off x="323850" y="4365625"/>
            <a:ext cx="1511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-4     -2</a:t>
            </a:r>
            <a:endParaRPr lang="cs-CZ" altLang="cs-CZ" sz="240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323850" y="5229225"/>
            <a:ext cx="1511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-1     0</a:t>
            </a:r>
            <a:endParaRPr lang="cs-CZ" altLang="cs-CZ" sz="240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6" name="Text Box 14"/>
          <p:cNvSpPr txBox="1">
            <a:spLocks noChangeArrowheads="1"/>
          </p:cNvSpPr>
          <p:nvPr/>
        </p:nvSpPr>
        <p:spPr bwMode="auto">
          <a:xfrm>
            <a:off x="3203575" y="4365625"/>
            <a:ext cx="1511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1     -3</a:t>
            </a:r>
            <a:endParaRPr lang="cs-CZ" altLang="cs-CZ" sz="240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7" name="Text Box 15"/>
          <p:cNvSpPr txBox="1">
            <a:spLocks noChangeArrowheads="1"/>
          </p:cNvSpPr>
          <p:nvPr/>
        </p:nvSpPr>
        <p:spPr bwMode="auto">
          <a:xfrm>
            <a:off x="3203575" y="5229225"/>
            <a:ext cx="1511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-5     -4</a:t>
            </a:r>
            <a:endParaRPr lang="cs-CZ" altLang="cs-CZ" sz="240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8" name="Text Box 16"/>
          <p:cNvSpPr txBox="1">
            <a:spLocks noChangeArrowheads="1"/>
          </p:cNvSpPr>
          <p:nvPr/>
        </p:nvSpPr>
        <p:spPr bwMode="auto">
          <a:xfrm>
            <a:off x="5795963" y="4292600"/>
            <a:ext cx="15113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2     -4</a:t>
            </a:r>
            <a:endParaRPr lang="cs-CZ" altLang="cs-CZ" sz="240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9" name="Text Box 17"/>
          <p:cNvSpPr txBox="1">
            <a:spLocks noChangeArrowheads="1"/>
          </p:cNvSpPr>
          <p:nvPr/>
        </p:nvSpPr>
        <p:spPr bwMode="auto">
          <a:xfrm>
            <a:off x="5797550" y="5157788"/>
            <a:ext cx="15113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>
                <a:solidFill>
                  <a:srgbClr val="333399"/>
                </a:solidFill>
                <a:latin typeface="Calisto MT" pitchFamily="18" charset="0"/>
              </a:rPr>
              <a:t>-1     -2</a:t>
            </a:r>
            <a:endParaRPr lang="cs-CZ" altLang="cs-CZ" sz="240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10" name="Text Box 18"/>
          <p:cNvSpPr txBox="1">
            <a:spLocks noChangeArrowheads="1"/>
          </p:cNvSpPr>
          <p:nvPr/>
        </p:nvSpPr>
        <p:spPr bwMode="auto">
          <a:xfrm>
            <a:off x="755650" y="4365625"/>
            <a:ext cx="5032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cs-CZ" sz="2800">
                <a:solidFill>
                  <a:srgbClr val="FF3300"/>
                </a:solidFill>
                <a:latin typeface="Calisto MT" pitchFamily="18" charset="0"/>
              </a:rPr>
              <a:t>&lt;</a:t>
            </a:r>
            <a:endParaRPr lang="cs-CZ" altLang="cs-CZ" sz="2400">
              <a:solidFill>
                <a:srgbClr val="FF3300"/>
              </a:solidFill>
              <a:latin typeface="Calisto MT" pitchFamily="18" charset="0"/>
            </a:endParaRPr>
          </a:p>
        </p:txBody>
      </p:sp>
      <p:sp>
        <p:nvSpPr>
          <p:cNvPr id="11" name="Text Box 19"/>
          <p:cNvSpPr txBox="1">
            <a:spLocks noChangeArrowheads="1"/>
          </p:cNvSpPr>
          <p:nvPr/>
        </p:nvSpPr>
        <p:spPr bwMode="auto">
          <a:xfrm>
            <a:off x="684213" y="5229225"/>
            <a:ext cx="5032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cs-CZ" sz="2800">
                <a:solidFill>
                  <a:srgbClr val="FF3300"/>
                </a:solidFill>
                <a:latin typeface="Calisto MT" pitchFamily="18" charset="0"/>
              </a:rPr>
              <a:t>&lt;</a:t>
            </a:r>
            <a:endParaRPr lang="cs-CZ" altLang="cs-CZ" sz="2400">
              <a:solidFill>
                <a:srgbClr val="FF3300"/>
              </a:solidFill>
              <a:latin typeface="Calisto MT" pitchFamily="18" charset="0"/>
            </a:endParaRPr>
          </a:p>
        </p:txBody>
      </p:sp>
      <p:sp>
        <p:nvSpPr>
          <p:cNvPr id="12" name="Text Box 20"/>
          <p:cNvSpPr txBox="1">
            <a:spLocks noChangeArrowheads="1"/>
          </p:cNvSpPr>
          <p:nvPr/>
        </p:nvSpPr>
        <p:spPr bwMode="auto">
          <a:xfrm>
            <a:off x="3492500" y="4365625"/>
            <a:ext cx="5032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cs-CZ" sz="2800" dirty="0">
                <a:solidFill>
                  <a:srgbClr val="FF3300"/>
                </a:solidFill>
                <a:latin typeface="Calisto MT" pitchFamily="18" charset="0"/>
              </a:rPr>
              <a:t>&gt;</a:t>
            </a:r>
            <a:endParaRPr lang="cs-CZ" altLang="cs-CZ" sz="2400" dirty="0">
              <a:solidFill>
                <a:srgbClr val="FF3300"/>
              </a:solidFill>
              <a:latin typeface="Calisto MT" pitchFamily="18" charset="0"/>
            </a:endParaRPr>
          </a:p>
        </p:txBody>
      </p:sp>
      <p:sp>
        <p:nvSpPr>
          <p:cNvPr id="13" name="Text Box 21"/>
          <p:cNvSpPr txBox="1">
            <a:spLocks noChangeArrowheads="1"/>
          </p:cNvSpPr>
          <p:nvPr/>
        </p:nvSpPr>
        <p:spPr bwMode="auto">
          <a:xfrm>
            <a:off x="3636963" y="5214938"/>
            <a:ext cx="50323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cs-CZ" sz="2800">
                <a:solidFill>
                  <a:srgbClr val="FF3300"/>
                </a:solidFill>
                <a:latin typeface="Calisto MT" pitchFamily="18" charset="0"/>
              </a:rPr>
              <a:t>&lt;</a:t>
            </a:r>
            <a:endParaRPr lang="cs-CZ" altLang="cs-CZ" sz="2400">
              <a:solidFill>
                <a:srgbClr val="FF3300"/>
              </a:solidFill>
              <a:latin typeface="Calisto MT" pitchFamily="18" charset="0"/>
            </a:endParaRPr>
          </a:p>
        </p:txBody>
      </p:sp>
      <p:sp>
        <p:nvSpPr>
          <p:cNvPr id="14" name="Text Box 22"/>
          <p:cNvSpPr txBox="1">
            <a:spLocks noChangeArrowheads="1"/>
          </p:cNvSpPr>
          <p:nvPr/>
        </p:nvSpPr>
        <p:spPr bwMode="auto">
          <a:xfrm>
            <a:off x="6156325" y="5157788"/>
            <a:ext cx="503238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cs-CZ" sz="2800">
                <a:solidFill>
                  <a:srgbClr val="FF3300"/>
                </a:solidFill>
                <a:latin typeface="Calisto MT" pitchFamily="18" charset="0"/>
              </a:rPr>
              <a:t>&gt;</a:t>
            </a:r>
            <a:endParaRPr lang="cs-CZ" altLang="cs-CZ" sz="2400">
              <a:solidFill>
                <a:srgbClr val="FF3300"/>
              </a:solidFill>
              <a:latin typeface="Calisto MT" pitchFamily="18" charset="0"/>
            </a:endParaRPr>
          </a:p>
        </p:txBody>
      </p:sp>
      <p:sp>
        <p:nvSpPr>
          <p:cNvPr id="15" name="Text Box 23"/>
          <p:cNvSpPr txBox="1">
            <a:spLocks noChangeArrowheads="1"/>
          </p:cNvSpPr>
          <p:nvPr/>
        </p:nvSpPr>
        <p:spPr bwMode="auto">
          <a:xfrm>
            <a:off x="6084888" y="4292600"/>
            <a:ext cx="50323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cs-CZ" sz="2800">
                <a:solidFill>
                  <a:srgbClr val="FF3300"/>
                </a:solidFill>
                <a:latin typeface="Calisto MT" pitchFamily="18" charset="0"/>
              </a:rPr>
              <a:t>&gt;</a:t>
            </a:r>
            <a:endParaRPr lang="cs-CZ" altLang="cs-CZ" sz="2400">
              <a:solidFill>
                <a:srgbClr val="FF3300"/>
              </a:solidFill>
              <a:latin typeface="Calisto MT" pitchFamily="18" charset="0"/>
            </a:endParaRPr>
          </a:p>
        </p:txBody>
      </p:sp>
      <p:pic>
        <p:nvPicPr>
          <p:cNvPr id="16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951" y="2551044"/>
            <a:ext cx="9396413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02810" y="188640"/>
            <a:ext cx="61902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Porovnej dvojice celých čísel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 zobraz je na číselné ose: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0264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11"/>
          <p:cNvSpPr txBox="1">
            <a:spLocks noChangeArrowheads="1"/>
          </p:cNvSpPr>
          <p:nvPr/>
        </p:nvSpPr>
        <p:spPr bwMode="auto">
          <a:xfrm>
            <a:off x="179512" y="188640"/>
            <a:ext cx="83534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4000" dirty="0">
                <a:solidFill>
                  <a:srgbClr val="333399"/>
                </a:solidFill>
                <a:latin typeface="Calisto MT" pitchFamily="18" charset="0"/>
              </a:rPr>
              <a:t>Teplota v některých městech je:</a:t>
            </a: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3708401" y="1916832"/>
            <a:ext cx="4896544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 dirty="0" smtClean="0">
                <a:solidFill>
                  <a:srgbClr val="333399"/>
                </a:solidFill>
                <a:latin typeface="Calisto MT" pitchFamily="18" charset="0"/>
              </a:rPr>
              <a:t>Ve </a:t>
            </a: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kterých městech je teplota:</a:t>
            </a:r>
            <a:endParaRPr lang="cs-CZ" altLang="cs-CZ" sz="2400" dirty="0">
              <a:solidFill>
                <a:srgbClr val="333399"/>
              </a:solidFill>
              <a:latin typeface="Calisto MT" pitchFamily="18" charset="0"/>
            </a:endParaRPr>
          </a:p>
        </p:txBody>
      </p:sp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413112" y="2636838"/>
            <a:ext cx="8353425" cy="3725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Liberec	-3 °</a:t>
            </a:r>
            <a:r>
              <a:rPr lang="cs-CZ" altLang="cs-CZ" sz="2800" dirty="0" smtClean="0">
                <a:solidFill>
                  <a:srgbClr val="333399"/>
                </a:solidFill>
                <a:latin typeface="Calisto MT" pitchFamily="18" charset="0"/>
              </a:rPr>
              <a:t>C			a) nižší než -1°C</a:t>
            </a:r>
            <a:endParaRPr lang="cs-CZ" altLang="cs-CZ" sz="2800" baseline="30000" dirty="0">
              <a:solidFill>
                <a:srgbClr val="333399"/>
              </a:solidFill>
              <a:latin typeface="Calisto MT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Praha		 2 °</a:t>
            </a:r>
            <a:r>
              <a:rPr lang="cs-CZ" altLang="cs-CZ" sz="2800" dirty="0" smtClean="0">
                <a:solidFill>
                  <a:srgbClr val="333399"/>
                </a:solidFill>
                <a:latin typeface="Calisto MT" pitchFamily="18" charset="0"/>
              </a:rPr>
              <a:t>C			b) nejnižší</a:t>
            </a:r>
            <a:endParaRPr lang="cs-CZ" altLang="cs-CZ" sz="2800" baseline="30000" dirty="0">
              <a:solidFill>
                <a:srgbClr val="333399"/>
              </a:solidFill>
              <a:latin typeface="Calisto MT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Brno		-2 °</a:t>
            </a:r>
            <a:r>
              <a:rPr lang="cs-CZ" altLang="cs-CZ" sz="2800" dirty="0" smtClean="0">
                <a:solidFill>
                  <a:srgbClr val="333399"/>
                </a:solidFill>
                <a:latin typeface="Calisto MT" pitchFamily="18" charset="0"/>
              </a:rPr>
              <a:t>C			c) nejvyšší</a:t>
            </a:r>
            <a:endParaRPr lang="cs-CZ" altLang="cs-CZ" sz="2800" baseline="30000" dirty="0">
              <a:solidFill>
                <a:srgbClr val="333399"/>
              </a:solidFill>
              <a:latin typeface="Calisto MT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Ostrava	-1 °</a:t>
            </a:r>
            <a:r>
              <a:rPr lang="cs-CZ" altLang="cs-CZ" sz="2800" dirty="0" smtClean="0">
                <a:solidFill>
                  <a:srgbClr val="333399"/>
                </a:solidFill>
                <a:latin typeface="Calisto MT" pitchFamily="18" charset="0"/>
              </a:rPr>
              <a:t>C			d) nižší než v Brně</a:t>
            </a:r>
            <a:endParaRPr lang="cs-CZ" altLang="cs-CZ" sz="2800" baseline="30000" dirty="0">
              <a:solidFill>
                <a:srgbClr val="333399"/>
              </a:solidFill>
              <a:latin typeface="Calisto MT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Jihlava	 3 °C</a:t>
            </a:r>
            <a:endParaRPr lang="cs-CZ" altLang="cs-CZ" sz="2800" baseline="30000" dirty="0">
              <a:solidFill>
                <a:srgbClr val="333399"/>
              </a:solidFill>
              <a:latin typeface="Calisto MT" pitchFamily="18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cs-CZ" altLang="cs-CZ" sz="2800" dirty="0">
                <a:solidFill>
                  <a:srgbClr val="333399"/>
                </a:solidFill>
                <a:latin typeface="Calisto MT" pitchFamily="18" charset="0"/>
              </a:rPr>
              <a:t>Pardubice	 0 °C</a:t>
            </a:r>
            <a:endParaRPr lang="cs-CZ" altLang="cs-CZ" sz="2800" baseline="30000" dirty="0">
              <a:solidFill>
                <a:srgbClr val="333399"/>
              </a:solidFill>
              <a:latin typeface="Calisto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05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8352928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Řešení:</a:t>
            </a: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  <a:p>
            <a:pPr marL="742950" indent="-742950">
              <a:buAutoNum type="alphaLcParenR"/>
            </a:pPr>
            <a:r>
              <a:rPr lang="cs-CZ" altLang="cs-CZ" sz="3600" dirty="0" smtClean="0">
                <a:solidFill>
                  <a:srgbClr val="FF0000"/>
                </a:solidFill>
                <a:latin typeface="Calisto MT" pitchFamily="18" charset="0"/>
              </a:rPr>
              <a:t>nižší teplota než -1°C je v Liberci </a:t>
            </a:r>
          </a:p>
          <a:p>
            <a:r>
              <a:rPr lang="cs-CZ" altLang="cs-CZ" sz="3600" dirty="0">
                <a:solidFill>
                  <a:srgbClr val="FF0000"/>
                </a:solidFill>
                <a:latin typeface="Calisto MT" pitchFamily="18" charset="0"/>
              </a:rPr>
              <a:t> </a:t>
            </a:r>
            <a:r>
              <a:rPr lang="cs-CZ" altLang="cs-CZ" sz="3600" dirty="0" smtClean="0">
                <a:solidFill>
                  <a:srgbClr val="FF0000"/>
                </a:solidFill>
                <a:latin typeface="Calisto MT" pitchFamily="18" charset="0"/>
              </a:rPr>
              <a:t>     a Brně</a:t>
            </a:r>
          </a:p>
          <a:p>
            <a:endParaRPr lang="cs-CZ" altLang="cs-CZ" sz="3600" baseline="30000" dirty="0">
              <a:solidFill>
                <a:srgbClr val="FF0000"/>
              </a:solidFill>
              <a:latin typeface="Calisto MT" pitchFamily="18" charset="0"/>
            </a:endParaRPr>
          </a:p>
          <a:p>
            <a:r>
              <a:rPr lang="cs-CZ" altLang="cs-CZ" sz="4000" baseline="30000" dirty="0" smtClean="0">
                <a:solidFill>
                  <a:srgbClr val="FF0000"/>
                </a:solidFill>
                <a:latin typeface="Calisto MT" pitchFamily="18" charset="0"/>
              </a:rPr>
              <a:t> </a:t>
            </a:r>
            <a:r>
              <a:rPr lang="cs-CZ" altLang="cs-CZ" sz="3600" dirty="0" smtClean="0">
                <a:solidFill>
                  <a:srgbClr val="FF0000"/>
                </a:solidFill>
                <a:latin typeface="Calisto MT" pitchFamily="18" charset="0"/>
              </a:rPr>
              <a:t>b)   nejnižší teplota je v Liberci</a:t>
            </a:r>
          </a:p>
          <a:p>
            <a:endParaRPr lang="cs-CZ" altLang="cs-CZ" sz="3600" baseline="30000" dirty="0">
              <a:solidFill>
                <a:srgbClr val="FF0000"/>
              </a:solidFill>
              <a:latin typeface="Calisto MT" pitchFamily="18" charset="0"/>
            </a:endParaRPr>
          </a:p>
          <a:p>
            <a:endParaRPr lang="cs-CZ" altLang="cs-CZ" sz="3600" baseline="30000" dirty="0" smtClean="0">
              <a:solidFill>
                <a:srgbClr val="FF0000"/>
              </a:solidFill>
              <a:latin typeface="Calisto MT" pitchFamily="18" charset="0"/>
            </a:endParaRPr>
          </a:p>
          <a:p>
            <a:r>
              <a:rPr lang="cs-CZ" altLang="cs-CZ" sz="3600" dirty="0" smtClean="0">
                <a:solidFill>
                  <a:srgbClr val="FF0000"/>
                </a:solidFill>
                <a:latin typeface="Calisto MT" pitchFamily="18" charset="0"/>
              </a:rPr>
              <a:t>c)   nejvyšší teplota je v Jihlavě</a:t>
            </a:r>
          </a:p>
          <a:p>
            <a:endParaRPr lang="cs-CZ" altLang="cs-CZ" sz="3600" baseline="30000" dirty="0" smtClean="0">
              <a:solidFill>
                <a:srgbClr val="FF0000"/>
              </a:solidFill>
              <a:latin typeface="Calisto MT" pitchFamily="18" charset="0"/>
            </a:endParaRPr>
          </a:p>
          <a:p>
            <a:endParaRPr lang="cs-CZ" altLang="cs-CZ" sz="3600" baseline="30000" dirty="0" smtClean="0">
              <a:solidFill>
                <a:srgbClr val="FF0000"/>
              </a:solidFill>
              <a:latin typeface="Calisto MT" pitchFamily="18" charset="0"/>
            </a:endParaRPr>
          </a:p>
          <a:p>
            <a:r>
              <a:rPr lang="cs-CZ" altLang="cs-CZ" sz="3600" dirty="0" smtClean="0">
                <a:solidFill>
                  <a:srgbClr val="FF0000"/>
                </a:solidFill>
                <a:latin typeface="Calisto MT" pitchFamily="18" charset="0"/>
              </a:rPr>
              <a:t>d)  nižší teplota než v Brně je v Liberci</a:t>
            </a:r>
            <a:endParaRPr lang="cs-CZ" altLang="cs-CZ" sz="4000" baseline="30000" dirty="0">
              <a:solidFill>
                <a:srgbClr val="FF0000"/>
              </a:solidFill>
              <a:latin typeface="Calisto MT" pitchFamily="18" charset="0"/>
            </a:endParaRPr>
          </a:p>
          <a:p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835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5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210</TotalTime>
  <Words>290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18</cp:revision>
  <dcterms:created xsi:type="dcterms:W3CDTF">2014-01-03T12:25:19Z</dcterms:created>
  <dcterms:modified xsi:type="dcterms:W3CDTF">2014-01-11T14:47:48Z</dcterms:modified>
</cp:coreProperties>
</file>