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30446B7-9CB6-4BBF-8BCF-5851387A24B2}" type="datetimeFigureOut">
              <a:rPr lang="cs-CZ" smtClean="0"/>
              <a:t>4. 1. 2014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A652101-5884-47B4-AA38-C8B408770B9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0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9.wmf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9695720"/>
              </p:ext>
            </p:extLst>
          </p:nvPr>
        </p:nvGraphicFramePr>
        <p:xfrm>
          <a:off x="1828800" y="277813"/>
          <a:ext cx="5535613" cy="6580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Dokument" r:id="rId3" imgW="5875536" imgH="7000908" progId="Word.Document.12">
                  <p:embed/>
                </p:oleObj>
              </mc:Choice>
              <mc:Fallback>
                <p:oleObj name="Dokument" r:id="rId3" imgW="5875536" imgH="7000908" progId="Word.Document.12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77813"/>
                        <a:ext cx="5535613" cy="6580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1276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1052736"/>
            <a:ext cx="76931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/>
              <a:t>RACIONÁLNÍ ČÍSLA</a:t>
            </a:r>
            <a:endParaRPr lang="cs-CZ" sz="7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728" y="2708920"/>
            <a:ext cx="89969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dirty="0" smtClean="0">
                <a:solidFill>
                  <a:srgbClr val="FF0000"/>
                </a:solidFill>
              </a:rPr>
              <a:t>ABSOLUTNÍ HODNOTA </a:t>
            </a:r>
          </a:p>
          <a:p>
            <a:pPr algn="ctr"/>
            <a:r>
              <a:rPr lang="cs-CZ" sz="7200" dirty="0" smtClean="0">
                <a:solidFill>
                  <a:srgbClr val="FF0000"/>
                </a:solidFill>
              </a:rPr>
              <a:t>ČÍSLA</a:t>
            </a:r>
            <a:endParaRPr lang="cs-CZ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280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152270" y="1700808"/>
            <a:ext cx="835342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3600" dirty="0">
                <a:solidFill>
                  <a:srgbClr val="333399"/>
                </a:solidFill>
                <a:latin typeface="Times New Roman" pitchFamily="18" charset="0"/>
              </a:rPr>
              <a:t>Vyznač na číselné ose čísla, jejichž </a:t>
            </a:r>
            <a:r>
              <a:rPr lang="cs-CZ" altLang="cs-CZ" sz="3600" dirty="0">
                <a:solidFill>
                  <a:srgbClr val="FF3300"/>
                </a:solidFill>
                <a:latin typeface="Times New Roman" pitchFamily="18" charset="0"/>
              </a:rPr>
              <a:t>vzdálenost</a:t>
            </a:r>
            <a:r>
              <a:rPr lang="cs-CZ" altLang="cs-CZ" sz="3600" dirty="0">
                <a:solidFill>
                  <a:srgbClr val="333399"/>
                </a:solidFill>
                <a:latin typeface="Times New Roman" pitchFamily="18" charset="0"/>
              </a:rPr>
              <a:t> od </a:t>
            </a:r>
            <a:r>
              <a:rPr lang="cs-CZ" altLang="cs-CZ" sz="3600" dirty="0" smtClean="0">
                <a:solidFill>
                  <a:srgbClr val="333399"/>
                </a:solidFill>
                <a:latin typeface="Times New Roman" pitchFamily="18" charset="0"/>
              </a:rPr>
              <a:t>nuly na </a:t>
            </a:r>
            <a:r>
              <a:rPr lang="cs-CZ" altLang="cs-CZ" sz="3600" dirty="0">
                <a:solidFill>
                  <a:srgbClr val="333399"/>
                </a:solidFill>
                <a:latin typeface="Times New Roman" pitchFamily="18" charset="0"/>
              </a:rPr>
              <a:t>číselné ose se rovná</a:t>
            </a:r>
            <a:r>
              <a:rPr lang="cs-CZ" altLang="cs-CZ" sz="3600" dirty="0" smtClean="0">
                <a:solidFill>
                  <a:srgbClr val="333399"/>
                </a:solidFill>
                <a:latin typeface="Times New Roman" pitchFamily="18" charset="0"/>
              </a:rPr>
              <a:t>: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 sz="3600" dirty="0" smtClean="0">
                <a:solidFill>
                  <a:srgbClr val="333399"/>
                </a:solidFill>
                <a:latin typeface="Times New Roman" pitchFamily="18" charset="0"/>
              </a:rPr>
              <a:t>5; 3; 2</a:t>
            </a:r>
            <a:endParaRPr lang="cs-CZ" altLang="cs-CZ" sz="3600" dirty="0">
              <a:solidFill>
                <a:srgbClr val="333399"/>
              </a:solidFill>
              <a:latin typeface="Times New Roman" pitchFamily="18" charset="0"/>
            </a:endParaRPr>
          </a:p>
        </p:txBody>
      </p:sp>
      <p:sp>
        <p:nvSpPr>
          <p:cNvPr id="9" name="Text Box 23"/>
          <p:cNvSpPr txBox="1">
            <a:spLocks noChangeArrowheads="1"/>
          </p:cNvSpPr>
          <p:nvPr/>
        </p:nvSpPr>
        <p:spPr bwMode="auto">
          <a:xfrm>
            <a:off x="179388" y="4797425"/>
            <a:ext cx="83534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cs-CZ" altLang="cs-CZ" sz="28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udává</a:t>
            </a:r>
            <a:r>
              <a:rPr lang="cs-CZ" altLang="cs-CZ" sz="2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cs-CZ" altLang="cs-CZ" sz="2800" i="1" dirty="0">
                <a:solidFill>
                  <a:srgbClr val="FF3300"/>
                </a:solidFill>
                <a:latin typeface="Times New Roman" pitchFamily="18" charset="0"/>
              </a:rPr>
              <a:t>vzdálenost obrazu čísla od nuly na číselné ose</a:t>
            </a:r>
          </a:p>
        </p:txBody>
      </p:sp>
      <p:sp>
        <p:nvSpPr>
          <p:cNvPr id="10" name="Text Box 24"/>
          <p:cNvSpPr txBox="1">
            <a:spLocks noChangeArrowheads="1"/>
          </p:cNvSpPr>
          <p:nvPr/>
        </p:nvSpPr>
        <p:spPr bwMode="auto">
          <a:xfrm>
            <a:off x="179388" y="5300663"/>
            <a:ext cx="83534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457200" indent="-4572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cs-CZ" altLang="cs-CZ" sz="2800" i="1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cs-CZ" altLang="cs-CZ" sz="28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hodnota je vždy </a:t>
            </a:r>
            <a:r>
              <a:rPr lang="cs-CZ" altLang="cs-CZ" sz="2800" b="1" i="1" u="sng" dirty="0">
                <a:solidFill>
                  <a:srgbClr val="FF3300"/>
                </a:solidFill>
                <a:latin typeface="Times New Roman" pitchFamily="18" charset="0"/>
              </a:rPr>
              <a:t>KLADNÁ</a:t>
            </a:r>
          </a:p>
        </p:txBody>
      </p:sp>
      <p:sp>
        <p:nvSpPr>
          <p:cNvPr id="11" name="Text Box 25"/>
          <p:cNvSpPr txBox="1">
            <a:spLocks noChangeArrowheads="1"/>
          </p:cNvSpPr>
          <p:nvPr/>
        </p:nvSpPr>
        <p:spPr bwMode="auto">
          <a:xfrm>
            <a:off x="468313" y="5876925"/>
            <a:ext cx="10795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 dirty="0" smtClean="0">
                <a:solidFill>
                  <a:schemeClr val="accent1">
                    <a:lumMod val="75000"/>
                  </a:schemeClr>
                </a:solidFill>
                <a:latin typeface="Calisto MT" pitchFamily="18" charset="0"/>
              </a:rPr>
              <a:t>Zápis</a:t>
            </a:r>
            <a:endParaRPr lang="cs-CZ" altLang="cs-CZ" sz="2800" b="1" u="sng" dirty="0">
              <a:solidFill>
                <a:schemeClr val="accent1">
                  <a:lumMod val="75000"/>
                </a:schemeClr>
              </a:solidFill>
              <a:latin typeface="Calisto MT" pitchFamily="18" charset="0"/>
            </a:endParaRPr>
          </a:p>
        </p:txBody>
      </p:sp>
      <p:sp>
        <p:nvSpPr>
          <p:cNvPr id="12" name="Text Box 26"/>
          <p:cNvSpPr txBox="1">
            <a:spLocks noChangeArrowheads="1"/>
          </p:cNvSpPr>
          <p:nvPr/>
        </p:nvSpPr>
        <p:spPr bwMode="auto">
          <a:xfrm>
            <a:off x="1690688" y="5926965"/>
            <a:ext cx="14398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 dirty="0">
                <a:solidFill>
                  <a:schemeClr val="accent1">
                    <a:lumMod val="75000"/>
                  </a:schemeClr>
                </a:solidFill>
                <a:latin typeface="Calisto MT" pitchFamily="18" charset="0"/>
                <a:sym typeface="Symbol" pitchFamily="18" charset="2"/>
              </a:rPr>
              <a:t>5 = 5</a:t>
            </a:r>
            <a:endParaRPr lang="cs-CZ" altLang="cs-CZ" sz="2800" b="1" u="sng" dirty="0">
              <a:solidFill>
                <a:schemeClr val="accent1">
                  <a:lumMod val="75000"/>
                </a:schemeClr>
              </a:solidFill>
              <a:latin typeface="Calisto MT" pitchFamily="18" charset="0"/>
              <a:sym typeface="Symbol" pitchFamily="18" charset="2"/>
            </a:endParaRPr>
          </a:p>
        </p:txBody>
      </p:sp>
      <p:sp>
        <p:nvSpPr>
          <p:cNvPr id="13" name="Text Box 27"/>
          <p:cNvSpPr txBox="1">
            <a:spLocks noChangeArrowheads="1"/>
          </p:cNvSpPr>
          <p:nvPr/>
        </p:nvSpPr>
        <p:spPr bwMode="auto">
          <a:xfrm>
            <a:off x="3464588" y="5893963"/>
            <a:ext cx="17287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 dirty="0">
                <a:solidFill>
                  <a:schemeClr val="accent1">
                    <a:lumMod val="75000"/>
                  </a:schemeClr>
                </a:solidFill>
                <a:latin typeface="Calisto MT" pitchFamily="18" charset="0"/>
                <a:sym typeface="Symbol" pitchFamily="18" charset="2"/>
              </a:rPr>
              <a:t>-5 = 5</a:t>
            </a:r>
            <a:endParaRPr lang="cs-CZ" altLang="cs-CZ" sz="2800" b="1" u="sng" dirty="0">
              <a:solidFill>
                <a:schemeClr val="accent1">
                  <a:lumMod val="75000"/>
                </a:schemeClr>
              </a:solidFill>
              <a:latin typeface="Calisto MT" pitchFamily="18" charset="0"/>
              <a:sym typeface="Symbol" pitchFamily="18" charset="2"/>
            </a:endParaRPr>
          </a:p>
        </p:txBody>
      </p:sp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5653088" y="5893963"/>
            <a:ext cx="17287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 dirty="0">
                <a:solidFill>
                  <a:schemeClr val="accent1">
                    <a:lumMod val="75000"/>
                  </a:schemeClr>
                </a:solidFill>
                <a:latin typeface="Calisto MT" pitchFamily="18" charset="0"/>
                <a:sym typeface="Symbol" pitchFamily="18" charset="2"/>
              </a:rPr>
              <a:t>0 = 0</a:t>
            </a:r>
            <a:endParaRPr lang="cs-CZ" altLang="cs-CZ" sz="2800" b="1" u="sng" dirty="0">
              <a:solidFill>
                <a:schemeClr val="accent1">
                  <a:lumMod val="75000"/>
                </a:schemeClr>
              </a:solidFill>
              <a:latin typeface="Calisto MT" pitchFamily="18" charset="0"/>
              <a:sym typeface="Symbol" pitchFamily="18" charset="2"/>
            </a:endParaRPr>
          </a:p>
        </p:txBody>
      </p:sp>
      <p:sp>
        <p:nvSpPr>
          <p:cNvPr id="15" name="Oval 29"/>
          <p:cNvSpPr>
            <a:spLocks noChangeArrowheads="1"/>
          </p:cNvSpPr>
          <p:nvPr/>
        </p:nvSpPr>
        <p:spPr bwMode="auto">
          <a:xfrm>
            <a:off x="7693025" y="4184650"/>
            <a:ext cx="144463" cy="144463"/>
          </a:xfrm>
          <a:prstGeom prst="ellips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6" name="Text Box 30"/>
          <p:cNvSpPr txBox="1">
            <a:spLocks noChangeArrowheads="1"/>
          </p:cNvSpPr>
          <p:nvPr/>
        </p:nvSpPr>
        <p:spPr bwMode="auto">
          <a:xfrm>
            <a:off x="7596188" y="4292600"/>
            <a:ext cx="5032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Calisto MT" pitchFamily="18" charset="0"/>
              </a:rPr>
              <a:t>5</a:t>
            </a:r>
          </a:p>
        </p:txBody>
      </p:sp>
      <p:sp>
        <p:nvSpPr>
          <p:cNvPr id="17" name="Oval 31"/>
          <p:cNvSpPr>
            <a:spLocks noChangeArrowheads="1"/>
          </p:cNvSpPr>
          <p:nvPr/>
        </p:nvSpPr>
        <p:spPr bwMode="auto">
          <a:xfrm>
            <a:off x="1301750" y="4167188"/>
            <a:ext cx="144463" cy="144462"/>
          </a:xfrm>
          <a:prstGeom prst="ellips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8" name="Text Box 32"/>
          <p:cNvSpPr txBox="1">
            <a:spLocks noChangeArrowheads="1"/>
          </p:cNvSpPr>
          <p:nvPr/>
        </p:nvSpPr>
        <p:spPr bwMode="auto">
          <a:xfrm>
            <a:off x="1187450" y="4257675"/>
            <a:ext cx="5032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Calisto MT" pitchFamily="18" charset="0"/>
              </a:rPr>
              <a:t>-5</a:t>
            </a:r>
          </a:p>
        </p:txBody>
      </p:sp>
      <p:sp>
        <p:nvSpPr>
          <p:cNvPr id="19" name="Oval 33"/>
          <p:cNvSpPr>
            <a:spLocks noChangeArrowheads="1"/>
          </p:cNvSpPr>
          <p:nvPr/>
        </p:nvSpPr>
        <p:spPr bwMode="auto">
          <a:xfrm>
            <a:off x="6411913" y="4184650"/>
            <a:ext cx="144462" cy="144463"/>
          </a:xfrm>
          <a:prstGeom prst="ellips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0" name="Text Box 34"/>
          <p:cNvSpPr txBox="1">
            <a:spLocks noChangeArrowheads="1"/>
          </p:cNvSpPr>
          <p:nvPr/>
        </p:nvSpPr>
        <p:spPr bwMode="auto">
          <a:xfrm>
            <a:off x="6300788" y="4292600"/>
            <a:ext cx="5032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Calisto MT" pitchFamily="18" charset="0"/>
              </a:rPr>
              <a:t>3</a:t>
            </a:r>
          </a:p>
        </p:txBody>
      </p:sp>
      <p:sp>
        <p:nvSpPr>
          <p:cNvPr id="21" name="Oval 35"/>
          <p:cNvSpPr>
            <a:spLocks noChangeArrowheads="1"/>
          </p:cNvSpPr>
          <p:nvPr/>
        </p:nvSpPr>
        <p:spPr bwMode="auto">
          <a:xfrm>
            <a:off x="2582863" y="4184650"/>
            <a:ext cx="144462" cy="144463"/>
          </a:xfrm>
          <a:prstGeom prst="ellips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2" name="Text Box 36"/>
          <p:cNvSpPr txBox="1">
            <a:spLocks noChangeArrowheads="1"/>
          </p:cNvSpPr>
          <p:nvPr/>
        </p:nvSpPr>
        <p:spPr bwMode="auto">
          <a:xfrm>
            <a:off x="2484438" y="4292600"/>
            <a:ext cx="5032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Calisto MT" pitchFamily="18" charset="0"/>
              </a:rPr>
              <a:t>-3</a:t>
            </a:r>
          </a:p>
        </p:txBody>
      </p:sp>
      <p:sp>
        <p:nvSpPr>
          <p:cNvPr id="23" name="Oval 37"/>
          <p:cNvSpPr>
            <a:spLocks noChangeArrowheads="1"/>
          </p:cNvSpPr>
          <p:nvPr/>
        </p:nvSpPr>
        <p:spPr bwMode="auto">
          <a:xfrm>
            <a:off x="5764213" y="4184650"/>
            <a:ext cx="144462" cy="144463"/>
          </a:xfrm>
          <a:prstGeom prst="ellips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4" name="Text Box 38"/>
          <p:cNvSpPr txBox="1">
            <a:spLocks noChangeArrowheads="1"/>
          </p:cNvSpPr>
          <p:nvPr/>
        </p:nvSpPr>
        <p:spPr bwMode="auto">
          <a:xfrm>
            <a:off x="5653088" y="4278313"/>
            <a:ext cx="5032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Calisto MT" pitchFamily="18" charset="0"/>
              </a:rPr>
              <a:t>2</a:t>
            </a:r>
          </a:p>
        </p:txBody>
      </p:sp>
      <p:sp>
        <p:nvSpPr>
          <p:cNvPr id="25" name="Oval 39"/>
          <p:cNvSpPr>
            <a:spLocks noChangeArrowheads="1"/>
          </p:cNvSpPr>
          <p:nvPr/>
        </p:nvSpPr>
        <p:spPr bwMode="auto">
          <a:xfrm>
            <a:off x="3228975" y="4184650"/>
            <a:ext cx="144463" cy="144463"/>
          </a:xfrm>
          <a:prstGeom prst="ellips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26" name="Text Box 40"/>
          <p:cNvSpPr txBox="1">
            <a:spLocks noChangeArrowheads="1"/>
          </p:cNvSpPr>
          <p:nvPr/>
        </p:nvSpPr>
        <p:spPr bwMode="auto">
          <a:xfrm>
            <a:off x="3132138" y="4292600"/>
            <a:ext cx="5032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Calisto MT" pitchFamily="18" charset="0"/>
              </a:rPr>
              <a:t>-2</a:t>
            </a:r>
          </a:p>
        </p:txBody>
      </p:sp>
      <p:pic>
        <p:nvPicPr>
          <p:cNvPr id="31" name="Picture 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5437"/>
            <a:ext cx="9144000" cy="7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283929" y="297522"/>
            <a:ext cx="61443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ABSOLUTNÍ HODNOTA ČÍSLA</a:t>
            </a:r>
            <a:endParaRPr lang="cs-CZ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01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/>
      <p:bldP spid="10" grpId="0"/>
      <p:bldP spid="11" grpId="0"/>
      <p:bldP spid="12" grpId="0"/>
      <p:bldP spid="13" grpId="0"/>
      <p:bldP spid="14" grpId="0"/>
      <p:bldP spid="15" grpId="0" animBg="1"/>
      <p:bldP spid="17" grpId="0" animBg="1"/>
      <p:bldP spid="19" grpId="0" animBg="1"/>
      <p:bldP spid="21" grpId="0" animBg="1"/>
      <p:bldP spid="23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7504" y="116632"/>
            <a:ext cx="841288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4000" b="1" dirty="0" smtClean="0">
                <a:solidFill>
                  <a:srgbClr val="333399"/>
                </a:solidFill>
                <a:latin typeface="Calisto MT" pitchFamily="18" charset="0"/>
              </a:rPr>
              <a:t>Zapiš absolutní hodnoty těchto čísel</a:t>
            </a:r>
            <a:r>
              <a:rPr lang="cs-CZ" altLang="cs-CZ" sz="3600" b="1" dirty="0" smtClean="0">
                <a:solidFill>
                  <a:srgbClr val="333399"/>
                </a:solidFill>
                <a:latin typeface="Calisto MT" pitchFamily="18" charset="0"/>
              </a:rPr>
              <a:t>:</a:t>
            </a:r>
            <a:endParaRPr lang="cs-CZ" altLang="cs-CZ" sz="3600" b="1" dirty="0">
              <a:solidFill>
                <a:srgbClr val="333399"/>
              </a:solidFill>
              <a:latin typeface="Calisto MT" pitchFamily="18" charset="0"/>
            </a:endParaRPr>
          </a:p>
        </p:txBody>
      </p:sp>
      <p:sp>
        <p:nvSpPr>
          <p:cNvPr id="20" name="Text Box 17"/>
          <p:cNvSpPr txBox="1">
            <a:spLocks noChangeArrowheads="1"/>
          </p:cNvSpPr>
          <p:nvPr/>
        </p:nvSpPr>
        <p:spPr bwMode="auto">
          <a:xfrm>
            <a:off x="827584" y="2579553"/>
            <a:ext cx="10080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 dirty="0">
                <a:solidFill>
                  <a:srgbClr val="333399"/>
                </a:solidFill>
                <a:latin typeface="Calisto MT" pitchFamily="18" charset="0"/>
              </a:rPr>
              <a:t>-1</a:t>
            </a:r>
            <a:endParaRPr lang="cs-CZ" altLang="cs-CZ" sz="2400" dirty="0">
              <a:solidFill>
                <a:srgbClr val="333399"/>
              </a:solidFill>
              <a:latin typeface="Calisto MT" pitchFamily="18" charset="0"/>
            </a:endParaRPr>
          </a:p>
        </p:txBody>
      </p:sp>
      <p:sp>
        <p:nvSpPr>
          <p:cNvPr id="21" name="Text Box 18"/>
          <p:cNvSpPr txBox="1">
            <a:spLocks noChangeArrowheads="1"/>
          </p:cNvSpPr>
          <p:nvPr/>
        </p:nvSpPr>
        <p:spPr bwMode="auto">
          <a:xfrm>
            <a:off x="684213" y="3322190"/>
            <a:ext cx="10080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 dirty="0">
                <a:solidFill>
                  <a:srgbClr val="333399"/>
                </a:solidFill>
                <a:latin typeface="Calisto MT" pitchFamily="18" charset="0"/>
              </a:rPr>
              <a:t> 12</a:t>
            </a:r>
            <a:endParaRPr lang="cs-CZ" altLang="cs-CZ" sz="2400" dirty="0">
              <a:solidFill>
                <a:srgbClr val="333399"/>
              </a:solidFill>
              <a:latin typeface="Calisto MT" pitchFamily="18" charset="0"/>
            </a:endParaRP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662210" y="4005064"/>
            <a:ext cx="10080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333399"/>
                </a:solidFill>
                <a:latin typeface="Calisto MT" pitchFamily="18" charset="0"/>
              </a:rPr>
              <a:t>-81</a:t>
            </a:r>
            <a:endParaRPr lang="cs-CZ" altLang="cs-CZ" sz="2400">
              <a:solidFill>
                <a:srgbClr val="333399"/>
              </a:solidFill>
              <a:latin typeface="Calisto MT" pitchFamily="18" charset="0"/>
            </a:endParaRPr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684213" y="4652963"/>
            <a:ext cx="10080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 dirty="0">
                <a:solidFill>
                  <a:srgbClr val="333399"/>
                </a:solidFill>
                <a:latin typeface="Calisto MT" pitchFamily="18" charset="0"/>
              </a:rPr>
              <a:t>-193</a:t>
            </a:r>
            <a:endParaRPr lang="cs-CZ" altLang="cs-CZ" sz="2400" dirty="0">
              <a:solidFill>
                <a:srgbClr val="333399"/>
              </a:solidFill>
              <a:latin typeface="Calisto MT" pitchFamily="18" charset="0"/>
            </a:endParaRPr>
          </a:p>
        </p:txBody>
      </p:sp>
      <p:sp>
        <p:nvSpPr>
          <p:cNvPr id="24" name="Text Box 21"/>
          <p:cNvSpPr txBox="1">
            <a:spLocks noChangeArrowheads="1"/>
          </p:cNvSpPr>
          <p:nvPr/>
        </p:nvSpPr>
        <p:spPr bwMode="auto">
          <a:xfrm>
            <a:off x="661791" y="5295728"/>
            <a:ext cx="10080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dirty="0">
                <a:solidFill>
                  <a:srgbClr val="333399"/>
                </a:solidFill>
                <a:latin typeface="Calisto MT" pitchFamily="18" charset="0"/>
              </a:rPr>
              <a:t> </a:t>
            </a:r>
            <a:r>
              <a:rPr lang="cs-CZ" altLang="cs-CZ" sz="2800" dirty="0">
                <a:solidFill>
                  <a:srgbClr val="333399"/>
                </a:solidFill>
                <a:latin typeface="Calisto MT" pitchFamily="18" charset="0"/>
              </a:rPr>
              <a:t>225</a:t>
            </a:r>
          </a:p>
        </p:txBody>
      </p:sp>
      <p:sp>
        <p:nvSpPr>
          <p:cNvPr id="25" name="Text Box 22"/>
          <p:cNvSpPr txBox="1">
            <a:spLocks noChangeArrowheads="1"/>
          </p:cNvSpPr>
          <p:nvPr/>
        </p:nvSpPr>
        <p:spPr bwMode="auto">
          <a:xfrm>
            <a:off x="4658667" y="2435225"/>
            <a:ext cx="11519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dirty="0">
                <a:solidFill>
                  <a:srgbClr val="333399"/>
                </a:solidFill>
                <a:latin typeface="Calisto MT" pitchFamily="18" charset="0"/>
              </a:rPr>
              <a:t> -</a:t>
            </a:r>
            <a:r>
              <a:rPr lang="cs-CZ" altLang="cs-CZ" sz="2800" dirty="0">
                <a:solidFill>
                  <a:srgbClr val="333399"/>
                </a:solidFill>
                <a:latin typeface="Calisto MT" pitchFamily="18" charset="0"/>
              </a:rPr>
              <a:t>2185</a:t>
            </a:r>
          </a:p>
        </p:txBody>
      </p:sp>
      <p:sp>
        <p:nvSpPr>
          <p:cNvPr id="26" name="Text Box 23"/>
          <p:cNvSpPr txBox="1">
            <a:spLocks noChangeArrowheads="1"/>
          </p:cNvSpPr>
          <p:nvPr/>
        </p:nvSpPr>
        <p:spPr bwMode="auto">
          <a:xfrm>
            <a:off x="4787900" y="3195309"/>
            <a:ext cx="10080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dirty="0">
                <a:solidFill>
                  <a:srgbClr val="333399"/>
                </a:solidFill>
                <a:latin typeface="Calisto MT" pitchFamily="18" charset="0"/>
              </a:rPr>
              <a:t>   </a:t>
            </a:r>
            <a:r>
              <a:rPr lang="cs-CZ" altLang="cs-CZ" sz="2800" dirty="0">
                <a:solidFill>
                  <a:srgbClr val="333399"/>
                </a:solidFill>
                <a:latin typeface="Calisto MT" pitchFamily="18" charset="0"/>
              </a:rPr>
              <a:t>96</a:t>
            </a:r>
          </a:p>
        </p:txBody>
      </p:sp>
      <p:sp>
        <p:nvSpPr>
          <p:cNvPr id="27" name="Text Box 24"/>
          <p:cNvSpPr txBox="1">
            <a:spLocks noChangeArrowheads="1"/>
          </p:cNvSpPr>
          <p:nvPr/>
        </p:nvSpPr>
        <p:spPr bwMode="auto">
          <a:xfrm>
            <a:off x="4787900" y="3860800"/>
            <a:ext cx="10080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dirty="0">
                <a:solidFill>
                  <a:srgbClr val="333399"/>
                </a:solidFill>
                <a:latin typeface="Calisto MT" pitchFamily="18" charset="0"/>
              </a:rPr>
              <a:t>  -</a:t>
            </a:r>
            <a:r>
              <a:rPr lang="cs-CZ" altLang="cs-CZ" sz="2800" dirty="0">
                <a:solidFill>
                  <a:srgbClr val="333399"/>
                </a:solidFill>
                <a:latin typeface="Calisto MT" pitchFamily="18" charset="0"/>
              </a:rPr>
              <a:t>76</a:t>
            </a:r>
          </a:p>
        </p:txBody>
      </p:sp>
      <p:sp>
        <p:nvSpPr>
          <p:cNvPr id="28" name="Text Box 25"/>
          <p:cNvSpPr txBox="1">
            <a:spLocks noChangeArrowheads="1"/>
          </p:cNvSpPr>
          <p:nvPr/>
        </p:nvSpPr>
        <p:spPr bwMode="auto">
          <a:xfrm>
            <a:off x="4859338" y="4621868"/>
            <a:ext cx="10080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 dirty="0">
                <a:solidFill>
                  <a:srgbClr val="333399"/>
                </a:solidFill>
                <a:latin typeface="Calisto MT" pitchFamily="18" charset="0"/>
              </a:rPr>
              <a:t>  -3</a:t>
            </a:r>
          </a:p>
        </p:txBody>
      </p:sp>
      <p:sp>
        <p:nvSpPr>
          <p:cNvPr id="29" name="Text Box 26"/>
          <p:cNvSpPr txBox="1">
            <a:spLocks noChangeArrowheads="1"/>
          </p:cNvSpPr>
          <p:nvPr/>
        </p:nvSpPr>
        <p:spPr bwMode="auto">
          <a:xfrm>
            <a:off x="4859338" y="5229225"/>
            <a:ext cx="10080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 dirty="0">
                <a:solidFill>
                  <a:srgbClr val="333399"/>
                </a:solidFill>
                <a:latin typeface="Calisto MT" pitchFamily="18" charset="0"/>
              </a:rPr>
              <a:t>  </a:t>
            </a:r>
            <a:r>
              <a:rPr lang="cs-CZ" altLang="cs-CZ" sz="2800" dirty="0">
                <a:solidFill>
                  <a:srgbClr val="333399"/>
                </a:solidFill>
                <a:latin typeface="Calisto MT" pitchFamily="18" charset="0"/>
              </a:rPr>
              <a:t>-24</a:t>
            </a:r>
          </a:p>
        </p:txBody>
      </p:sp>
      <p:sp>
        <p:nvSpPr>
          <p:cNvPr id="30" name="Text Box 27"/>
          <p:cNvSpPr txBox="1">
            <a:spLocks noChangeArrowheads="1"/>
          </p:cNvSpPr>
          <p:nvPr/>
        </p:nvSpPr>
        <p:spPr bwMode="auto">
          <a:xfrm>
            <a:off x="1619250" y="2565400"/>
            <a:ext cx="15843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6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-1 = 1</a:t>
            </a:r>
          </a:p>
        </p:txBody>
      </p:sp>
      <p:sp>
        <p:nvSpPr>
          <p:cNvPr id="31" name="Text Box 28"/>
          <p:cNvSpPr txBox="1">
            <a:spLocks noChangeArrowheads="1"/>
          </p:cNvSpPr>
          <p:nvPr/>
        </p:nvSpPr>
        <p:spPr bwMode="auto">
          <a:xfrm>
            <a:off x="1619250" y="3284538"/>
            <a:ext cx="1944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6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12 = 12</a:t>
            </a:r>
          </a:p>
        </p:txBody>
      </p:sp>
      <p:sp>
        <p:nvSpPr>
          <p:cNvPr id="32" name="Text Box 29"/>
          <p:cNvSpPr txBox="1">
            <a:spLocks noChangeArrowheads="1"/>
          </p:cNvSpPr>
          <p:nvPr/>
        </p:nvSpPr>
        <p:spPr bwMode="auto">
          <a:xfrm>
            <a:off x="1619250" y="4005064"/>
            <a:ext cx="1944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600" dirty="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-81 = 81</a:t>
            </a:r>
          </a:p>
        </p:txBody>
      </p:sp>
      <p:sp>
        <p:nvSpPr>
          <p:cNvPr id="33" name="Text Box 30"/>
          <p:cNvSpPr txBox="1">
            <a:spLocks noChangeArrowheads="1"/>
          </p:cNvSpPr>
          <p:nvPr/>
        </p:nvSpPr>
        <p:spPr bwMode="auto">
          <a:xfrm>
            <a:off x="1619250" y="4652963"/>
            <a:ext cx="22320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600" dirty="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-193 = 193</a:t>
            </a:r>
          </a:p>
        </p:txBody>
      </p:sp>
      <p:sp>
        <p:nvSpPr>
          <p:cNvPr id="34" name="Text Box 31"/>
          <p:cNvSpPr txBox="1">
            <a:spLocks noChangeArrowheads="1"/>
          </p:cNvSpPr>
          <p:nvPr/>
        </p:nvSpPr>
        <p:spPr bwMode="auto">
          <a:xfrm>
            <a:off x="1619250" y="5300663"/>
            <a:ext cx="22320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6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225 = 225</a:t>
            </a:r>
          </a:p>
        </p:txBody>
      </p:sp>
      <p:sp>
        <p:nvSpPr>
          <p:cNvPr id="35" name="Text Box 32"/>
          <p:cNvSpPr txBox="1">
            <a:spLocks noChangeArrowheads="1"/>
          </p:cNvSpPr>
          <p:nvPr/>
        </p:nvSpPr>
        <p:spPr bwMode="auto">
          <a:xfrm>
            <a:off x="6011862" y="2435225"/>
            <a:ext cx="28082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6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-2185 = 2185</a:t>
            </a:r>
          </a:p>
        </p:txBody>
      </p:sp>
      <p:sp>
        <p:nvSpPr>
          <p:cNvPr id="36" name="Text Box 33"/>
          <p:cNvSpPr txBox="1">
            <a:spLocks noChangeArrowheads="1"/>
          </p:cNvSpPr>
          <p:nvPr/>
        </p:nvSpPr>
        <p:spPr bwMode="auto">
          <a:xfrm>
            <a:off x="6011863" y="3213100"/>
            <a:ext cx="28082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6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96 = 96</a:t>
            </a:r>
          </a:p>
        </p:txBody>
      </p:sp>
      <p:sp>
        <p:nvSpPr>
          <p:cNvPr id="37" name="Text Box 34"/>
          <p:cNvSpPr txBox="1">
            <a:spLocks noChangeArrowheads="1"/>
          </p:cNvSpPr>
          <p:nvPr/>
        </p:nvSpPr>
        <p:spPr bwMode="auto">
          <a:xfrm>
            <a:off x="6011863" y="3860800"/>
            <a:ext cx="28082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6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-76 = 76</a:t>
            </a: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6011863" y="4664075"/>
            <a:ext cx="2808287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6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-3 = 3</a:t>
            </a:r>
          </a:p>
        </p:txBody>
      </p:sp>
      <p:sp>
        <p:nvSpPr>
          <p:cNvPr id="39" name="Text Box 36"/>
          <p:cNvSpPr txBox="1">
            <a:spLocks noChangeArrowheads="1"/>
          </p:cNvSpPr>
          <p:nvPr/>
        </p:nvSpPr>
        <p:spPr bwMode="auto">
          <a:xfrm>
            <a:off x="6011863" y="5240338"/>
            <a:ext cx="28082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6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-24 = 24</a:t>
            </a:r>
          </a:p>
        </p:txBody>
      </p:sp>
    </p:spTree>
    <p:extLst>
      <p:ext uri="{BB962C8B-B14F-4D97-AF65-F5344CB8AC3E}">
        <p14:creationId xmlns:p14="http://schemas.microsoft.com/office/powerpoint/2010/main" val="382515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106362" y="260648"/>
            <a:ext cx="83534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4000" dirty="0">
                <a:solidFill>
                  <a:srgbClr val="333399"/>
                </a:solidFill>
                <a:latin typeface="Calisto MT" pitchFamily="18" charset="0"/>
              </a:rPr>
              <a:t>Zapiš výsledky:</a:t>
            </a:r>
          </a:p>
        </p:txBody>
      </p:sp>
      <p:graphicFrame>
        <p:nvGraphicFramePr>
          <p:cNvPr id="5" name="Object 12"/>
          <p:cNvGraphicFramePr>
            <a:graphicFrameLocks noChangeAspect="1"/>
          </p:cNvGraphicFramePr>
          <p:nvPr/>
        </p:nvGraphicFramePr>
        <p:xfrm>
          <a:off x="361950" y="2420938"/>
          <a:ext cx="2370138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Rovnice" r:id="rId3" imgW="761760" imgH="253800" progId="Equation.3">
                  <p:embed/>
                </p:oleObj>
              </mc:Choice>
              <mc:Fallback>
                <p:oleObj name="Rovnice" r:id="rId3" imgW="7617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" y="2420938"/>
                        <a:ext cx="2370138" cy="792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14"/>
          <p:cNvGraphicFramePr>
            <a:graphicFrameLocks noChangeAspect="1"/>
          </p:cNvGraphicFramePr>
          <p:nvPr/>
        </p:nvGraphicFramePr>
        <p:xfrm>
          <a:off x="968375" y="3500438"/>
          <a:ext cx="1658938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Rovnice" r:id="rId5" imgW="533160" imgH="253800" progId="Equation.3">
                  <p:embed/>
                </p:oleObj>
              </mc:Choice>
              <mc:Fallback>
                <p:oleObj name="Rovnice" r:id="rId5" imgW="5331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8375" y="3500438"/>
                        <a:ext cx="1658938" cy="792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15"/>
          <p:cNvGraphicFramePr>
            <a:graphicFrameLocks noChangeAspect="1"/>
          </p:cNvGraphicFramePr>
          <p:nvPr/>
        </p:nvGraphicFramePr>
        <p:xfrm>
          <a:off x="311150" y="4508500"/>
          <a:ext cx="233045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Rovnice" r:id="rId7" imgW="749160" imgH="253800" progId="Equation.3">
                  <p:embed/>
                </p:oleObj>
              </mc:Choice>
              <mc:Fallback>
                <p:oleObj name="Rovnice" r:id="rId7" imgW="7491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150" y="4508500"/>
                        <a:ext cx="2330450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16"/>
          <p:cNvGraphicFramePr>
            <a:graphicFrameLocks noChangeAspect="1"/>
          </p:cNvGraphicFramePr>
          <p:nvPr/>
        </p:nvGraphicFramePr>
        <p:xfrm>
          <a:off x="684213" y="5445125"/>
          <a:ext cx="197485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9" name="Rovnice" r:id="rId9" imgW="634680" imgH="253800" progId="Equation.3">
                  <p:embed/>
                </p:oleObj>
              </mc:Choice>
              <mc:Fallback>
                <p:oleObj name="Rovnice" r:id="rId9" imgW="63468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5445125"/>
                        <a:ext cx="1974850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7"/>
          <p:cNvGraphicFramePr>
            <a:graphicFrameLocks noChangeAspect="1"/>
          </p:cNvGraphicFramePr>
          <p:nvPr/>
        </p:nvGraphicFramePr>
        <p:xfrm>
          <a:off x="5364163" y="2420938"/>
          <a:ext cx="2093912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0" name="Rovnice" r:id="rId11" imgW="672840" imgH="253800" progId="Equation.3">
                  <p:embed/>
                </p:oleObj>
              </mc:Choice>
              <mc:Fallback>
                <p:oleObj name="Rovnice" r:id="rId11" imgW="67284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163" y="2420938"/>
                        <a:ext cx="2093912" cy="792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8"/>
          <p:cNvGraphicFramePr>
            <a:graphicFrameLocks noChangeAspect="1"/>
          </p:cNvGraphicFramePr>
          <p:nvPr/>
        </p:nvGraphicFramePr>
        <p:xfrm>
          <a:off x="5865813" y="3429000"/>
          <a:ext cx="1658937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Rovnice" r:id="rId13" imgW="533160" imgH="253800" progId="Equation.3">
                  <p:embed/>
                </p:oleObj>
              </mc:Choice>
              <mc:Fallback>
                <p:oleObj name="Rovnice" r:id="rId13" imgW="5331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5813" y="3429000"/>
                        <a:ext cx="1658937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9"/>
          <p:cNvGraphicFramePr>
            <a:graphicFrameLocks noChangeAspect="1"/>
          </p:cNvGraphicFramePr>
          <p:nvPr/>
        </p:nvGraphicFramePr>
        <p:xfrm>
          <a:off x="5148263" y="4437063"/>
          <a:ext cx="2409825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name="Rovnice" r:id="rId15" imgW="774360" imgH="253800" progId="Equation.3">
                  <p:embed/>
                </p:oleObj>
              </mc:Choice>
              <mc:Fallback>
                <p:oleObj name="Rovnice" r:id="rId15" imgW="77436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263" y="4437063"/>
                        <a:ext cx="2409825" cy="792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0"/>
          <p:cNvGraphicFramePr>
            <a:graphicFrameLocks noChangeAspect="1"/>
          </p:cNvGraphicFramePr>
          <p:nvPr/>
        </p:nvGraphicFramePr>
        <p:xfrm>
          <a:off x="5489575" y="5373688"/>
          <a:ext cx="2093913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name="Rovnice" r:id="rId17" imgW="672840" imgH="253800" progId="Equation.3">
                  <p:embed/>
                </p:oleObj>
              </mc:Choice>
              <mc:Fallback>
                <p:oleObj name="Rovnice" r:id="rId17" imgW="672840" imgH="253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9575" y="5373688"/>
                        <a:ext cx="2093913" cy="792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2627313" y="2565400"/>
            <a:ext cx="1584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 10</a:t>
            </a:r>
          </a:p>
        </p:txBody>
      </p:sp>
      <p:sp>
        <p:nvSpPr>
          <p:cNvPr id="14" name="Text Box 22"/>
          <p:cNvSpPr txBox="1">
            <a:spLocks noChangeArrowheads="1"/>
          </p:cNvSpPr>
          <p:nvPr/>
        </p:nvSpPr>
        <p:spPr bwMode="auto">
          <a:xfrm>
            <a:off x="2627313" y="3630613"/>
            <a:ext cx="19446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10</a:t>
            </a:r>
          </a:p>
        </p:txBody>
      </p:sp>
      <p:sp>
        <p:nvSpPr>
          <p:cNvPr id="15" name="Text Box 23"/>
          <p:cNvSpPr txBox="1">
            <a:spLocks noChangeArrowheads="1"/>
          </p:cNvSpPr>
          <p:nvPr/>
        </p:nvSpPr>
        <p:spPr bwMode="auto">
          <a:xfrm>
            <a:off x="2627313" y="4581525"/>
            <a:ext cx="1944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2</a:t>
            </a:r>
          </a:p>
        </p:txBody>
      </p:sp>
      <p:sp>
        <p:nvSpPr>
          <p:cNvPr id="16" name="Text Box 24"/>
          <p:cNvSpPr txBox="1">
            <a:spLocks noChangeArrowheads="1"/>
          </p:cNvSpPr>
          <p:nvPr/>
        </p:nvSpPr>
        <p:spPr bwMode="auto">
          <a:xfrm>
            <a:off x="2627313" y="5516563"/>
            <a:ext cx="19446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32</a:t>
            </a:r>
          </a:p>
        </p:txBody>
      </p:sp>
      <p:sp>
        <p:nvSpPr>
          <p:cNvPr id="17" name="Text Box 25"/>
          <p:cNvSpPr txBox="1">
            <a:spLocks noChangeArrowheads="1"/>
          </p:cNvSpPr>
          <p:nvPr/>
        </p:nvSpPr>
        <p:spPr bwMode="auto">
          <a:xfrm>
            <a:off x="7524750" y="2492375"/>
            <a:ext cx="9366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8</a:t>
            </a:r>
          </a:p>
        </p:txBody>
      </p:sp>
      <p:sp>
        <p:nvSpPr>
          <p:cNvPr id="18" name="Text Box 26"/>
          <p:cNvSpPr txBox="1">
            <a:spLocks noChangeArrowheads="1"/>
          </p:cNvSpPr>
          <p:nvPr/>
        </p:nvSpPr>
        <p:spPr bwMode="auto">
          <a:xfrm>
            <a:off x="7596188" y="3500438"/>
            <a:ext cx="936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56</a:t>
            </a:r>
          </a:p>
        </p:txBody>
      </p:sp>
      <p:sp>
        <p:nvSpPr>
          <p:cNvPr id="19" name="Text Box 27"/>
          <p:cNvSpPr txBox="1">
            <a:spLocks noChangeArrowheads="1"/>
          </p:cNvSpPr>
          <p:nvPr/>
        </p:nvSpPr>
        <p:spPr bwMode="auto">
          <a:xfrm>
            <a:off x="7524750" y="4565650"/>
            <a:ext cx="9366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9</a:t>
            </a:r>
          </a:p>
        </p:txBody>
      </p:sp>
      <p:sp>
        <p:nvSpPr>
          <p:cNvPr id="20" name="Text Box 28"/>
          <p:cNvSpPr txBox="1">
            <a:spLocks noChangeArrowheads="1"/>
          </p:cNvSpPr>
          <p:nvPr/>
        </p:nvSpPr>
        <p:spPr bwMode="auto">
          <a:xfrm>
            <a:off x="7524750" y="5516563"/>
            <a:ext cx="936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  <a:sym typeface="Symbol" pitchFamily="18" charset="2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99763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188640"/>
            <a:ext cx="68820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4000" dirty="0" smtClean="0">
                <a:solidFill>
                  <a:srgbClr val="333399"/>
                </a:solidFill>
                <a:latin typeface="Times New Roman" pitchFamily="18" charset="0"/>
              </a:rPr>
              <a:t>Zapiš celá čísla, která jsou mezi:</a:t>
            </a:r>
            <a:endParaRPr lang="cs-CZ" altLang="cs-CZ" sz="4000" dirty="0">
              <a:solidFill>
                <a:srgbClr val="333399"/>
              </a:solidFill>
              <a:latin typeface="Times New Roman" pitchFamily="18" charset="0"/>
            </a:endParaRPr>
          </a:p>
        </p:txBody>
      </p:sp>
      <p:sp>
        <p:nvSpPr>
          <p:cNvPr id="5" name="Text Box 16"/>
          <p:cNvSpPr txBox="1">
            <a:spLocks noChangeArrowheads="1"/>
          </p:cNvSpPr>
          <p:nvPr/>
        </p:nvSpPr>
        <p:spPr bwMode="auto">
          <a:xfrm>
            <a:off x="323850" y="2492375"/>
            <a:ext cx="28797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333399"/>
                </a:solidFill>
                <a:latin typeface="Times New Roman" pitchFamily="18" charset="0"/>
              </a:rPr>
              <a:t>a)     -8   a   -5</a:t>
            </a:r>
          </a:p>
        </p:txBody>
      </p:sp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323850" y="3846513"/>
            <a:ext cx="25923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333399"/>
                </a:solidFill>
                <a:latin typeface="Times New Roman" pitchFamily="18" charset="0"/>
              </a:rPr>
              <a:t>b)     -3   a   0</a:t>
            </a:r>
          </a:p>
        </p:txBody>
      </p:sp>
      <p:sp>
        <p:nvSpPr>
          <p:cNvPr id="7" name="Text Box 18"/>
          <p:cNvSpPr txBox="1">
            <a:spLocks noChangeArrowheads="1"/>
          </p:cNvSpPr>
          <p:nvPr/>
        </p:nvSpPr>
        <p:spPr bwMode="auto">
          <a:xfrm>
            <a:off x="323850" y="5286375"/>
            <a:ext cx="25923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333399"/>
                </a:solidFill>
                <a:latin typeface="Times New Roman" pitchFamily="18" charset="0"/>
              </a:rPr>
              <a:t>c)     -1   a   0</a:t>
            </a:r>
          </a:p>
        </p:txBody>
      </p:sp>
      <p:sp>
        <p:nvSpPr>
          <p:cNvPr id="8" name="Text Box 19"/>
          <p:cNvSpPr txBox="1">
            <a:spLocks noChangeArrowheads="1"/>
          </p:cNvSpPr>
          <p:nvPr/>
        </p:nvSpPr>
        <p:spPr bwMode="auto">
          <a:xfrm>
            <a:off x="5003800" y="2565400"/>
            <a:ext cx="2447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333399"/>
                </a:solidFill>
                <a:latin typeface="Times New Roman" pitchFamily="18" charset="0"/>
              </a:rPr>
              <a:t>d)     -3   a   4</a:t>
            </a:r>
          </a:p>
        </p:txBody>
      </p:sp>
      <p:sp>
        <p:nvSpPr>
          <p:cNvPr id="9" name="Text Box 20"/>
          <p:cNvSpPr txBox="1">
            <a:spLocks noChangeArrowheads="1"/>
          </p:cNvSpPr>
          <p:nvPr/>
        </p:nvSpPr>
        <p:spPr bwMode="auto">
          <a:xfrm>
            <a:off x="5003800" y="3846513"/>
            <a:ext cx="28082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333399"/>
                </a:solidFill>
                <a:latin typeface="Times New Roman" pitchFamily="18" charset="0"/>
              </a:rPr>
              <a:t>e)    -2   a   2</a:t>
            </a:r>
          </a:p>
        </p:txBody>
      </p:sp>
      <p:sp>
        <p:nvSpPr>
          <p:cNvPr id="10" name="Text Box 21"/>
          <p:cNvSpPr txBox="1">
            <a:spLocks noChangeArrowheads="1"/>
          </p:cNvSpPr>
          <p:nvPr/>
        </p:nvSpPr>
        <p:spPr bwMode="auto">
          <a:xfrm>
            <a:off x="5076825" y="5286375"/>
            <a:ext cx="28082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333399"/>
                </a:solidFill>
                <a:latin typeface="Times New Roman" pitchFamily="18" charset="0"/>
              </a:rPr>
              <a:t>f)    -1   a   9</a:t>
            </a:r>
          </a:p>
        </p:txBody>
      </p:sp>
      <p:sp>
        <p:nvSpPr>
          <p:cNvPr id="11" name="Text Box 22"/>
          <p:cNvSpPr txBox="1">
            <a:spLocks noChangeArrowheads="1"/>
          </p:cNvSpPr>
          <p:nvPr/>
        </p:nvSpPr>
        <p:spPr bwMode="auto">
          <a:xfrm>
            <a:off x="1331913" y="2997200"/>
            <a:ext cx="12239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</a:rPr>
              <a:t>-7; -6</a:t>
            </a:r>
          </a:p>
        </p:txBody>
      </p:sp>
      <p:sp>
        <p:nvSpPr>
          <p:cNvPr id="12" name="Text Box 23"/>
          <p:cNvSpPr txBox="1">
            <a:spLocks noChangeArrowheads="1"/>
          </p:cNvSpPr>
          <p:nvPr/>
        </p:nvSpPr>
        <p:spPr bwMode="auto">
          <a:xfrm>
            <a:off x="1187450" y="4437063"/>
            <a:ext cx="1223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</a:rPr>
              <a:t>-2; -1</a:t>
            </a:r>
          </a:p>
        </p:txBody>
      </p:sp>
      <p:sp>
        <p:nvSpPr>
          <p:cNvPr id="13" name="Text Box 24"/>
          <p:cNvSpPr txBox="1">
            <a:spLocks noChangeArrowheads="1"/>
          </p:cNvSpPr>
          <p:nvPr/>
        </p:nvSpPr>
        <p:spPr bwMode="auto">
          <a:xfrm>
            <a:off x="1187450" y="5805488"/>
            <a:ext cx="1223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</a:rPr>
              <a:t>žádné</a:t>
            </a:r>
          </a:p>
        </p:txBody>
      </p:sp>
      <p:sp>
        <p:nvSpPr>
          <p:cNvPr id="14" name="Text Box 25"/>
          <p:cNvSpPr txBox="1">
            <a:spLocks noChangeArrowheads="1"/>
          </p:cNvSpPr>
          <p:nvPr/>
        </p:nvSpPr>
        <p:spPr bwMode="auto">
          <a:xfrm>
            <a:off x="5148263" y="3141663"/>
            <a:ext cx="25193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</a:rPr>
              <a:t>-2; -1; 0; 1; 2; 3</a:t>
            </a:r>
          </a:p>
        </p:txBody>
      </p:sp>
      <p:sp>
        <p:nvSpPr>
          <p:cNvPr id="15" name="Text Box 26"/>
          <p:cNvSpPr txBox="1">
            <a:spLocks noChangeArrowheads="1"/>
          </p:cNvSpPr>
          <p:nvPr/>
        </p:nvSpPr>
        <p:spPr bwMode="auto">
          <a:xfrm>
            <a:off x="5795963" y="4365625"/>
            <a:ext cx="12239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</a:rPr>
              <a:t>-1; 0; 1</a:t>
            </a:r>
          </a:p>
        </p:txBody>
      </p:sp>
      <p:sp>
        <p:nvSpPr>
          <p:cNvPr id="16" name="Text Box 27"/>
          <p:cNvSpPr txBox="1">
            <a:spLocks noChangeArrowheads="1"/>
          </p:cNvSpPr>
          <p:nvPr/>
        </p:nvSpPr>
        <p:spPr bwMode="auto">
          <a:xfrm>
            <a:off x="5292725" y="5805488"/>
            <a:ext cx="35274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800">
                <a:solidFill>
                  <a:srgbClr val="FF3300"/>
                </a:solidFill>
                <a:latin typeface="Times New Roman" pitchFamily="18" charset="0"/>
              </a:rPr>
              <a:t>0; 1; 2; 3; 4; 5; 6; 7; 8</a:t>
            </a:r>
          </a:p>
        </p:txBody>
      </p:sp>
    </p:spTree>
    <p:extLst>
      <p:ext uri="{BB962C8B-B14F-4D97-AF65-F5344CB8AC3E}">
        <p14:creationId xmlns:p14="http://schemas.microsoft.com/office/powerpoint/2010/main" val="1405437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683568" y="28532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848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64</TotalTime>
  <Words>287</Words>
  <Application>Microsoft Office PowerPoint</Application>
  <PresentationFormat>Předvádění na obrazovce (4:3)</PresentationFormat>
  <Paragraphs>64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Aerodynamika</vt:lpstr>
      <vt:lpstr>Microsoft Word Document</vt:lpstr>
      <vt:lpstr>Rovnice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8</cp:revision>
  <dcterms:created xsi:type="dcterms:W3CDTF">2014-01-04T10:41:55Z</dcterms:created>
  <dcterms:modified xsi:type="dcterms:W3CDTF">2014-01-04T11:55:46Z</dcterms:modified>
</cp:coreProperties>
</file>