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9A3D4A-B53A-4CEA-ADDE-ABC6F5176A4A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2FD692-57C8-4054-9955-26ECD15C65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455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2FD692-57C8-4054-9955-26ECD15C659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416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9D0686-3AAC-444A-AB22-2C7DEEC3030E}" type="datetimeFigureOut">
              <a:rPr lang="cs-CZ" smtClean="0"/>
              <a:t>11. 1. 2014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D69DC48-9C8F-4E96-A30C-E1387B5958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5643932"/>
              </p:ext>
            </p:extLst>
          </p:nvPr>
        </p:nvGraphicFramePr>
        <p:xfrm>
          <a:off x="1616075" y="33338"/>
          <a:ext cx="5634038" cy="6286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Dokument" r:id="rId3" imgW="5978830" imgH="6870380" progId="Word.Document.12">
                  <p:embed/>
                </p:oleObj>
              </mc:Choice>
              <mc:Fallback>
                <p:oleObj name="Dokument" r:id="rId3" imgW="5978830" imgH="6870380" progId="Word.Documen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6075" y="33338"/>
                        <a:ext cx="5634038" cy="6286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88636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115616" y="908720"/>
            <a:ext cx="65004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/>
              <a:t>Finanční gramotnost</a:t>
            </a:r>
            <a:endParaRPr lang="cs-CZ" sz="5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41331" y="1916832"/>
            <a:ext cx="52490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PLATEBNÍ KARTY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jana.volechova\AppData\Local\Microsoft\Windows\Temporary Internet Files\Content.IE5\HPIZCHO0\MC900357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140968"/>
            <a:ext cx="2304256" cy="323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.volechova\AppData\Local\Microsoft\Windows\Temporary Internet Files\Content.IE5\QBP409W2\MC900406176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9019">
            <a:off x="595381" y="3497102"/>
            <a:ext cx="3062597" cy="2164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9656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769554"/>
            <a:ext cx="41596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PLATEBNÍ KARTY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25775" y="2447829"/>
            <a:ext cx="3647256" cy="1836204"/>
            <a:chOff x="551739" y="2366796"/>
            <a:chExt cx="3647256" cy="1836204"/>
          </a:xfrm>
        </p:grpSpPr>
        <p:sp>
          <p:nvSpPr>
            <p:cNvPr id="4" name="Obdélník 3"/>
            <p:cNvSpPr/>
            <p:nvPr/>
          </p:nvSpPr>
          <p:spPr>
            <a:xfrm flipH="1" flipV="1">
              <a:off x="551739" y="2366796"/>
              <a:ext cx="3647256" cy="1836204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80723" y="2927553"/>
              <a:ext cx="3389288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>
                  <a:solidFill>
                    <a:schemeClr val="accent4">
                      <a:lumMod val="75000"/>
                    </a:schemeClr>
                  </a:solidFill>
                </a:rPr>
                <a:t>Debetní karta</a:t>
              </a:r>
              <a:endParaRPr lang="cs-CZ" sz="40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059617" y="2418246"/>
            <a:ext cx="3600400" cy="1836204"/>
            <a:chOff x="5059618" y="2418246"/>
            <a:chExt cx="3600400" cy="1836204"/>
          </a:xfrm>
        </p:grpSpPr>
        <p:sp>
          <p:nvSpPr>
            <p:cNvPr id="3" name="Obdélník 2"/>
            <p:cNvSpPr/>
            <p:nvPr/>
          </p:nvSpPr>
          <p:spPr>
            <a:xfrm>
              <a:off x="5059618" y="2418246"/>
              <a:ext cx="3600400" cy="1836204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173298" y="3011988"/>
              <a:ext cx="3373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>
                  <a:solidFill>
                    <a:schemeClr val="accent4">
                      <a:lumMod val="75000"/>
                    </a:schemeClr>
                  </a:solidFill>
                </a:rPr>
                <a:t>Kreditní karta</a:t>
              </a:r>
              <a:endParaRPr lang="cs-CZ" sz="4000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</p:grpSp>
      <p:sp>
        <p:nvSpPr>
          <p:cNvPr id="11" name="Šipka doprava 10"/>
          <p:cNvSpPr/>
          <p:nvPr/>
        </p:nvSpPr>
        <p:spPr>
          <a:xfrm rot="7804322">
            <a:off x="2170425" y="1693145"/>
            <a:ext cx="77885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2821751">
            <a:off x="5569570" y="1692379"/>
            <a:ext cx="74424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96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404664"/>
            <a:ext cx="407149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/>
              <a:t>DEBETNÍ KARTA</a:t>
            </a:r>
            <a:r>
              <a:rPr lang="cs-CZ" sz="4000" dirty="0"/>
              <a:t>:</a:t>
            </a:r>
          </a:p>
        </p:txBody>
      </p:sp>
      <p:grpSp>
        <p:nvGrpSpPr>
          <p:cNvPr id="8" name="Skupina 7"/>
          <p:cNvGrpSpPr/>
          <p:nvPr/>
        </p:nvGrpSpPr>
        <p:grpSpPr>
          <a:xfrm>
            <a:off x="4395027" y="167478"/>
            <a:ext cx="4516979" cy="1800200"/>
            <a:chOff x="2915816" y="1628800"/>
            <a:chExt cx="4516979" cy="1800200"/>
          </a:xfrm>
        </p:grpSpPr>
        <p:sp>
          <p:nvSpPr>
            <p:cNvPr id="6" name="Ovál 5"/>
            <p:cNvSpPr/>
            <p:nvPr/>
          </p:nvSpPr>
          <p:spPr>
            <a:xfrm>
              <a:off x="2915816" y="1628800"/>
              <a:ext cx="4516979" cy="180020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194085" y="1990291"/>
              <a:ext cx="396044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Žák zapisuje perem   charakteristiku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61815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7922" y="927581"/>
            <a:ext cx="40714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DEBETNÍ KARTA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335" y="1635467"/>
            <a:ext cx="866936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j</a:t>
            </a:r>
            <a:r>
              <a:rPr lang="cs-CZ" sz="4000" dirty="0" smtClean="0">
                <a:solidFill>
                  <a:srgbClr val="002060"/>
                </a:solidFill>
              </a:rPr>
              <a:t>e poskytována k běžnému účtu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p</a:t>
            </a:r>
            <a:r>
              <a:rPr lang="cs-CZ" sz="4000" dirty="0" smtClean="0">
                <a:solidFill>
                  <a:srgbClr val="002060"/>
                </a:solidFill>
              </a:rPr>
              <a:t>latíme svými penězi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j</a:t>
            </a:r>
            <a:r>
              <a:rPr lang="cs-CZ" sz="4000" dirty="0" smtClean="0">
                <a:solidFill>
                  <a:srgbClr val="002060"/>
                </a:solidFill>
              </a:rPr>
              <a:t>e vhodná k platbám v obchodech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j</a:t>
            </a:r>
            <a:r>
              <a:rPr lang="cs-CZ" sz="4000" dirty="0" smtClean="0">
                <a:solidFill>
                  <a:srgbClr val="002060"/>
                </a:solidFill>
              </a:rPr>
              <a:t>e vhodná k výběrům z bankomatu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p</a:t>
            </a:r>
            <a:r>
              <a:rPr lang="cs-CZ" sz="4000" dirty="0" smtClean="0">
                <a:solidFill>
                  <a:srgbClr val="002060"/>
                </a:solidFill>
              </a:rPr>
              <a:t>latby vidíme na výpisech z účtu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m</a:t>
            </a:r>
            <a:r>
              <a:rPr lang="cs-CZ" sz="4000" dirty="0" smtClean="0">
                <a:solidFill>
                  <a:srgbClr val="002060"/>
                </a:solidFill>
              </a:rPr>
              <a:t>á čtyřmístný číselný kód </a:t>
            </a:r>
            <a:r>
              <a:rPr lang="cs-CZ" sz="4000" dirty="0" err="1" smtClean="0">
                <a:solidFill>
                  <a:srgbClr val="002060"/>
                </a:solidFill>
              </a:rPr>
              <a:t>tzv.PIN</a:t>
            </a:r>
            <a:endParaRPr lang="cs-CZ" sz="4000" dirty="0" smtClean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j</a:t>
            </a:r>
            <a:r>
              <a:rPr lang="cs-CZ" sz="4000" dirty="0" smtClean="0">
                <a:solidFill>
                  <a:srgbClr val="002060"/>
                </a:solidFill>
              </a:rPr>
              <a:t>e zabezpečena ochrannými prvky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4000" dirty="0" smtClean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84284"/>
            <a:ext cx="15969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Řešení: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151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5836" y="160018"/>
            <a:ext cx="42478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KREDITNÍ </a:t>
            </a:r>
            <a:r>
              <a:rPr lang="cs-CZ" sz="4000" b="1" dirty="0"/>
              <a:t>KARTA</a:t>
            </a:r>
            <a:r>
              <a:rPr lang="cs-CZ" sz="4000" dirty="0"/>
              <a:t>: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4395027" y="167478"/>
            <a:ext cx="4516979" cy="1800200"/>
            <a:chOff x="2915816" y="1628800"/>
            <a:chExt cx="4516979" cy="1800200"/>
          </a:xfrm>
        </p:grpSpPr>
        <p:sp>
          <p:nvSpPr>
            <p:cNvPr id="4" name="Ovál 3"/>
            <p:cNvSpPr/>
            <p:nvPr/>
          </p:nvSpPr>
          <p:spPr>
            <a:xfrm>
              <a:off x="2915816" y="1628800"/>
              <a:ext cx="4516979" cy="180020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194085" y="1990291"/>
              <a:ext cx="3960440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Žák zapisuje perem   charakteristiku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107754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7922" y="927581"/>
            <a:ext cx="42478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KREDITNÍ KARTA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335" y="1635467"/>
            <a:ext cx="9188734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b</a:t>
            </a:r>
            <a:r>
              <a:rPr lang="cs-CZ" sz="4000" dirty="0" smtClean="0">
                <a:solidFill>
                  <a:srgbClr val="002060"/>
                </a:solidFill>
              </a:rPr>
              <a:t>anka nám poskytuje čerpání úvěru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p</a:t>
            </a:r>
            <a:r>
              <a:rPr lang="cs-CZ" sz="4000" dirty="0" smtClean="0">
                <a:solidFill>
                  <a:srgbClr val="002060"/>
                </a:solidFill>
              </a:rPr>
              <a:t>latíme půjčenými penězi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j</a:t>
            </a:r>
            <a:r>
              <a:rPr lang="cs-CZ" sz="4000" dirty="0" smtClean="0">
                <a:solidFill>
                  <a:srgbClr val="002060"/>
                </a:solidFill>
              </a:rPr>
              <a:t>e vhodná k platbám v obchodech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 smtClean="0">
                <a:solidFill>
                  <a:srgbClr val="C00000"/>
                </a:solidFill>
              </a:rPr>
              <a:t>není vhodná k výběrům z bankomatu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p</a:t>
            </a:r>
            <a:r>
              <a:rPr lang="cs-CZ" sz="4000" dirty="0" smtClean="0">
                <a:solidFill>
                  <a:srgbClr val="002060"/>
                </a:solidFill>
              </a:rPr>
              <a:t>latby vidíme na výpisech z účtu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m</a:t>
            </a:r>
            <a:r>
              <a:rPr lang="cs-CZ" sz="4000" dirty="0" smtClean="0">
                <a:solidFill>
                  <a:srgbClr val="002060"/>
                </a:solidFill>
              </a:rPr>
              <a:t>á čtyřmístný číselný kód </a:t>
            </a:r>
            <a:r>
              <a:rPr lang="cs-CZ" sz="4000" dirty="0" err="1" smtClean="0">
                <a:solidFill>
                  <a:srgbClr val="002060"/>
                </a:solidFill>
              </a:rPr>
              <a:t>tzv.PIN</a:t>
            </a:r>
            <a:endParaRPr lang="cs-CZ" sz="4000" dirty="0" smtClean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4000" dirty="0">
                <a:solidFill>
                  <a:srgbClr val="002060"/>
                </a:solidFill>
              </a:rPr>
              <a:t>j</a:t>
            </a:r>
            <a:r>
              <a:rPr lang="cs-CZ" sz="4000" dirty="0" smtClean="0">
                <a:solidFill>
                  <a:srgbClr val="002060"/>
                </a:solidFill>
              </a:rPr>
              <a:t>e zabezpečena ochrannými prvky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4000" dirty="0" smtClean="0">
              <a:solidFill>
                <a:srgbClr val="002060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4284"/>
            <a:ext cx="15969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Řešení: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384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616" y="116632"/>
            <a:ext cx="8895384" cy="79098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Bezpečné používání platební karty:</a:t>
            </a:r>
          </a:p>
          <a:p>
            <a:endParaRPr lang="cs-CZ" sz="3600" dirty="0"/>
          </a:p>
          <a:p>
            <a:pPr marL="742950" indent="-742950">
              <a:buAutoNum type="arabicPeriod"/>
            </a:pPr>
            <a:r>
              <a:rPr lang="cs-CZ" sz="3600" dirty="0" smtClean="0"/>
              <a:t>Nikdy nedávejte platební kartu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z ruky a vždy ji mějte na očích.</a:t>
            </a:r>
          </a:p>
          <a:p>
            <a:pPr marL="742950" indent="-742950">
              <a:buAutoNum type="arabicPeriod" startAt="2"/>
            </a:pPr>
            <a:r>
              <a:rPr lang="cs-CZ" sz="3600" dirty="0" smtClean="0"/>
              <a:t>Chraňte svůj PIN.</a:t>
            </a:r>
          </a:p>
          <a:p>
            <a:pPr marL="742950" indent="-742950">
              <a:buAutoNum type="arabicPeriod" startAt="2"/>
            </a:pPr>
            <a:r>
              <a:rPr lang="cs-CZ" sz="3600" dirty="0" smtClean="0"/>
              <a:t>K bankomatu přistupujte co nejblíže</a:t>
            </a:r>
          </a:p>
          <a:p>
            <a:r>
              <a:rPr lang="cs-CZ" sz="3600" dirty="0" smtClean="0"/>
              <a:t>      a rukou zakrývejte klávesnici.</a:t>
            </a:r>
          </a:p>
          <a:p>
            <a:r>
              <a:rPr lang="cs-CZ" sz="3600" dirty="0" smtClean="0"/>
              <a:t>4.   Při výběru z bankomatu chraňte své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soukromí.</a:t>
            </a:r>
          </a:p>
          <a:p>
            <a:pPr marL="742950" indent="-742950">
              <a:buAutoNum type="arabicPeriod" startAt="5"/>
            </a:pPr>
            <a:r>
              <a:rPr lang="cs-CZ" sz="3600" dirty="0" smtClean="0"/>
              <a:t>Při blokaci karty nikdy nesdělujte její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PIN.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52407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6.  Věnujte pozornost kontrole výpisů.</a:t>
            </a:r>
          </a:p>
          <a:p>
            <a:pPr marL="742950" indent="-742950">
              <a:buAutoNum type="arabicPeriod" startAt="7"/>
            </a:pPr>
            <a:r>
              <a:rPr lang="cs-CZ" sz="3600" dirty="0" smtClean="0"/>
              <a:t>Platební kartu ukládejte mimo   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</a:t>
            </a:r>
            <a:r>
              <a:rPr lang="cs-CZ" sz="3600" dirty="0" smtClean="0"/>
              <a:t> peněženku</a:t>
            </a:r>
            <a:r>
              <a:rPr lang="cs-CZ" sz="3600" dirty="0" smtClean="0"/>
              <a:t>.</a:t>
            </a:r>
            <a:endParaRPr lang="cs-CZ" sz="3600" dirty="0"/>
          </a:p>
          <a:p>
            <a:r>
              <a:rPr lang="cs-CZ" sz="3600" dirty="0" smtClean="0"/>
              <a:t>8.   Důvěřujte svému šestému smyslu.</a:t>
            </a:r>
            <a:endParaRPr lang="cs-CZ" sz="3600" dirty="0"/>
          </a:p>
        </p:txBody>
      </p:sp>
      <p:pic>
        <p:nvPicPr>
          <p:cNvPr id="2051" name="Picture 3" descr="C:\Users\jana.volechova\AppData\Local\Microsoft\Windows\Temporary Internet Files\Content.IE5\QBP409W2\MP9004000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84984"/>
            <a:ext cx="489654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8403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69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164</TotalTime>
  <Words>207</Words>
  <Application>Microsoft Office PowerPoint</Application>
  <PresentationFormat>Předvádění na obrazovce (4:3)</PresentationFormat>
  <Paragraphs>47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15</cp:revision>
  <dcterms:created xsi:type="dcterms:W3CDTF">2013-12-04T15:31:13Z</dcterms:created>
  <dcterms:modified xsi:type="dcterms:W3CDTF">2014-01-11T14:22:14Z</dcterms:modified>
</cp:coreProperties>
</file>