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6"/>
  </p:notesMasterIdLst>
  <p:sldIdLst>
    <p:sldId id="256" r:id="rId2"/>
    <p:sldId id="262" r:id="rId3"/>
    <p:sldId id="280" r:id="rId4"/>
    <p:sldId id="271" r:id="rId5"/>
    <p:sldId id="273" r:id="rId6"/>
    <p:sldId id="272" r:id="rId7"/>
    <p:sldId id="277" r:id="rId8"/>
    <p:sldId id="279" r:id="rId9"/>
    <p:sldId id="278" r:id="rId10"/>
    <p:sldId id="263" r:id="rId11"/>
    <p:sldId id="281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83" r:id="rId20"/>
    <p:sldId id="284" r:id="rId21"/>
    <p:sldId id="285" r:id="rId22"/>
    <p:sldId id="286" r:id="rId23"/>
    <p:sldId id="282" r:id="rId24"/>
    <p:sldId id="260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AAF21"/>
    <a:srgbClr val="83C66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43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Angličtina 5.tř.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VY_32_INOVACE_PRESENT_CONTINUOUS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Miluše </a:t>
          </a:r>
          <a:r>
            <a:rPr lang="cs-CZ" sz="2000" b="1" dirty="0" err="1" smtClean="0"/>
            <a:t>Senetová</a:t>
          </a:r>
          <a:endParaRPr lang="cs-CZ" sz="2000" b="1" dirty="0" smtClean="0"/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 prosinec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Miluše </a:t>
          </a:r>
          <a:r>
            <a:rPr lang="cs-CZ" sz="2000" b="1" kern="1200" dirty="0" err="1" smtClean="0"/>
            <a:t>Senetová</a:t>
          </a:r>
          <a:endParaRPr lang="cs-CZ" sz="2000" b="1" kern="1200" dirty="0" smtClean="0"/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 prosinec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Angličtina 5.tř.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VY_32_INOVACE_PRESENT_CONTINUOUS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37811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87056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12.1.2014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12.1.2014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12.1.2014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12.1.2014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12.1.2014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12.1.2014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12.1.2014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12.1.2014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12.1.2014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12.1.2014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12.1.2014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12.1.2014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gif"/><Relationship Id="rId4" Type="http://schemas.microsoft.com/office/2007/relationships/hdphoto" Target="../media/hdphoto1.wdp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gif"/><Relationship Id="rId4" Type="http://schemas.openxmlformats.org/officeDocument/2006/relationships/image" Target="../media/image9.gi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gif"/><Relationship Id="rId4" Type="http://schemas.microsoft.com/office/2007/relationships/hdphoto" Target="../media/hdphoto1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gif"/><Relationship Id="rId4" Type="http://schemas.microsoft.com/office/2007/relationships/hdphoto" Target="../media/hdphoto1.wdp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gif"/><Relationship Id="rId4" Type="http://schemas.microsoft.com/office/2007/relationships/hdphoto" Target="../media/hdphoto1.wd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gi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5.gif"/><Relationship Id="rId4" Type="http://schemas.openxmlformats.org/officeDocument/2006/relationships/image" Target="../media/image14.gi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gi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gi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gif"/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gif"/><Relationship Id="rId4" Type="http://schemas.openxmlformats.org/officeDocument/2006/relationships/image" Target="../media/image20.gi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gif"/><Relationship Id="rId2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gif"/><Relationship Id="rId4" Type="http://schemas.openxmlformats.org/officeDocument/2006/relationships/image" Target="../media/image24.gi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gif"/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gif"/><Relationship Id="rId4" Type="http://schemas.openxmlformats.org/officeDocument/2006/relationships/image" Target="../media/image20.gi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gif"/><Relationship Id="rId2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gif"/><Relationship Id="rId4" Type="http://schemas.openxmlformats.org/officeDocument/2006/relationships/image" Target="../media/image24.gif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gif"/><Relationship Id="rId3" Type="http://schemas.openxmlformats.org/officeDocument/2006/relationships/image" Target="../media/image22.gif"/><Relationship Id="rId7" Type="http://schemas.openxmlformats.org/officeDocument/2006/relationships/image" Target="../media/image24.gif"/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gif"/><Relationship Id="rId5" Type="http://schemas.openxmlformats.org/officeDocument/2006/relationships/image" Target="../media/image23.gif"/><Relationship Id="rId4" Type="http://schemas.openxmlformats.org/officeDocument/2006/relationships/image" Target="../media/image19.gif"/><Relationship Id="rId9" Type="http://schemas.openxmlformats.org/officeDocument/2006/relationships/image" Target="../media/image21.gif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527754062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5" name="Zástupný symbol pro obsah 1"/>
          <p:cNvSpPr txBox="1">
            <a:spLocks/>
          </p:cNvSpPr>
          <p:nvPr/>
        </p:nvSpPr>
        <p:spPr>
          <a:xfrm>
            <a:off x="872067" y="1628800"/>
            <a:ext cx="7408333" cy="4497363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dirty="0" smtClean="0"/>
              <a:t>Materiál slouží k vysvětlení a procvičení přítomného času průběhového</a:t>
            </a:r>
          </a:p>
          <a:p>
            <a:pPr algn="just"/>
            <a:r>
              <a:rPr lang="cs-CZ" dirty="0" smtClean="0"/>
              <a:t>Snímky 4-6 jsou výkladové(základní gramatika), na snímcích 7–9 jsou procvičeny doplňovací otázky(</a:t>
            </a:r>
            <a:r>
              <a:rPr lang="cs-CZ" dirty="0" err="1" smtClean="0"/>
              <a:t>where</a:t>
            </a:r>
            <a:r>
              <a:rPr lang="cs-CZ" dirty="0" smtClean="0"/>
              <a:t>, </a:t>
            </a:r>
            <a:r>
              <a:rPr lang="cs-CZ" dirty="0" err="1" smtClean="0"/>
              <a:t>what</a:t>
            </a:r>
            <a:r>
              <a:rPr lang="cs-CZ" dirty="0" smtClean="0"/>
              <a:t>, </a:t>
            </a:r>
            <a:r>
              <a:rPr lang="cs-CZ" dirty="0" err="1" smtClean="0"/>
              <a:t>why</a:t>
            </a:r>
            <a:r>
              <a:rPr lang="cs-CZ" dirty="0" smtClean="0"/>
              <a:t>), kdy je pomocí animace (při kliknutí na zobrazenou otázku) dětem názorně ukázán slovosled času průběhového.  Ve </a:t>
            </a:r>
            <a:r>
              <a:rPr lang="cs-CZ" dirty="0" err="1" smtClean="0"/>
              <a:t>slidech</a:t>
            </a:r>
            <a:r>
              <a:rPr lang="cs-CZ" dirty="0" smtClean="0"/>
              <a:t> 10-18 pokračuje procvičování (otázka na to, co lidé právě dělají) – animací, využitím pohyblivých obrázků (pro uvědomění si probíhajícího času) – kliknutím na obrázek dívky(hocha) se objeví bublina s otázkou, při kliknutí na otázku v bublině(příp.na ikonu telefonu), se objeví dívka(nebo chlapec), při kliknutí na ni (něj) se pak prolne odpověď a při kliknutí na ni i obrázek činnosti (12 – 14, 17 – 18). Na snímcích 19, 20 jsou díky animovaným postavám opět procvičeny odpovědi na otázku, co lidé dělají. Opět se postupně kliká do zobrazovaných odpovědí a obrázků.   </a:t>
            </a:r>
            <a:r>
              <a:rPr lang="cs-CZ" dirty="0" err="1" smtClean="0"/>
              <a:t>Slidy</a:t>
            </a:r>
            <a:r>
              <a:rPr lang="cs-CZ" dirty="0" smtClean="0"/>
              <a:t> 21, 22 procvičují jednoduché odpovědi na otázku zjišťovací. </a:t>
            </a:r>
            <a:r>
              <a:rPr lang="cs-CZ" dirty="0" err="1" smtClean="0"/>
              <a:t>Slide</a:t>
            </a:r>
            <a:r>
              <a:rPr lang="cs-CZ" dirty="0" smtClean="0"/>
              <a:t> 23 předpokládá práci učitele s třídou (učitel pokládá otázky typu: Kde je muž, který jede na koni </a:t>
            </a:r>
            <a:r>
              <a:rPr lang="cs-CZ" dirty="0" err="1" smtClean="0"/>
              <a:t>apod</a:t>
            </a:r>
            <a:r>
              <a:rPr lang="cs-CZ" dirty="0" smtClean="0"/>
              <a:t>, děti odpovídají číslem, nebo se učitel ptá, co dělá číslo 7, děti odpovídají..) </a:t>
            </a:r>
          </a:p>
          <a:p>
            <a:pPr algn="just"/>
            <a:r>
              <a:rPr lang="cs-CZ" dirty="0" smtClean="0"/>
              <a:t>Je určen pro žáky 5. ročníku</a:t>
            </a:r>
          </a:p>
          <a:p>
            <a:pPr algn="just"/>
            <a:r>
              <a:rPr lang="cs-CZ" dirty="0" smtClean="0"/>
              <a:t>Časová dotace – 20 minut</a:t>
            </a:r>
          </a:p>
          <a:p>
            <a:pPr algn="just"/>
            <a:r>
              <a:rPr lang="cs-CZ" dirty="0" smtClean="0"/>
              <a:t>Materiál obsahuje 24 stran a je určen k inovativní výuce.</a:t>
            </a:r>
          </a:p>
          <a:p>
            <a:pPr algn="just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852936"/>
            <a:ext cx="8229600" cy="1252728"/>
          </a:xfrm>
        </p:spPr>
        <p:txBody>
          <a:bodyPr>
            <a:normAutofit/>
          </a:bodyPr>
          <a:lstStyle/>
          <a:p>
            <a:r>
              <a:rPr lang="cs-CZ" sz="6600" dirty="0" err="1" smtClean="0">
                <a:solidFill>
                  <a:schemeClr val="tx2"/>
                </a:solidFill>
              </a:rPr>
              <a:t>Present</a:t>
            </a:r>
            <a:r>
              <a:rPr lang="cs-CZ" sz="6600" dirty="0" smtClean="0">
                <a:solidFill>
                  <a:schemeClr val="tx2"/>
                </a:solidFill>
              </a:rPr>
              <a:t> </a:t>
            </a:r>
            <a:r>
              <a:rPr lang="cs-CZ" sz="6600" dirty="0" err="1" smtClean="0">
                <a:solidFill>
                  <a:schemeClr val="tx2"/>
                </a:solidFill>
              </a:rPr>
              <a:t>continuous</a:t>
            </a:r>
            <a:endParaRPr lang="cs-CZ" sz="66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3121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339751" y="2060848"/>
            <a:ext cx="3888432" cy="2677656"/>
            <a:chOff x="986020" y="2826242"/>
            <a:chExt cx="3456384" cy="2387144"/>
          </a:xfrm>
        </p:grpSpPr>
        <p:sp>
          <p:nvSpPr>
            <p:cNvPr id="5" name="TextovéPole 4"/>
            <p:cNvSpPr txBox="1"/>
            <p:nvPr/>
          </p:nvSpPr>
          <p:spPr>
            <a:xfrm>
              <a:off x="986020" y="2826242"/>
              <a:ext cx="3456384" cy="2387144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 w="38100"/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solidFill>
                    <a:schemeClr val="bg2">
                      <a:lumMod val="25000"/>
                    </a:schemeClr>
                  </a:solidFill>
                </a:rPr>
                <a:t>sg</a:t>
              </a: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.</a:t>
              </a:r>
            </a:p>
            <a:p>
              <a:pPr marL="342900" indent="-342900">
                <a:buAutoNum type="arabicPeriod"/>
              </a:pP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I  </a:t>
              </a:r>
              <a:r>
                <a:rPr lang="cs-CZ" sz="2800" b="1" dirty="0" err="1" smtClean="0">
                  <a:solidFill>
                    <a:srgbClr val="FF0000"/>
                  </a:solidFill>
                </a:rPr>
                <a:t>am</a:t>
              </a: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 (</a:t>
              </a:r>
              <a:r>
                <a:rPr lang="cs-CZ" sz="2800" dirty="0" err="1" smtClean="0">
                  <a:solidFill>
                    <a:schemeClr val="bg2">
                      <a:lumMod val="25000"/>
                    </a:schemeClr>
                  </a:solidFill>
                </a:rPr>
                <a:t>I´m</a:t>
              </a: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)         </a:t>
              </a:r>
            </a:p>
            <a:p>
              <a:pPr marL="342900" indent="-342900">
                <a:buAutoNum type="arabicPeriod"/>
              </a:pPr>
              <a:r>
                <a:rPr lang="cs-CZ" sz="2800" dirty="0" err="1" smtClean="0">
                  <a:solidFill>
                    <a:schemeClr val="bg2">
                      <a:lumMod val="25000"/>
                    </a:schemeClr>
                  </a:solidFill>
                </a:rPr>
                <a:t>You</a:t>
              </a: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  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are</a:t>
              </a:r>
            </a:p>
            <a:p>
              <a:pPr marL="342900" indent="-342900">
                <a:buFontTx/>
                <a:buAutoNum type="arabicPeriod"/>
              </a:pPr>
              <a:r>
                <a:rPr lang="cs-CZ" sz="2800" dirty="0">
                  <a:solidFill>
                    <a:schemeClr val="bg2">
                      <a:lumMod val="25000"/>
                    </a:schemeClr>
                  </a:solidFill>
                </a:rPr>
                <a:t>He </a:t>
              </a:r>
              <a:r>
                <a:rPr lang="cs-CZ" sz="2800" b="1" dirty="0" err="1" smtClean="0">
                  <a:solidFill>
                    <a:srgbClr val="FF0000"/>
                  </a:solidFill>
                </a:rPr>
                <a:t>is</a:t>
              </a: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                     </a:t>
              </a:r>
              <a:r>
                <a:rPr lang="cs-CZ" sz="2800" dirty="0" err="1" smtClean="0">
                  <a:solidFill>
                    <a:schemeClr val="bg2">
                      <a:lumMod val="25000"/>
                    </a:schemeClr>
                  </a:solidFill>
                </a:rPr>
                <a:t>going</a:t>
              </a:r>
              <a:endParaRPr lang="cs-CZ" sz="2800" dirty="0">
                <a:solidFill>
                  <a:schemeClr val="bg2">
                    <a:lumMod val="25000"/>
                  </a:schemeClr>
                </a:solidFill>
              </a:endParaRPr>
            </a:p>
            <a:p>
              <a:r>
                <a:rPr lang="cs-CZ" sz="2800" dirty="0">
                  <a:solidFill>
                    <a:schemeClr val="bg2">
                      <a:lumMod val="25000"/>
                    </a:schemeClr>
                  </a:solidFill>
                </a:rPr>
                <a:t> </a:t>
              </a: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   </a:t>
              </a:r>
              <a:r>
                <a:rPr lang="cs-CZ" sz="2800" dirty="0" err="1" smtClean="0">
                  <a:solidFill>
                    <a:schemeClr val="bg2">
                      <a:lumMod val="25000"/>
                    </a:schemeClr>
                  </a:solidFill>
                </a:rPr>
                <a:t>She</a:t>
              </a: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 </a:t>
              </a:r>
              <a:r>
                <a:rPr lang="cs-CZ" sz="2800" b="1" dirty="0" err="1" smtClean="0">
                  <a:solidFill>
                    <a:srgbClr val="FF0000"/>
                  </a:solidFill>
                </a:rPr>
                <a:t>is</a:t>
              </a:r>
              <a:endParaRPr lang="cs-CZ" sz="2800" b="1" dirty="0" smtClean="0">
                <a:solidFill>
                  <a:srgbClr val="FF0000"/>
                </a:solidFill>
              </a:endParaRPr>
            </a:p>
            <a:p>
              <a:r>
                <a:rPr lang="cs-CZ" sz="2800" dirty="0">
                  <a:solidFill>
                    <a:schemeClr val="bg2">
                      <a:lumMod val="25000"/>
                    </a:schemeClr>
                  </a:solidFill>
                </a:rPr>
                <a:t> </a:t>
              </a: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   </a:t>
              </a:r>
              <a:r>
                <a:rPr lang="cs-CZ" sz="2800" dirty="0" err="1" smtClean="0">
                  <a:solidFill>
                    <a:schemeClr val="bg2">
                      <a:lumMod val="25000"/>
                    </a:schemeClr>
                  </a:solidFill>
                </a:rPr>
                <a:t>It</a:t>
              </a: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 </a:t>
              </a:r>
              <a:r>
                <a:rPr lang="cs-CZ" sz="2800" b="1" dirty="0" err="1" smtClean="0">
                  <a:solidFill>
                    <a:srgbClr val="FF0000"/>
                  </a:solidFill>
                </a:rPr>
                <a:t>is</a:t>
              </a:r>
              <a:endParaRPr lang="cs-CZ" sz="2800" b="1" dirty="0" smtClean="0">
                <a:solidFill>
                  <a:srgbClr val="FF0000"/>
                </a:solidFill>
              </a:endParaRPr>
            </a:p>
          </p:txBody>
        </p:sp>
        <p:sp>
          <p:nvSpPr>
            <p:cNvPr id="6" name="Pravá složená závorka 5"/>
            <p:cNvSpPr/>
            <p:nvPr/>
          </p:nvSpPr>
          <p:spPr>
            <a:xfrm>
              <a:off x="2827807" y="3359383"/>
              <a:ext cx="448049" cy="1720058"/>
            </a:xfrm>
            <a:prstGeom prst="rightBrace">
              <a:avLst/>
            </a:prstGeom>
            <a:ln>
              <a:solidFill>
                <a:schemeClr val="accent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5004048" y="2276291"/>
            <a:ext cx="3456384" cy="2246769"/>
            <a:chOff x="5004048" y="2276291"/>
            <a:chExt cx="3456384" cy="2246769"/>
          </a:xfrm>
        </p:grpSpPr>
        <p:sp>
          <p:nvSpPr>
            <p:cNvPr id="7" name="TextovéPole 6"/>
            <p:cNvSpPr txBox="1"/>
            <p:nvPr/>
          </p:nvSpPr>
          <p:spPr>
            <a:xfrm>
              <a:off x="5004048" y="2276291"/>
              <a:ext cx="3456384" cy="2246769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 w="38100"/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solidFill>
                    <a:schemeClr val="accent2">
                      <a:lumMod val="50000"/>
                    </a:schemeClr>
                  </a:solidFill>
                </a:rPr>
                <a:t>pl</a:t>
              </a: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.</a:t>
              </a:r>
            </a:p>
            <a:p>
              <a:pPr marL="342900" indent="-342900">
                <a:buAutoNum type="arabicPeriod"/>
              </a:pPr>
              <a:r>
                <a:rPr lang="cs-CZ" sz="2800" dirty="0" err="1" smtClean="0">
                  <a:solidFill>
                    <a:schemeClr val="accent2">
                      <a:lumMod val="50000"/>
                    </a:schemeClr>
                  </a:solidFill>
                </a:rPr>
                <a:t>We</a:t>
              </a: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are</a:t>
              </a: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    </a:t>
              </a:r>
            </a:p>
            <a:p>
              <a:pPr marL="342900" indent="-342900">
                <a:buAutoNum type="arabicPeriod"/>
              </a:pPr>
              <a:r>
                <a:rPr lang="cs-CZ" sz="2800" dirty="0" err="1" smtClean="0">
                  <a:solidFill>
                    <a:schemeClr val="accent2">
                      <a:lumMod val="50000"/>
                    </a:schemeClr>
                  </a:solidFill>
                </a:rPr>
                <a:t>You</a:t>
              </a: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800" b="1" dirty="0">
                  <a:solidFill>
                    <a:srgbClr val="FF0000"/>
                  </a:solidFill>
                </a:rPr>
                <a:t>are</a:t>
              </a:r>
              <a:r>
                <a:rPr lang="cs-CZ" sz="2800" dirty="0">
                  <a:solidFill>
                    <a:schemeClr val="accent2">
                      <a:lumMod val="50000"/>
                    </a:schemeClr>
                  </a:solidFill>
                </a:rPr>
                <a:t>  </a:t>
              </a: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      </a:t>
              </a:r>
              <a:r>
                <a:rPr lang="cs-CZ" sz="2800" dirty="0" err="1" smtClean="0">
                  <a:solidFill>
                    <a:schemeClr val="accent2">
                      <a:lumMod val="50000"/>
                    </a:schemeClr>
                  </a:solidFill>
                </a:rPr>
                <a:t>going</a:t>
              </a: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  </a:t>
              </a:r>
            </a:p>
            <a:p>
              <a:pPr marL="342900" indent="-342900">
                <a:buAutoNum type="arabicPeriod"/>
              </a:pPr>
              <a:r>
                <a:rPr lang="cs-CZ" sz="2800" dirty="0" err="1" smtClean="0">
                  <a:solidFill>
                    <a:schemeClr val="accent2">
                      <a:lumMod val="50000"/>
                    </a:schemeClr>
                  </a:solidFill>
                </a:rPr>
                <a:t>They</a:t>
              </a: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are</a:t>
              </a: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  </a:t>
              </a:r>
            </a:p>
            <a:p>
              <a:r>
                <a:rPr lang="cs-CZ" sz="2800" dirty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   </a:t>
              </a:r>
            </a:p>
          </p:txBody>
        </p:sp>
        <p:sp>
          <p:nvSpPr>
            <p:cNvPr id="8" name="Pravá složená závorka 7"/>
            <p:cNvSpPr/>
            <p:nvPr/>
          </p:nvSpPr>
          <p:spPr>
            <a:xfrm>
              <a:off x="6884488" y="2845402"/>
              <a:ext cx="252027" cy="1172240"/>
            </a:xfrm>
            <a:prstGeom prst="rightBrace">
              <a:avLst/>
            </a:prstGeom>
            <a:ln>
              <a:solidFill>
                <a:schemeClr val="accent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41515106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339751" y="1985973"/>
            <a:ext cx="3888432" cy="2677656"/>
            <a:chOff x="986020" y="1883865"/>
            <a:chExt cx="3456384" cy="2387144"/>
          </a:xfrm>
        </p:grpSpPr>
        <p:sp>
          <p:nvSpPr>
            <p:cNvPr id="5" name="TextovéPole 4"/>
            <p:cNvSpPr txBox="1"/>
            <p:nvPr/>
          </p:nvSpPr>
          <p:spPr>
            <a:xfrm>
              <a:off x="986020" y="1883865"/>
              <a:ext cx="3456384" cy="2387144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 w="38100"/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solidFill>
                    <a:schemeClr val="bg2">
                      <a:lumMod val="25000"/>
                    </a:schemeClr>
                  </a:solidFill>
                </a:rPr>
                <a:t>sg</a:t>
              </a: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.</a:t>
              </a:r>
            </a:p>
            <a:p>
              <a:pPr marL="342900" indent="-342900">
                <a:buAutoNum type="arabicPeriod"/>
              </a:pP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I  </a:t>
              </a:r>
              <a:r>
                <a:rPr lang="cs-CZ" sz="2800" b="1" dirty="0" err="1" smtClean="0">
                  <a:solidFill>
                    <a:srgbClr val="FF0000"/>
                  </a:solidFill>
                </a:rPr>
                <a:t>am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 not</a:t>
              </a:r>
              <a:endParaRPr lang="cs-CZ" sz="2800" dirty="0" smtClean="0">
                <a:solidFill>
                  <a:schemeClr val="bg2">
                    <a:lumMod val="25000"/>
                  </a:schemeClr>
                </a:solidFill>
              </a:endParaRPr>
            </a:p>
            <a:p>
              <a:pPr marL="342900" indent="-342900">
                <a:buAutoNum type="arabicPeriod"/>
              </a:pPr>
              <a:r>
                <a:rPr lang="cs-CZ" sz="2800" dirty="0" err="1" smtClean="0">
                  <a:solidFill>
                    <a:schemeClr val="bg2">
                      <a:lumMod val="25000"/>
                    </a:schemeClr>
                  </a:solidFill>
                </a:rPr>
                <a:t>You</a:t>
              </a: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  </a:t>
              </a:r>
              <a:r>
                <a:rPr lang="cs-CZ" sz="2800" b="1" dirty="0" err="1" smtClean="0">
                  <a:solidFill>
                    <a:srgbClr val="FF0000"/>
                  </a:solidFill>
                </a:rPr>
                <a:t>aren‘t</a:t>
              </a:r>
              <a:endParaRPr lang="cs-CZ" sz="2800" b="1" dirty="0" smtClean="0">
                <a:solidFill>
                  <a:srgbClr val="FF0000"/>
                </a:solidFill>
              </a:endParaRPr>
            </a:p>
            <a:p>
              <a:pPr marL="342900" indent="-342900">
                <a:buFontTx/>
                <a:buAutoNum type="arabicPeriod"/>
              </a:pPr>
              <a:r>
                <a:rPr lang="cs-CZ" sz="2800" dirty="0">
                  <a:solidFill>
                    <a:schemeClr val="bg2">
                      <a:lumMod val="25000"/>
                    </a:schemeClr>
                  </a:solidFill>
                </a:rPr>
                <a:t>He </a:t>
              </a:r>
              <a:r>
                <a:rPr lang="cs-CZ" sz="2800" b="1" dirty="0" err="1" smtClean="0">
                  <a:solidFill>
                    <a:srgbClr val="FF0000"/>
                  </a:solidFill>
                </a:rPr>
                <a:t>isn‘t</a:t>
              </a: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              </a:t>
              </a:r>
              <a:r>
                <a:rPr lang="cs-CZ" sz="2800" dirty="0" err="1" smtClean="0">
                  <a:solidFill>
                    <a:schemeClr val="bg2">
                      <a:lumMod val="25000"/>
                    </a:schemeClr>
                  </a:solidFill>
                </a:rPr>
                <a:t>going</a:t>
              </a:r>
              <a:endParaRPr lang="cs-CZ" sz="2800" dirty="0">
                <a:solidFill>
                  <a:schemeClr val="bg2">
                    <a:lumMod val="25000"/>
                  </a:schemeClr>
                </a:solidFill>
              </a:endParaRPr>
            </a:p>
            <a:p>
              <a:r>
                <a:rPr lang="cs-CZ" sz="2800" dirty="0">
                  <a:solidFill>
                    <a:schemeClr val="bg2">
                      <a:lumMod val="25000"/>
                    </a:schemeClr>
                  </a:solidFill>
                </a:rPr>
                <a:t> </a:t>
              </a: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   </a:t>
              </a:r>
              <a:r>
                <a:rPr lang="cs-CZ" sz="2800" dirty="0" err="1" smtClean="0">
                  <a:solidFill>
                    <a:schemeClr val="bg2">
                      <a:lumMod val="25000"/>
                    </a:schemeClr>
                  </a:solidFill>
                </a:rPr>
                <a:t>She</a:t>
              </a: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 </a:t>
              </a:r>
              <a:r>
                <a:rPr lang="cs-CZ" sz="2800" b="1" dirty="0" err="1" smtClean="0">
                  <a:solidFill>
                    <a:srgbClr val="FF0000"/>
                  </a:solidFill>
                </a:rPr>
                <a:t>isn‘t</a:t>
              </a:r>
              <a:endParaRPr lang="cs-CZ" sz="2800" b="1" dirty="0" smtClean="0">
                <a:solidFill>
                  <a:srgbClr val="FF0000"/>
                </a:solidFill>
              </a:endParaRPr>
            </a:p>
            <a:p>
              <a:r>
                <a:rPr lang="cs-CZ" sz="2800" dirty="0">
                  <a:solidFill>
                    <a:schemeClr val="bg2">
                      <a:lumMod val="25000"/>
                    </a:schemeClr>
                  </a:solidFill>
                </a:rPr>
                <a:t> </a:t>
              </a: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   </a:t>
              </a:r>
              <a:r>
                <a:rPr lang="cs-CZ" sz="2800" dirty="0" err="1" smtClean="0">
                  <a:solidFill>
                    <a:schemeClr val="bg2">
                      <a:lumMod val="25000"/>
                    </a:schemeClr>
                  </a:solidFill>
                </a:rPr>
                <a:t>It</a:t>
              </a: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 </a:t>
              </a:r>
              <a:r>
                <a:rPr lang="cs-CZ" sz="2800" b="1" dirty="0" err="1" smtClean="0">
                  <a:solidFill>
                    <a:srgbClr val="FF0000"/>
                  </a:solidFill>
                </a:rPr>
                <a:t>isn‘t</a:t>
              </a:r>
              <a:endParaRPr lang="cs-CZ" sz="2800" b="1" dirty="0" smtClean="0">
                <a:solidFill>
                  <a:srgbClr val="FF0000"/>
                </a:solidFill>
              </a:endParaRPr>
            </a:p>
          </p:txBody>
        </p:sp>
        <p:sp>
          <p:nvSpPr>
            <p:cNvPr id="6" name="Pravá složená závorka 5"/>
            <p:cNvSpPr/>
            <p:nvPr/>
          </p:nvSpPr>
          <p:spPr>
            <a:xfrm>
              <a:off x="2739167" y="2461838"/>
              <a:ext cx="448049" cy="1570737"/>
            </a:xfrm>
            <a:prstGeom prst="rightBrace">
              <a:avLst/>
            </a:prstGeom>
            <a:ln>
              <a:solidFill>
                <a:schemeClr val="accent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4880003" y="2204864"/>
            <a:ext cx="3888432" cy="2246769"/>
            <a:chOff x="5004048" y="2276291"/>
            <a:chExt cx="3456384" cy="2246769"/>
          </a:xfrm>
        </p:grpSpPr>
        <p:sp>
          <p:nvSpPr>
            <p:cNvPr id="7" name="TextovéPole 6"/>
            <p:cNvSpPr txBox="1"/>
            <p:nvPr/>
          </p:nvSpPr>
          <p:spPr>
            <a:xfrm>
              <a:off x="5004048" y="2276291"/>
              <a:ext cx="3456384" cy="2246769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 w="38100"/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solidFill>
                    <a:schemeClr val="accent2">
                      <a:lumMod val="50000"/>
                    </a:schemeClr>
                  </a:solidFill>
                </a:rPr>
                <a:t>pl</a:t>
              </a: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.</a:t>
              </a:r>
            </a:p>
            <a:p>
              <a:pPr marL="342900" indent="-342900">
                <a:buAutoNum type="arabicPeriod"/>
              </a:pPr>
              <a:r>
                <a:rPr lang="cs-CZ" sz="2800" dirty="0" err="1" smtClean="0">
                  <a:solidFill>
                    <a:schemeClr val="accent2">
                      <a:lumMod val="50000"/>
                    </a:schemeClr>
                  </a:solidFill>
                </a:rPr>
                <a:t>We</a:t>
              </a: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800" b="1" dirty="0" err="1" smtClean="0">
                  <a:solidFill>
                    <a:srgbClr val="FF0000"/>
                  </a:solidFill>
                </a:rPr>
                <a:t>aren‘t</a:t>
              </a: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    </a:t>
              </a:r>
            </a:p>
            <a:p>
              <a:pPr marL="342900" indent="-342900">
                <a:buAutoNum type="arabicPeriod"/>
              </a:pPr>
              <a:r>
                <a:rPr lang="cs-CZ" sz="2800" dirty="0" err="1" smtClean="0">
                  <a:solidFill>
                    <a:schemeClr val="accent2">
                      <a:lumMod val="50000"/>
                    </a:schemeClr>
                  </a:solidFill>
                </a:rPr>
                <a:t>You</a:t>
              </a: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800" b="1" dirty="0" err="1" smtClean="0">
                  <a:solidFill>
                    <a:srgbClr val="FF0000"/>
                  </a:solidFill>
                </a:rPr>
                <a:t>aren‘t</a:t>
              </a: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        </a:t>
              </a:r>
              <a:r>
                <a:rPr lang="cs-CZ" sz="2800" dirty="0" err="1" smtClean="0">
                  <a:solidFill>
                    <a:schemeClr val="accent2">
                      <a:lumMod val="50000"/>
                    </a:schemeClr>
                  </a:solidFill>
                </a:rPr>
                <a:t>going</a:t>
              </a: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  </a:t>
              </a:r>
            </a:p>
            <a:p>
              <a:pPr marL="342900" indent="-342900">
                <a:buAutoNum type="arabicPeriod"/>
              </a:pPr>
              <a:r>
                <a:rPr lang="cs-CZ" sz="2800" dirty="0" err="1" smtClean="0">
                  <a:solidFill>
                    <a:schemeClr val="accent2">
                      <a:lumMod val="50000"/>
                    </a:schemeClr>
                  </a:solidFill>
                </a:rPr>
                <a:t>They</a:t>
              </a: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800" b="1" dirty="0" err="1" smtClean="0">
                  <a:solidFill>
                    <a:srgbClr val="FF0000"/>
                  </a:solidFill>
                </a:rPr>
                <a:t>aren‘t</a:t>
              </a: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  </a:t>
              </a:r>
            </a:p>
            <a:p>
              <a:r>
                <a:rPr lang="cs-CZ" sz="2800" dirty="0">
                  <a:solidFill>
                    <a:schemeClr val="accent2">
                      <a:lumMod val="50000"/>
                    </a:schemeClr>
                  </a:solidFill>
                </a:rPr>
                <a:t> </a:t>
              </a:r>
              <a:r>
                <a:rPr lang="cs-CZ" sz="2800" dirty="0" smtClean="0">
                  <a:solidFill>
                    <a:schemeClr val="accent2">
                      <a:lumMod val="50000"/>
                    </a:schemeClr>
                  </a:solidFill>
                </a:rPr>
                <a:t>   </a:t>
              </a:r>
            </a:p>
          </p:txBody>
        </p:sp>
        <p:sp>
          <p:nvSpPr>
            <p:cNvPr id="8" name="Pravá složená závorka 7"/>
            <p:cNvSpPr/>
            <p:nvPr/>
          </p:nvSpPr>
          <p:spPr>
            <a:xfrm>
              <a:off x="6884488" y="2845402"/>
              <a:ext cx="252027" cy="1172240"/>
            </a:xfrm>
            <a:prstGeom prst="rightBrace">
              <a:avLst/>
            </a:prstGeom>
            <a:ln>
              <a:solidFill>
                <a:schemeClr val="accent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9" name="Obdélník 8"/>
          <p:cNvSpPr/>
          <p:nvPr/>
        </p:nvSpPr>
        <p:spPr>
          <a:xfrm>
            <a:off x="340076" y="5585945"/>
            <a:ext cx="3968672" cy="72008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rgbClr val="FF0000"/>
                </a:solidFill>
              </a:rPr>
              <a:t>aren‘t</a:t>
            </a:r>
            <a:r>
              <a:rPr lang="cs-CZ" sz="2800" dirty="0" smtClean="0">
                <a:solidFill>
                  <a:srgbClr val="FF0000"/>
                </a:solidFill>
              </a:rPr>
              <a:t> = are + not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839883" y="5585945"/>
            <a:ext cx="3968672" cy="72008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rgbClr val="FF0000"/>
                </a:solidFill>
              </a:rPr>
              <a:t>isn‘t</a:t>
            </a:r>
            <a:r>
              <a:rPr lang="cs-CZ" sz="2800" dirty="0" smtClean="0">
                <a:solidFill>
                  <a:srgbClr val="FF0000"/>
                </a:solidFill>
              </a:rPr>
              <a:t> = </a:t>
            </a:r>
            <a:r>
              <a:rPr lang="cs-CZ" sz="2800" dirty="0" err="1" smtClean="0">
                <a:solidFill>
                  <a:srgbClr val="FF0000"/>
                </a:solidFill>
              </a:rPr>
              <a:t>is</a:t>
            </a:r>
            <a:r>
              <a:rPr lang="cs-CZ" sz="2800" dirty="0" smtClean="0">
                <a:solidFill>
                  <a:srgbClr val="FF0000"/>
                </a:solidFill>
              </a:rPr>
              <a:t> + not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987824" y="455305"/>
            <a:ext cx="3456384" cy="93610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2"/>
                </a:solidFill>
              </a:rPr>
              <a:t>Zápor</a:t>
            </a:r>
            <a:endParaRPr lang="cs-CZ" sz="2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10098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40686" y="896765"/>
            <a:ext cx="3384376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are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playing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tennis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0686" y="2492896"/>
            <a:ext cx="1224136" cy="461665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Otázka: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0686" y="3184921"/>
            <a:ext cx="3384376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Are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playing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football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42357" y="2494348"/>
            <a:ext cx="1569803" cy="461665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Odpověď: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27984" y="3184921"/>
            <a:ext cx="4608512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1.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are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        2.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, I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am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1. No,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aren´t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    2. No, I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am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not.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13828" y="1699797"/>
            <a:ext cx="3438092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aren‘t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playing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tennis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067944" y="896765"/>
            <a:ext cx="4320480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(My)Hrajeme tenis.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(Právě teď)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041086" y="1699797"/>
            <a:ext cx="4752528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(My)Nehrajeme tenis.</a:t>
            </a:r>
            <a:r>
              <a:rPr lang="cs-CZ" sz="2400" b="1" dirty="0">
                <a:solidFill>
                  <a:schemeClr val="accent2">
                    <a:lumMod val="50000"/>
                  </a:schemeClr>
                </a:solidFill>
              </a:rPr>
              <a:t> (Právě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teď)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40686" y="5445224"/>
            <a:ext cx="3411234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</a:rPr>
              <a:t>Is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he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playing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football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463988" y="5373216"/>
            <a:ext cx="2340260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, he </a:t>
            </a:r>
            <a:r>
              <a:rPr lang="cs-CZ" sz="2400" b="1" dirty="0" err="1" smtClean="0">
                <a:solidFill>
                  <a:srgbClr val="FB4C29"/>
                </a:solidFill>
              </a:rPr>
              <a:t>is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No, he </a:t>
            </a:r>
            <a:r>
              <a:rPr lang="cs-CZ" sz="2400" b="1" dirty="0" err="1" smtClean="0">
                <a:solidFill>
                  <a:srgbClr val="FB4C29"/>
                </a:solidFill>
              </a:rPr>
              <a:t>isn‘t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7544" y="4304182"/>
            <a:ext cx="3384376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</a:rPr>
              <a:t>Am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I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playing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football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455785" y="4254187"/>
            <a:ext cx="2340260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, I </a:t>
            </a:r>
            <a:r>
              <a:rPr lang="cs-CZ" sz="2400" b="1" dirty="0" err="1" smtClean="0">
                <a:solidFill>
                  <a:srgbClr val="FF0000"/>
                </a:solidFill>
              </a:rPr>
              <a:t>am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No, I </a:t>
            </a:r>
            <a:r>
              <a:rPr lang="cs-CZ" sz="2400" b="1" dirty="0" err="1" smtClean="0">
                <a:solidFill>
                  <a:srgbClr val="FF0000"/>
                </a:solidFill>
              </a:rPr>
              <a:t>am</a:t>
            </a:r>
            <a:r>
              <a:rPr lang="cs-CZ" sz="2400" b="1" dirty="0" smtClean="0">
                <a:solidFill>
                  <a:srgbClr val="FF0000"/>
                </a:solidFill>
              </a:rPr>
              <a:t> not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7549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9" grpId="0" animBg="1"/>
      <p:bldP spid="10" grpId="0" animBg="1"/>
      <p:bldP spid="11" grpId="0" animBg="1"/>
      <p:bldP spid="12" grpId="0" build="p" animBg="1"/>
      <p:bldP spid="14" grpId="0" animBg="1"/>
      <p:bldP spid="16" grpId="0" animBg="1"/>
      <p:bldP spid="17" grpId="0" animBg="1"/>
      <p:bldP spid="18" grpId="0" animBg="1"/>
      <p:bldP spid="19" grpId="0" build="p" animBg="1"/>
      <p:bldP spid="15" grpId="0" animBg="1"/>
      <p:bldP spid="22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Šipka doprava 21"/>
          <p:cNvSpPr/>
          <p:nvPr/>
        </p:nvSpPr>
        <p:spPr>
          <a:xfrm rot="1314381" flipV="1">
            <a:off x="4488062" y="5637006"/>
            <a:ext cx="1955962" cy="118494"/>
          </a:xfrm>
          <a:prstGeom prst="rightArrow">
            <a:avLst/>
          </a:prstGeom>
          <a:solidFill>
            <a:srgbClr val="8AAF21"/>
          </a:solidFill>
          <a:ln>
            <a:solidFill>
              <a:srgbClr val="8AAF2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Where</a:t>
            </a:r>
            <a:r>
              <a:rPr lang="cs-CZ" dirty="0" smtClean="0"/>
              <a:t>…..?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40339" y="1844824"/>
            <a:ext cx="34115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tx2"/>
                </a:solidFill>
              </a:rPr>
              <a:t>Where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</a:rPr>
              <a:t>is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b="1" dirty="0" err="1" smtClean="0">
                <a:solidFill>
                  <a:schemeClr val="accent4">
                    <a:lumMod val="75000"/>
                  </a:schemeClr>
                </a:solidFill>
              </a:rPr>
              <a:t>she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going</a:t>
            </a:r>
            <a:r>
              <a:rPr lang="cs-CZ" sz="2800" dirty="0">
                <a:solidFill>
                  <a:schemeClr val="tx2"/>
                </a:solidFill>
              </a:rPr>
              <a:t>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283968" y="1851337"/>
            <a:ext cx="34115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chemeClr val="accent4">
                    <a:lumMod val="75000"/>
                  </a:schemeClr>
                </a:solidFill>
              </a:rPr>
              <a:t>She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</a:rPr>
              <a:t>is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going</a:t>
            </a:r>
            <a:r>
              <a:rPr lang="cs-CZ" sz="2800" dirty="0" smtClean="0">
                <a:solidFill>
                  <a:schemeClr val="tx2"/>
                </a:solidFill>
              </a:rPr>
              <a:t> to </a:t>
            </a:r>
            <a:r>
              <a:rPr lang="cs-CZ" sz="2800" dirty="0" err="1" smtClean="0">
                <a:solidFill>
                  <a:schemeClr val="tx2"/>
                </a:solidFill>
              </a:rPr>
              <a:t>work</a:t>
            </a:r>
            <a:r>
              <a:rPr lang="cs-CZ" sz="2800" dirty="0" smtClean="0">
                <a:solidFill>
                  <a:schemeClr val="tx2"/>
                </a:solidFill>
              </a:rPr>
              <a:t>.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8242" y="4881698"/>
            <a:ext cx="36717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tx2"/>
                </a:solidFill>
              </a:rPr>
              <a:t>Where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are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b="1" dirty="0" err="1" smtClean="0">
                <a:solidFill>
                  <a:schemeClr val="accent4">
                    <a:lumMod val="75000"/>
                  </a:schemeClr>
                </a:solidFill>
              </a:rPr>
              <a:t>you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going</a:t>
            </a:r>
            <a:r>
              <a:rPr lang="cs-CZ" sz="2800" dirty="0" smtClean="0">
                <a:solidFill>
                  <a:schemeClr val="tx2"/>
                </a:solidFill>
              </a:rPr>
              <a:t>?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32447" y="4888211"/>
            <a:ext cx="37679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I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</a:rPr>
              <a:t>am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going</a:t>
            </a:r>
            <a:r>
              <a:rPr lang="cs-CZ" sz="2800" dirty="0" smtClean="0">
                <a:solidFill>
                  <a:schemeClr val="tx2"/>
                </a:solidFill>
              </a:rPr>
              <a:t> to </a:t>
            </a:r>
            <a:r>
              <a:rPr lang="cs-CZ" sz="2800" dirty="0" err="1" smtClean="0">
                <a:solidFill>
                  <a:schemeClr val="tx2"/>
                </a:solidFill>
              </a:rPr>
              <a:t>work</a:t>
            </a:r>
            <a:r>
              <a:rPr lang="cs-CZ" sz="2800" dirty="0" smtClean="0">
                <a:solidFill>
                  <a:schemeClr val="tx2"/>
                </a:solidFill>
              </a:rPr>
              <a:t>.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8242" y="3429000"/>
            <a:ext cx="34115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tx2"/>
                </a:solidFill>
              </a:rPr>
              <a:t>Where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are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b="1" dirty="0" err="1" smtClean="0">
                <a:solidFill>
                  <a:schemeClr val="accent4">
                    <a:lumMod val="75000"/>
                  </a:schemeClr>
                </a:solidFill>
              </a:rPr>
              <a:t>we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going</a:t>
            </a:r>
            <a:r>
              <a:rPr lang="cs-CZ" sz="2800" dirty="0" smtClean="0">
                <a:solidFill>
                  <a:schemeClr val="tx2"/>
                </a:solidFill>
              </a:rPr>
              <a:t>?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311870" y="3429000"/>
            <a:ext cx="37885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chemeClr val="accent4">
                    <a:lumMod val="75000"/>
                  </a:schemeClr>
                </a:solidFill>
              </a:rPr>
              <a:t>We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are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going</a:t>
            </a:r>
            <a:r>
              <a:rPr lang="cs-CZ" sz="2800" dirty="0" smtClean="0">
                <a:solidFill>
                  <a:schemeClr val="tx2"/>
                </a:solidFill>
              </a:rPr>
              <a:t> to </a:t>
            </a:r>
            <a:r>
              <a:rPr lang="cs-CZ" sz="2800" dirty="0" err="1" smtClean="0">
                <a:solidFill>
                  <a:schemeClr val="tx2"/>
                </a:solidFill>
              </a:rPr>
              <a:t>work</a:t>
            </a:r>
            <a:r>
              <a:rPr lang="cs-CZ" sz="2800" dirty="0" smtClean="0">
                <a:solidFill>
                  <a:schemeClr val="tx2"/>
                </a:solidFill>
              </a:rPr>
              <a:t>.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24" name="Zahnutá šipka dolů 23"/>
          <p:cNvSpPr/>
          <p:nvPr/>
        </p:nvSpPr>
        <p:spPr>
          <a:xfrm>
            <a:off x="2174031" y="1412776"/>
            <a:ext cx="2541986" cy="438561"/>
          </a:xfrm>
          <a:prstGeom prst="curvedDownArrow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5" name="Zahnutá šipka dolů 24"/>
          <p:cNvSpPr/>
          <p:nvPr/>
        </p:nvSpPr>
        <p:spPr>
          <a:xfrm>
            <a:off x="2411760" y="4462789"/>
            <a:ext cx="2160240" cy="504056"/>
          </a:xfrm>
          <a:prstGeom prst="curvedDownArrow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6" name="Zahnutá šipka dolů 25"/>
          <p:cNvSpPr/>
          <p:nvPr/>
        </p:nvSpPr>
        <p:spPr>
          <a:xfrm>
            <a:off x="2326431" y="2924944"/>
            <a:ext cx="2541985" cy="504056"/>
          </a:xfrm>
          <a:prstGeom prst="curvedDownArrow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3074" name="Picture 2" descr="C:\Users\sen\AppData\Local\Microsoft\Windows\Temporary Internet Files\Content.IE5\QQUJYH36\MM90035670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5925" y="1765119"/>
            <a:ext cx="1738075" cy="1738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Zahnutá šipka nahoru 26"/>
          <p:cNvSpPr/>
          <p:nvPr/>
        </p:nvSpPr>
        <p:spPr>
          <a:xfrm>
            <a:off x="1763688" y="2368044"/>
            <a:ext cx="3456384" cy="478379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9" name="Zahnutá šipka nahoru 28"/>
          <p:cNvSpPr/>
          <p:nvPr/>
        </p:nvSpPr>
        <p:spPr>
          <a:xfrm>
            <a:off x="1907704" y="5326885"/>
            <a:ext cx="3073944" cy="478379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0" name="Zahnutá šipka nahoru 29"/>
          <p:cNvSpPr/>
          <p:nvPr/>
        </p:nvSpPr>
        <p:spPr>
          <a:xfrm>
            <a:off x="1813361" y="3861048"/>
            <a:ext cx="3456384" cy="478379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323528" y="5614751"/>
            <a:ext cx="8712968" cy="993953"/>
            <a:chOff x="323528" y="5614751"/>
            <a:chExt cx="8712968" cy="993953"/>
          </a:xfrm>
        </p:grpSpPr>
        <p:sp>
          <p:nvSpPr>
            <p:cNvPr id="17" name="TextovéPole 16"/>
            <p:cNvSpPr txBox="1"/>
            <p:nvPr/>
          </p:nvSpPr>
          <p:spPr>
            <a:xfrm>
              <a:off x="439349" y="5930115"/>
              <a:ext cx="859714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solidFill>
                    <a:schemeClr val="tx2"/>
                  </a:solidFill>
                </a:rPr>
                <a:t>      Ptám se přece tebe a ty mi odpovíš: </a:t>
              </a:r>
              <a:r>
                <a:rPr lang="cs-CZ" sz="2800" b="1" dirty="0" smtClean="0">
                  <a:solidFill>
                    <a:schemeClr val="accent4">
                      <a:lumMod val="75000"/>
                    </a:schemeClr>
                  </a:solidFill>
                </a:rPr>
                <a:t>Já</a:t>
              </a:r>
              <a:r>
                <a:rPr lang="cs-CZ" sz="2800" dirty="0" smtClean="0">
                  <a:solidFill>
                    <a:schemeClr val="tx2"/>
                  </a:solidFill>
                </a:rPr>
                <a:t> jdu …</a:t>
              </a:r>
              <a:r>
                <a:rPr lang="cs-CZ" sz="2800" dirty="0" smtClean="0">
                  <a:solidFill>
                    <a:schemeClr val="tx2"/>
                  </a:solidFill>
                  <a:sym typeface="Wingdings" pitchFamily="2" charset="2"/>
                </a:rPr>
                <a:t></a:t>
              </a:r>
              <a:endParaRPr lang="cs-CZ" sz="2800" dirty="0">
                <a:solidFill>
                  <a:schemeClr val="tx2"/>
                </a:solidFill>
              </a:endParaRPr>
            </a:p>
          </p:txBody>
        </p:sp>
        <p:pic>
          <p:nvPicPr>
            <p:cNvPr id="1027" name="Picture 3" descr="C:\Users\sen\AppData\Local\Microsoft\Windows\Temporary Internet Files\Content.IE5\UMT1ZVB2\dglxasset[1].aspx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5614751"/>
              <a:ext cx="725119" cy="9939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9366699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22" grpId="0" animBg="1"/>
      <p:bldP spid="4" grpId="0"/>
      <p:bldP spid="5" grpId="0"/>
      <p:bldP spid="6" grpId="0"/>
      <p:bldP spid="7" grpId="0"/>
      <p:bldP spid="8" grpId="0"/>
      <p:bldP spid="9" grpId="0"/>
      <p:bldP spid="24" grpId="0" animBg="1"/>
      <p:bldP spid="25" grpId="0" animBg="1"/>
      <p:bldP spid="26" grpId="0" animBg="1"/>
      <p:bldP spid="27" grpId="0" animBg="1"/>
      <p:bldP spid="29" grpId="0" animBg="1"/>
      <p:bldP spid="3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…..?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40340" y="2132856"/>
            <a:ext cx="36996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tx2"/>
                </a:solidFill>
              </a:rPr>
              <a:t>What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is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b="1" dirty="0" err="1" smtClean="0">
                <a:solidFill>
                  <a:schemeClr val="accent4">
                    <a:lumMod val="75000"/>
                  </a:schemeClr>
                </a:solidFill>
              </a:rPr>
              <a:t>she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watching</a:t>
            </a:r>
            <a:r>
              <a:rPr lang="cs-CZ" sz="2800" dirty="0" smtClean="0">
                <a:solidFill>
                  <a:schemeClr val="tx2"/>
                </a:solidFill>
              </a:rPr>
              <a:t>?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83968" y="2139369"/>
            <a:ext cx="3960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chemeClr val="accent4">
                    <a:lumMod val="75000"/>
                  </a:schemeClr>
                </a:solidFill>
              </a:rPr>
              <a:t>She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is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watching</a:t>
            </a:r>
            <a:r>
              <a:rPr lang="cs-CZ" sz="2800" dirty="0" smtClean="0">
                <a:solidFill>
                  <a:schemeClr val="tx2"/>
                </a:solidFill>
              </a:rPr>
              <a:t> TV.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8241" y="3703893"/>
            <a:ext cx="38642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tx2"/>
                </a:solidFill>
              </a:rPr>
              <a:t>What</a:t>
            </a:r>
            <a:r>
              <a:rPr lang="cs-CZ" sz="2800" dirty="0" smtClean="0">
                <a:solidFill>
                  <a:schemeClr val="tx2"/>
                </a:solidFill>
              </a:rPr>
              <a:t> are </a:t>
            </a:r>
            <a:r>
              <a:rPr lang="cs-CZ" sz="2800" b="1" dirty="0" err="1" smtClean="0">
                <a:solidFill>
                  <a:schemeClr val="accent4">
                    <a:lumMod val="75000"/>
                  </a:schemeClr>
                </a:solidFill>
              </a:rPr>
              <a:t>you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watching</a:t>
            </a:r>
            <a:r>
              <a:rPr lang="cs-CZ" sz="2800" dirty="0" smtClean="0">
                <a:solidFill>
                  <a:schemeClr val="tx2"/>
                </a:solidFill>
              </a:rPr>
              <a:t>?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32447" y="3710406"/>
            <a:ext cx="37679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I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am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>
                <a:solidFill>
                  <a:schemeClr val="tx2"/>
                </a:solidFill>
              </a:rPr>
              <a:t>watching</a:t>
            </a:r>
            <a:r>
              <a:rPr lang="cs-CZ" sz="2800" dirty="0">
                <a:solidFill>
                  <a:schemeClr val="tx2"/>
                </a:solidFill>
              </a:rPr>
              <a:t> </a:t>
            </a:r>
            <a:r>
              <a:rPr lang="cs-CZ" sz="2800" dirty="0" smtClean="0">
                <a:solidFill>
                  <a:schemeClr val="tx2"/>
                </a:solidFill>
              </a:rPr>
              <a:t>TV.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8242" y="5157192"/>
            <a:ext cx="38642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tx2"/>
                </a:solidFill>
              </a:rPr>
              <a:t>What</a:t>
            </a:r>
            <a:r>
              <a:rPr lang="cs-CZ" sz="2800" dirty="0" smtClean="0">
                <a:solidFill>
                  <a:schemeClr val="tx2"/>
                </a:solidFill>
              </a:rPr>
              <a:t> are </a:t>
            </a:r>
            <a:r>
              <a:rPr lang="cs-CZ" sz="2800" b="1" dirty="0" err="1" smtClean="0">
                <a:solidFill>
                  <a:schemeClr val="accent4">
                    <a:lumMod val="75000"/>
                  </a:schemeClr>
                </a:solidFill>
              </a:rPr>
              <a:t>you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watching</a:t>
            </a:r>
            <a:r>
              <a:rPr lang="cs-CZ" sz="2800" dirty="0" smtClean="0">
                <a:solidFill>
                  <a:schemeClr val="tx2"/>
                </a:solidFill>
              </a:rPr>
              <a:t>?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311870" y="5163705"/>
            <a:ext cx="37885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chemeClr val="accent4">
                    <a:lumMod val="75000"/>
                  </a:schemeClr>
                </a:solidFill>
              </a:rPr>
              <a:t>We</a:t>
            </a:r>
            <a:r>
              <a:rPr lang="cs-CZ" sz="2800" dirty="0" smtClean="0">
                <a:solidFill>
                  <a:schemeClr val="tx2"/>
                </a:solidFill>
              </a:rPr>
              <a:t> are </a:t>
            </a:r>
            <a:r>
              <a:rPr lang="cs-CZ" sz="2800" dirty="0" err="1">
                <a:solidFill>
                  <a:schemeClr val="tx2"/>
                </a:solidFill>
              </a:rPr>
              <a:t>watching</a:t>
            </a:r>
            <a:r>
              <a:rPr lang="cs-CZ" sz="2800" dirty="0">
                <a:solidFill>
                  <a:schemeClr val="tx2"/>
                </a:solidFill>
              </a:rPr>
              <a:t> </a:t>
            </a:r>
            <a:r>
              <a:rPr lang="cs-CZ" sz="2800" dirty="0" smtClean="0">
                <a:solidFill>
                  <a:schemeClr val="tx2"/>
                </a:solidFill>
              </a:rPr>
              <a:t>TV.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10" name="Zahnutá šipka dolů 9"/>
          <p:cNvSpPr/>
          <p:nvPr/>
        </p:nvSpPr>
        <p:spPr>
          <a:xfrm>
            <a:off x="1907704" y="1628800"/>
            <a:ext cx="2808313" cy="504056"/>
          </a:xfrm>
          <a:prstGeom prst="curvedDownArrow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Zahnutá šipka dolů 10"/>
          <p:cNvSpPr/>
          <p:nvPr/>
        </p:nvSpPr>
        <p:spPr>
          <a:xfrm>
            <a:off x="2195736" y="3212976"/>
            <a:ext cx="2425871" cy="497430"/>
          </a:xfrm>
          <a:prstGeom prst="curvedDownArrow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Zahnutá šipka dolů 11"/>
          <p:cNvSpPr/>
          <p:nvPr/>
        </p:nvSpPr>
        <p:spPr>
          <a:xfrm>
            <a:off x="2222081" y="4725145"/>
            <a:ext cx="2569888" cy="432048"/>
          </a:xfrm>
          <a:prstGeom prst="curvedDownArrow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2050" name="Picture 2" descr="C:\Users\sen\AppData\Local\Microsoft\Windows\Temporary Internet Files\Content.IE5\E66CHDC5\MM90028526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679196"/>
            <a:ext cx="1954920" cy="1466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ahnutá šipka nahoru 12"/>
          <p:cNvSpPr/>
          <p:nvPr/>
        </p:nvSpPr>
        <p:spPr>
          <a:xfrm>
            <a:off x="1547664" y="2578043"/>
            <a:ext cx="3600400" cy="562925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Zahnutá šipka nahoru 14"/>
          <p:cNvSpPr/>
          <p:nvPr/>
        </p:nvSpPr>
        <p:spPr>
          <a:xfrm>
            <a:off x="1691680" y="4109375"/>
            <a:ext cx="3392760" cy="399745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Zahnutá šipka nahoru 15"/>
          <p:cNvSpPr/>
          <p:nvPr/>
        </p:nvSpPr>
        <p:spPr>
          <a:xfrm>
            <a:off x="1696818" y="5680412"/>
            <a:ext cx="3600400" cy="48489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19697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 animBg="1"/>
      <p:bldP spid="11" grpId="0" animBg="1"/>
      <p:bldP spid="12" grpId="0" animBg="1"/>
      <p:bldP spid="13" grpId="0" animBg="1"/>
      <p:bldP spid="15" grpId="0" animBg="1"/>
      <p:bldP spid="1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3123" y="332656"/>
            <a:ext cx="8229600" cy="1252728"/>
          </a:xfrm>
        </p:spPr>
        <p:txBody>
          <a:bodyPr/>
          <a:lstStyle/>
          <a:p>
            <a:r>
              <a:rPr lang="cs-CZ" dirty="0" err="1" smtClean="0"/>
              <a:t>Why</a:t>
            </a:r>
            <a:r>
              <a:rPr lang="cs-CZ" dirty="0" smtClean="0"/>
              <a:t>…..?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40339" y="2129984"/>
            <a:ext cx="34115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tx2"/>
                </a:solidFill>
              </a:rPr>
              <a:t>Why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is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he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crying</a:t>
            </a:r>
            <a:r>
              <a:rPr lang="cs-CZ" sz="2800" dirty="0" smtClean="0">
                <a:solidFill>
                  <a:schemeClr val="tx2"/>
                </a:solidFill>
              </a:rPr>
              <a:t>?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95936" y="2136497"/>
            <a:ext cx="5148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He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is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going</a:t>
            </a:r>
            <a:r>
              <a:rPr lang="cs-CZ" sz="2800" dirty="0" smtClean="0">
                <a:solidFill>
                  <a:schemeClr val="tx2"/>
                </a:solidFill>
              </a:rPr>
              <a:t> to </a:t>
            </a:r>
            <a:r>
              <a:rPr lang="cs-CZ" sz="2800" dirty="0" err="1" smtClean="0">
                <a:solidFill>
                  <a:schemeClr val="tx2"/>
                </a:solidFill>
              </a:rPr>
              <a:t>the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dentist</a:t>
            </a:r>
            <a:r>
              <a:rPr lang="cs-CZ" sz="2800" dirty="0" smtClean="0">
                <a:solidFill>
                  <a:schemeClr val="tx2"/>
                </a:solidFill>
              </a:rPr>
              <a:t>.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0340" y="3715665"/>
            <a:ext cx="36717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tx2"/>
                </a:solidFill>
              </a:rPr>
              <a:t>Why</a:t>
            </a:r>
            <a:r>
              <a:rPr lang="cs-CZ" sz="2800" dirty="0" smtClean="0">
                <a:solidFill>
                  <a:schemeClr val="tx2"/>
                </a:solidFill>
              </a:rPr>
              <a:t> are </a:t>
            </a:r>
            <a:r>
              <a:rPr lang="cs-CZ" sz="2800" b="1" dirty="0" err="1" smtClean="0">
                <a:solidFill>
                  <a:schemeClr val="accent4">
                    <a:lumMod val="75000"/>
                  </a:schemeClr>
                </a:solidFill>
              </a:rPr>
              <a:t>you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crying</a:t>
            </a:r>
            <a:r>
              <a:rPr lang="cs-CZ" sz="2800" dirty="0" smtClean="0">
                <a:solidFill>
                  <a:schemeClr val="tx2"/>
                </a:solidFill>
              </a:rPr>
              <a:t>?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44415" y="3722178"/>
            <a:ext cx="427200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I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am</a:t>
            </a:r>
            <a:r>
              <a:rPr lang="cs-CZ" sz="2800" dirty="0">
                <a:solidFill>
                  <a:schemeClr val="tx2"/>
                </a:solidFill>
              </a:rPr>
              <a:t> </a:t>
            </a:r>
            <a:r>
              <a:rPr lang="cs-CZ" sz="2800" dirty="0" err="1">
                <a:solidFill>
                  <a:schemeClr val="tx2"/>
                </a:solidFill>
              </a:rPr>
              <a:t>going</a:t>
            </a:r>
            <a:r>
              <a:rPr lang="cs-CZ" sz="2800" dirty="0">
                <a:solidFill>
                  <a:schemeClr val="tx2"/>
                </a:solidFill>
              </a:rPr>
              <a:t> to </a:t>
            </a:r>
            <a:r>
              <a:rPr lang="cs-CZ" sz="2800" dirty="0" err="1">
                <a:solidFill>
                  <a:schemeClr val="tx2"/>
                </a:solidFill>
              </a:rPr>
              <a:t>the</a:t>
            </a:r>
            <a:r>
              <a:rPr lang="cs-CZ" sz="2800" dirty="0">
                <a:solidFill>
                  <a:schemeClr val="tx2"/>
                </a:solidFill>
              </a:rPr>
              <a:t> </a:t>
            </a:r>
            <a:r>
              <a:rPr lang="cs-CZ" sz="2800" dirty="0" err="1">
                <a:solidFill>
                  <a:schemeClr val="tx2"/>
                </a:solidFill>
              </a:rPr>
              <a:t>dentist</a:t>
            </a:r>
            <a:r>
              <a:rPr lang="cs-CZ" sz="2800" dirty="0">
                <a:solidFill>
                  <a:schemeClr val="tx2"/>
                </a:solidFill>
              </a:rPr>
              <a:t>.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 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3123" y="5229200"/>
            <a:ext cx="34115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tx2"/>
                </a:solidFill>
              </a:rPr>
              <a:t>Why</a:t>
            </a:r>
            <a:r>
              <a:rPr lang="cs-CZ" sz="2800" dirty="0" smtClean="0">
                <a:solidFill>
                  <a:schemeClr val="tx2"/>
                </a:solidFill>
              </a:rPr>
              <a:t> are </a:t>
            </a:r>
            <a:r>
              <a:rPr lang="cs-CZ" sz="2800" b="1" dirty="0" err="1" smtClean="0">
                <a:solidFill>
                  <a:schemeClr val="accent4">
                    <a:lumMod val="75000"/>
                  </a:schemeClr>
                </a:solidFill>
              </a:rPr>
              <a:t>they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crying</a:t>
            </a:r>
            <a:r>
              <a:rPr lang="cs-CZ" sz="2800" dirty="0" smtClean="0">
                <a:solidFill>
                  <a:schemeClr val="tx2"/>
                </a:solidFill>
              </a:rPr>
              <a:t>?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64833" y="5235713"/>
            <a:ext cx="50040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chemeClr val="accent4">
                    <a:lumMod val="75000"/>
                  </a:schemeClr>
                </a:solidFill>
              </a:rPr>
              <a:t>They</a:t>
            </a: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tx2"/>
                </a:solidFill>
              </a:rPr>
              <a:t>are </a:t>
            </a:r>
            <a:r>
              <a:rPr lang="cs-CZ" sz="2800" dirty="0" err="1" smtClean="0">
                <a:solidFill>
                  <a:schemeClr val="tx2"/>
                </a:solidFill>
              </a:rPr>
              <a:t>going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>
                <a:solidFill>
                  <a:schemeClr val="tx2"/>
                </a:solidFill>
              </a:rPr>
              <a:t>to </a:t>
            </a:r>
            <a:r>
              <a:rPr lang="cs-CZ" sz="2800" dirty="0" err="1">
                <a:solidFill>
                  <a:schemeClr val="tx2"/>
                </a:solidFill>
              </a:rPr>
              <a:t>the</a:t>
            </a:r>
            <a:r>
              <a:rPr lang="cs-CZ" sz="2800" dirty="0">
                <a:solidFill>
                  <a:schemeClr val="tx2"/>
                </a:solidFill>
              </a:rPr>
              <a:t> </a:t>
            </a:r>
            <a:r>
              <a:rPr lang="cs-CZ" sz="2800" dirty="0" err="1">
                <a:solidFill>
                  <a:schemeClr val="tx2"/>
                </a:solidFill>
              </a:rPr>
              <a:t>dentist</a:t>
            </a:r>
            <a:r>
              <a:rPr lang="cs-CZ" sz="2800" dirty="0">
                <a:solidFill>
                  <a:schemeClr val="tx2"/>
                </a:solidFill>
              </a:rPr>
              <a:t>.</a:t>
            </a:r>
          </a:p>
          <a:p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11" name="Zahnutá šipka dolů 10"/>
          <p:cNvSpPr/>
          <p:nvPr/>
        </p:nvSpPr>
        <p:spPr>
          <a:xfrm>
            <a:off x="1763688" y="1628800"/>
            <a:ext cx="2655851" cy="491799"/>
          </a:xfrm>
          <a:prstGeom prst="curvedDownArrow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Zahnutá šipka dolů 11"/>
          <p:cNvSpPr/>
          <p:nvPr/>
        </p:nvSpPr>
        <p:spPr>
          <a:xfrm>
            <a:off x="2051720" y="3284984"/>
            <a:ext cx="2324428" cy="514376"/>
          </a:xfrm>
          <a:prstGeom prst="curvedDownArrow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Zahnutá šipka dolů 12"/>
          <p:cNvSpPr/>
          <p:nvPr/>
        </p:nvSpPr>
        <p:spPr>
          <a:xfrm>
            <a:off x="2051720" y="4797152"/>
            <a:ext cx="2850505" cy="504483"/>
          </a:xfrm>
          <a:prstGeom prst="curvedDownArrow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026" name="Picture 2" descr="C:\Users\sen\AppData\Local\Microsoft\Windows\Temporary Internet Files\Content.IE5\QQUJYH36\MM900282753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9224" y="764704"/>
            <a:ext cx="12192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Zahnutá šipka nahoru 15"/>
          <p:cNvSpPr/>
          <p:nvPr/>
        </p:nvSpPr>
        <p:spPr>
          <a:xfrm>
            <a:off x="1384009" y="2577689"/>
            <a:ext cx="3404015" cy="465227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nahoru 16"/>
          <p:cNvSpPr/>
          <p:nvPr/>
        </p:nvSpPr>
        <p:spPr>
          <a:xfrm>
            <a:off x="1475656" y="4141386"/>
            <a:ext cx="3273091" cy="511750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Zahnutá šipka nahoru 17"/>
          <p:cNvSpPr/>
          <p:nvPr/>
        </p:nvSpPr>
        <p:spPr>
          <a:xfrm>
            <a:off x="1578601" y="5634718"/>
            <a:ext cx="3600400" cy="562925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19697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1" grpId="0" animBg="1"/>
      <p:bldP spid="12" grpId="0" animBg="1"/>
      <p:bldP spid="13" grpId="0" animBg="1"/>
      <p:bldP spid="16" grpId="0" animBg="1"/>
      <p:bldP spid="17" grpId="0" animBg="1"/>
      <p:bldP spid="1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C:\Users\sen\AppData\Local\Microsoft\Windows\Temporary Internet Files\Content.IE5\74MJT10G\MM910001085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9" y="3352387"/>
            <a:ext cx="2666975" cy="3047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115617" y="1556792"/>
            <a:ext cx="4248472" cy="1827193"/>
          </a:xfrm>
          <a:prstGeom prst="cloudCallout">
            <a:avLst>
              <a:gd name="adj1" fmla="val -14020"/>
              <a:gd name="adj2" fmla="val 92332"/>
            </a:avLst>
          </a:prstGeom>
          <a:noFill/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Hello Kate, </a:t>
            </a:r>
          </a:p>
          <a:p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I´m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writing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letter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, and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33759" y="1844824"/>
            <a:ext cx="3014087" cy="702766"/>
          </a:xfrm>
          <a:prstGeom prst="cloudCallout">
            <a:avLst>
              <a:gd name="adj1" fmla="val -15054"/>
              <a:gd name="adj2" fmla="val 159570"/>
            </a:avLst>
          </a:prstGeom>
          <a:noFill/>
          <a:ln>
            <a:solidFill>
              <a:schemeClr val="tx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Hi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I´m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sitting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4102" name="Picture 6" descr="C:\Users\sen\AppData\Local\Microsoft\Windows\Temporary Internet Files\Content.IE5\SWY5R9VX\MP90044243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7656" b="98587" l="707" r="98940">
                        <a14:foregroundMark x1="22615" y1="39576" x2="10954" y2="57126"/>
                        <a14:foregroundMark x1="10954" y1="42521" x2="707" y2="68787"/>
                        <a14:foregroundMark x1="56360" y1="50412" x2="98940" y2="80683"/>
                        <a14:foregroundMark x1="73498" y1="77032" x2="2120" y2="87986"/>
                        <a14:foregroundMark x1="92226" y1="93993" x2="72792" y2="81037"/>
                        <a14:foregroundMark x1="42403" y1="97762" x2="79152" y2="89988"/>
                        <a14:foregroundMark x1="48410" y1="59953" x2="48410" y2="59953"/>
                        <a14:foregroundMark x1="89399" y1="93168" x2="66784" y2="94582"/>
                        <a14:foregroundMark x1="44523" y1="98587" x2="97880" y2="94817"/>
                        <a14:foregroundMark x1="66961" y1="7656" x2="66431" y2="9541"/>
                        <a14:backgroundMark x1="71555" y1="72203" x2="79859" y2="79152"/>
                        <a14:backgroundMark x1="1767" y1="47821" x2="1060" y2="58893"/>
                        <a14:backgroundMark x1="95760" y1="59011" x2="99470" y2="67138"/>
                        <a14:backgroundMark x1="77032" y1="96113" x2="77385" y2="99058"/>
                        <a14:backgroundMark x1="89753" y1="95642" x2="90989" y2="99293"/>
                        <a14:backgroundMark x1="67845" y1="97527" x2="68021" y2="96702"/>
                        <a14:backgroundMark x1="68021" y1="96938" x2="68375" y2="98822"/>
                        <a14:backgroundMark x1="65194" y1="97527" x2="53180" y2="97998"/>
                        <a14:backgroundMark x1="48057" y1="98587" x2="52297" y2="984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352387"/>
            <a:ext cx="2141984" cy="321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4103" name="Picture 7" descr="C:\Users\sen\AppData\Local\Microsoft\Windows\Temporary Internet Files\Content.IE5\74MJT10G\MM900315839[1].gif"/>
          <p:cNvPicPr>
            <a:picLocks noChangeAspect="1" noChangeArrowheads="1" noCrop="1"/>
          </p:cNvPicPr>
          <p:nvPr/>
        </p:nvPicPr>
        <p:blipFill>
          <a:blip r:embed="rId5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2686" y="5812131"/>
            <a:ext cx="609600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50827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0"/>
                  </p:tgtEl>
                </p:cond>
              </p:nextCondLst>
            </p:seq>
          </p:childTnLst>
        </p:cTn>
      </p:par>
    </p:tnLst>
    <p:bldLst>
      <p:bldP spid="9" grpId="0" animBg="1"/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755576" y="1556792"/>
            <a:ext cx="4608513" cy="1264980"/>
          </a:xfrm>
          <a:prstGeom prst="cloudCallout">
            <a:avLst>
              <a:gd name="adj1" fmla="val -14020"/>
              <a:gd name="adj2" fmla="val 92332"/>
            </a:avLst>
          </a:prstGeom>
          <a:noFill/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Hello Kate and Peggy, </a:t>
            </a:r>
          </a:p>
          <a:p>
            <a:r>
              <a:rPr lang="cs-CZ" sz="2400" dirty="0" err="1">
                <a:solidFill>
                  <a:schemeClr val="tx2">
                    <a:lumMod val="50000"/>
                  </a:schemeClr>
                </a:solidFill>
              </a:rPr>
              <a:t>w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hat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are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doing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4102" name="Picture 6" descr="C:\Users\sen\AppData\Local\Microsoft\Windows\Temporary Internet Files\Content.IE5\SWY5R9VX\MP90044243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656" b="98587" l="707" r="98940">
                        <a14:foregroundMark x1="22615" y1="39576" x2="10954" y2="57126"/>
                        <a14:foregroundMark x1="10954" y1="42521" x2="707" y2="68787"/>
                        <a14:foregroundMark x1="56360" y1="50412" x2="98940" y2="80683"/>
                        <a14:foregroundMark x1="73498" y1="77032" x2="2120" y2="87986"/>
                        <a14:foregroundMark x1="92226" y1="93993" x2="72792" y2="81037"/>
                        <a14:foregroundMark x1="42403" y1="97762" x2="79152" y2="89988"/>
                        <a14:foregroundMark x1="48410" y1="59953" x2="48410" y2="59953"/>
                        <a14:foregroundMark x1="89399" y1="93168" x2="66784" y2="94582"/>
                        <a14:foregroundMark x1="44523" y1="98587" x2="97880" y2="94817"/>
                        <a14:foregroundMark x1="66961" y1="7656" x2="66431" y2="9541"/>
                        <a14:backgroundMark x1="71555" y1="72203" x2="79859" y2="79152"/>
                        <a14:backgroundMark x1="1767" y1="47821" x2="1060" y2="58893"/>
                        <a14:backgroundMark x1="95760" y1="59011" x2="99470" y2="67138"/>
                        <a14:backgroundMark x1="77032" y1="96113" x2="77385" y2="99058"/>
                        <a14:backgroundMark x1="89753" y1="95642" x2="90989" y2="99293"/>
                        <a14:backgroundMark x1="67845" y1="97527" x2="68021" y2="96702"/>
                        <a14:backgroundMark x1="68021" y1="96938" x2="68375" y2="98822"/>
                        <a14:backgroundMark x1="65194" y1="97527" x2="53180" y2="97998"/>
                        <a14:backgroundMark x1="48057" y1="98587" x2="52297" y2="984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352387"/>
            <a:ext cx="2141984" cy="321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4103" name="Picture 7" descr="C:\Users\sen\AppData\Local\Microsoft\Windows\Temporary Internet Files\Content.IE5\74MJT10G\MM900315839[1].gif"/>
          <p:cNvPicPr>
            <a:picLocks noChangeAspect="1" noChangeArrowheads="1" noCrop="1"/>
          </p:cNvPicPr>
          <p:nvPr/>
        </p:nvPicPr>
        <p:blipFill>
          <a:blip r:embed="rId4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0801" y="5810291"/>
            <a:ext cx="609600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Skupina 1"/>
          <p:cNvGrpSpPr/>
          <p:nvPr/>
        </p:nvGrpSpPr>
        <p:grpSpPr>
          <a:xfrm>
            <a:off x="4470401" y="3067120"/>
            <a:ext cx="4692078" cy="3059562"/>
            <a:chOff x="4470401" y="3067120"/>
            <a:chExt cx="4692078" cy="3059562"/>
          </a:xfrm>
        </p:grpSpPr>
        <p:pic>
          <p:nvPicPr>
            <p:cNvPr id="4100" name="Picture 4" descr="C:\Users\sen\AppData\Local\Microsoft\Windows\Temporary Internet Files\Content.IE5\74MJT10G\MM910001085[1].gif"/>
            <p:cNvPicPr>
              <a:picLocks noChangeAspect="1" noChangeArrowheads="1" noCrop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70401" y="3078711"/>
              <a:ext cx="2666975" cy="30479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Picture 4" descr="C:\Users\sen\AppData\Local\Microsoft\Windows\Temporary Internet Files\Content.IE5\74MJT10G\MM910001085[1].gif"/>
            <p:cNvPicPr>
              <a:picLocks noChangeAspect="1" noChangeArrowheads="1" noCrop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95504" y="3067120"/>
              <a:ext cx="2666975" cy="30479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" name="TextovéPole 2"/>
          <p:cNvSpPr txBox="1"/>
          <p:nvPr/>
        </p:nvSpPr>
        <p:spPr>
          <a:xfrm>
            <a:off x="5364089" y="1340768"/>
            <a:ext cx="3600399" cy="1264980"/>
          </a:xfrm>
          <a:prstGeom prst="cloudCallout">
            <a:avLst>
              <a:gd name="adj1" fmla="val -10216"/>
              <a:gd name="adj2" fmla="val 106790"/>
            </a:avLst>
          </a:prstGeom>
          <a:noFill/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Hi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are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swinging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36803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9" grpId="0" animBg="1"/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C:\Users\sen\AppData\Local\Microsoft\Windows\Temporary Internet Files\Content.IE5\74MJT10G\MM910001085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0872" y="3352387"/>
            <a:ext cx="2666975" cy="3047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115617" y="1556792"/>
            <a:ext cx="4248472" cy="1264980"/>
          </a:xfrm>
          <a:prstGeom prst="cloudCallout">
            <a:avLst>
              <a:gd name="adj1" fmla="val -14020"/>
              <a:gd name="adj2" fmla="val 92332"/>
            </a:avLst>
          </a:prstGeom>
          <a:noFill/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And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what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are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your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brothers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doing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148064" y="1556792"/>
            <a:ext cx="3729899" cy="1264980"/>
          </a:xfrm>
          <a:prstGeom prst="cloudCallout">
            <a:avLst>
              <a:gd name="adj1" fmla="val -14382"/>
              <a:gd name="adj2" fmla="val 93226"/>
            </a:avLst>
          </a:prstGeom>
          <a:noFill/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They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are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playing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football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4102" name="Picture 6" descr="C:\Users\sen\AppData\Local\Microsoft\Windows\Temporary Internet Files\Content.IE5\SWY5R9VX\MP90044243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7656" b="98587" l="707" r="98940">
                        <a14:foregroundMark x1="22615" y1="39576" x2="10954" y2="57126"/>
                        <a14:foregroundMark x1="10954" y1="42521" x2="707" y2="68787"/>
                        <a14:foregroundMark x1="56360" y1="50412" x2="98940" y2="80683"/>
                        <a14:foregroundMark x1="73498" y1="77032" x2="2120" y2="87986"/>
                        <a14:foregroundMark x1="92226" y1="93993" x2="72792" y2="81037"/>
                        <a14:foregroundMark x1="42403" y1="97762" x2="79152" y2="89988"/>
                        <a14:foregroundMark x1="48410" y1="59953" x2="48410" y2="59953"/>
                        <a14:foregroundMark x1="89399" y1="93168" x2="66784" y2="94582"/>
                        <a14:foregroundMark x1="44523" y1="98587" x2="97880" y2="94817"/>
                        <a14:foregroundMark x1="66961" y1="7656" x2="66431" y2="9541"/>
                        <a14:backgroundMark x1="71555" y1="72203" x2="79859" y2="79152"/>
                        <a14:backgroundMark x1="1767" y1="47821" x2="1060" y2="58893"/>
                        <a14:backgroundMark x1="95760" y1="59011" x2="99470" y2="67138"/>
                        <a14:backgroundMark x1="77032" y1="96113" x2="77385" y2="99058"/>
                        <a14:backgroundMark x1="89753" y1="95642" x2="90989" y2="99293"/>
                        <a14:backgroundMark x1="67845" y1="97527" x2="68021" y2="96702"/>
                        <a14:backgroundMark x1="68021" y1="96938" x2="68375" y2="98822"/>
                        <a14:backgroundMark x1="65194" y1="97527" x2="53180" y2="97998"/>
                        <a14:backgroundMark x1="48057" y1="98587" x2="52297" y2="984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269884"/>
            <a:ext cx="2141984" cy="321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are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1027" name="Picture 3" descr="C:\Users\uživatel\AppData\Local\Microsoft\Windows\Temporary Internet Files\Content.IE5\WS28ARFF\MM900295251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8037" y="2708920"/>
            <a:ext cx="1741910" cy="1623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50827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9" grpId="0" animBg="1"/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C:\Users\sen\AppData\Local\Microsoft\Windows\Temporary Internet Files\Content.IE5\74MJT10G\MM910001085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4419" y="3547250"/>
            <a:ext cx="2666975" cy="3047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115617" y="1556792"/>
            <a:ext cx="4248472" cy="1264980"/>
          </a:xfrm>
          <a:prstGeom prst="cloudCallout">
            <a:avLst>
              <a:gd name="adj1" fmla="val -14020"/>
              <a:gd name="adj2" fmla="val 92332"/>
            </a:avLst>
          </a:prstGeom>
          <a:noFill/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And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what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your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mum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doing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? 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64089" y="2039687"/>
            <a:ext cx="3209300" cy="702766"/>
          </a:xfrm>
          <a:prstGeom prst="cloudCallout">
            <a:avLst>
              <a:gd name="adj1" fmla="val -15054"/>
              <a:gd name="adj2" fmla="val 159570"/>
            </a:avLst>
          </a:prstGeom>
          <a:noFill/>
          <a:ln>
            <a:solidFill>
              <a:schemeClr val="tx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cooking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4102" name="Picture 6" descr="C:\Users\sen\AppData\Local\Microsoft\Windows\Temporary Internet Files\Content.IE5\SWY5R9VX\MP90044243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7656" b="98587" l="707" r="98940">
                        <a14:foregroundMark x1="22615" y1="39576" x2="10954" y2="57126"/>
                        <a14:foregroundMark x1="10954" y1="42521" x2="707" y2="68787"/>
                        <a14:foregroundMark x1="56360" y1="50412" x2="98940" y2="80683"/>
                        <a14:foregroundMark x1="73498" y1="77032" x2="2120" y2="87986"/>
                        <a14:foregroundMark x1="92226" y1="93993" x2="72792" y2="81037"/>
                        <a14:foregroundMark x1="42403" y1="97762" x2="79152" y2="89988"/>
                        <a14:foregroundMark x1="48410" y1="59953" x2="48410" y2="59953"/>
                        <a14:foregroundMark x1="89399" y1="93168" x2="66784" y2="94582"/>
                        <a14:foregroundMark x1="44523" y1="98587" x2="97880" y2="94817"/>
                        <a14:foregroundMark x1="66961" y1="7656" x2="66431" y2="9541"/>
                        <a14:backgroundMark x1="71555" y1="72203" x2="79859" y2="79152"/>
                        <a14:backgroundMark x1="1767" y1="47821" x2="1060" y2="58893"/>
                        <a14:backgroundMark x1="95760" y1="59011" x2="99470" y2="67138"/>
                        <a14:backgroundMark x1="77032" y1="96113" x2="77385" y2="99058"/>
                        <a14:backgroundMark x1="89753" y1="95642" x2="90989" y2="99293"/>
                        <a14:backgroundMark x1="67845" y1="97527" x2="68021" y2="96702"/>
                        <a14:backgroundMark x1="68021" y1="96938" x2="68375" y2="98822"/>
                        <a14:backgroundMark x1="65194" y1="97527" x2="53180" y2="97998"/>
                        <a14:backgroundMark x1="48057" y1="98587" x2="52297" y2="984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352387"/>
            <a:ext cx="2141984" cy="321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2050" name="Picture 2" descr="C:\Users\uživatel\AppData\Local\Microsoft\Windows\Temporary Internet Files\Content.IE5\WS28ARFF\dglxasset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4394" y="3212976"/>
            <a:ext cx="1623741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50827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9" grpId="0" animBg="1"/>
      <p:bldP spid="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C:\Users\sen\AppData\Local\Microsoft\Windows\Temporary Internet Files\Content.IE5\74MJT10G\MM910001085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9" y="3352387"/>
            <a:ext cx="2666975" cy="3047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115617" y="1556792"/>
            <a:ext cx="4248472" cy="1264980"/>
          </a:xfrm>
          <a:prstGeom prst="cloudCallout">
            <a:avLst>
              <a:gd name="adj1" fmla="val -14020"/>
              <a:gd name="adj2" fmla="val 92332"/>
            </a:avLst>
          </a:prstGeom>
          <a:noFill/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And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what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your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dad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doing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24128" y="994579"/>
            <a:ext cx="3083503" cy="1827193"/>
          </a:xfrm>
          <a:prstGeom prst="cloudCallout">
            <a:avLst>
              <a:gd name="adj1" fmla="val -20147"/>
              <a:gd name="adj2" fmla="val 94433"/>
            </a:avLst>
          </a:prstGeom>
          <a:noFill/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He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working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on his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computer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4102" name="Picture 6" descr="C:\Users\sen\AppData\Local\Microsoft\Windows\Temporary Internet Files\Content.IE5\SWY5R9VX\MP90044243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7656" b="98587" l="707" r="98940">
                        <a14:foregroundMark x1="22615" y1="39576" x2="10954" y2="57126"/>
                        <a14:foregroundMark x1="10954" y1="42521" x2="707" y2="68787"/>
                        <a14:foregroundMark x1="56360" y1="50412" x2="98940" y2="80683"/>
                        <a14:foregroundMark x1="73498" y1="77032" x2="2120" y2="87986"/>
                        <a14:foregroundMark x1="92226" y1="93993" x2="72792" y2="81037"/>
                        <a14:foregroundMark x1="42403" y1="97762" x2="79152" y2="89988"/>
                        <a14:foregroundMark x1="48410" y1="59953" x2="48410" y2="59953"/>
                        <a14:foregroundMark x1="89399" y1="93168" x2="66784" y2="94582"/>
                        <a14:foregroundMark x1="44523" y1="98587" x2="97880" y2="94817"/>
                        <a14:foregroundMark x1="66961" y1="7656" x2="66431" y2="9541"/>
                        <a14:backgroundMark x1="71555" y1="72203" x2="79859" y2="79152"/>
                        <a14:backgroundMark x1="1767" y1="47821" x2="1060" y2="58893"/>
                        <a14:backgroundMark x1="95760" y1="59011" x2="99470" y2="67138"/>
                        <a14:backgroundMark x1="77032" y1="96113" x2="77385" y2="99058"/>
                        <a14:backgroundMark x1="89753" y1="95642" x2="90989" y2="99293"/>
                        <a14:backgroundMark x1="67845" y1="97527" x2="68021" y2="96702"/>
                        <a14:backgroundMark x1="68021" y1="96938" x2="68375" y2="98822"/>
                        <a14:backgroundMark x1="65194" y1="97527" x2="53180" y2="97998"/>
                        <a14:backgroundMark x1="48057" y1="98587" x2="52297" y2="984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352387"/>
            <a:ext cx="2141984" cy="321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he </a:t>
            </a:r>
            <a:r>
              <a:rPr lang="cs-CZ" dirty="0" err="1" smtClean="0"/>
              <a:t>doing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3074" name="Picture 2" descr="C:\Users\uživatel\AppData\Local\Microsoft\Windows\Temporary Internet Files\Content.IE5\UFJJ3S0D\MM900356776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7368" y="4864788"/>
            <a:ext cx="1621142" cy="1501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50827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9" grpId="0" animBg="1"/>
      <p:bldP spid="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uživatel\AppData\Local\Microsoft\Windows\Temporary Internet Files\Content.IE5\WS28ARFF\dglxasset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840" t="12546" r="15934"/>
          <a:stretch/>
        </p:blipFill>
        <p:spPr bwMode="auto">
          <a:xfrm>
            <a:off x="683568" y="2916858"/>
            <a:ext cx="1638719" cy="3806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83568" y="1371206"/>
            <a:ext cx="4248472" cy="1827193"/>
          </a:xfrm>
          <a:prstGeom prst="cloudCallout">
            <a:avLst>
              <a:gd name="adj1" fmla="val -29052"/>
              <a:gd name="adj2" fmla="val 66913"/>
            </a:avLst>
          </a:prstGeom>
          <a:noFill/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Hello Mike, </a:t>
            </a:r>
          </a:p>
          <a:p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I´m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going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to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school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, and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4103" name="Picture 7" descr="C:\Users\sen\AppData\Local\Microsoft\Windows\Temporary Internet Files\Content.IE5\74MJT10G\MM900315839[1].gif"/>
          <p:cNvPicPr>
            <a:picLocks noChangeAspect="1" noChangeArrowheads="1" noCrop="1"/>
          </p:cNvPicPr>
          <p:nvPr/>
        </p:nvPicPr>
        <p:blipFill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2686" y="5812131"/>
            <a:ext cx="609600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uživatel\AppData\Local\Microsoft\Windows\Temporary Internet Files\Content.IE5\HYWYJ8K6\MM900395714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885687"/>
            <a:ext cx="2536044" cy="2536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733758" y="2284368"/>
            <a:ext cx="3158721" cy="1264980"/>
          </a:xfrm>
          <a:prstGeom prst="cloudCallout">
            <a:avLst>
              <a:gd name="adj1" fmla="val -10919"/>
              <a:gd name="adj2" fmla="val 95316"/>
            </a:avLst>
          </a:prstGeom>
          <a:noFill/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Hi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I´m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learning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tx2">
                    <a:lumMod val="50000"/>
                  </a:schemeClr>
                </a:solidFill>
              </a:rPr>
              <a:t>M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ath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99253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1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9" grpId="0" animBg="1"/>
      <p:bldP spid="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uživatel\AppData\Local\Microsoft\Windows\Temporary Internet Files\Content.IE5\WS28ARFF\dglxasset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840" t="12546" r="15934"/>
          <a:stretch/>
        </p:blipFill>
        <p:spPr bwMode="auto">
          <a:xfrm>
            <a:off x="683568" y="2916858"/>
            <a:ext cx="1638719" cy="3806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23528" y="1556792"/>
            <a:ext cx="4248472" cy="1264980"/>
          </a:xfrm>
          <a:prstGeom prst="cloudCallout">
            <a:avLst>
              <a:gd name="adj1" fmla="val -20169"/>
              <a:gd name="adj2" fmla="val 109543"/>
            </a:avLst>
          </a:prstGeom>
          <a:noFill/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What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your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cousin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doing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he </a:t>
            </a:r>
            <a:r>
              <a:rPr lang="cs-CZ" dirty="0" err="1" smtClean="0"/>
              <a:t>doing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4101" name="Picture 5" descr="C:\Users\uživatel\AppData\Local\Microsoft\Windows\Temporary Internet Files\Content.IE5\HYWYJ8K6\MM900395714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9" y="3869905"/>
            <a:ext cx="2536044" cy="2536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844334" y="2284368"/>
            <a:ext cx="2942697" cy="1264980"/>
          </a:xfrm>
          <a:prstGeom prst="cloudCallout">
            <a:avLst>
              <a:gd name="adj1" fmla="val -13709"/>
              <a:gd name="adj2" fmla="val 94858"/>
            </a:avLst>
          </a:prstGeom>
          <a:noFill/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He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playing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with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ball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5123" name="Picture 3" descr="C:\Users\uživatel\AppData\Local\Microsoft\Windows\Temporary Internet Files\Content.IE5\WS28ARFF\MM900395713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492896"/>
            <a:ext cx="1740936" cy="3017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86590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9" grpId="0" animBg="1"/>
      <p:bldP spid="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uživatel\AppData\Local\Microsoft\Windows\Temporary Internet Files\Content.IE5\WS28ARFF\dglxasset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840" t="12546" r="15934"/>
          <a:stretch/>
        </p:blipFill>
        <p:spPr bwMode="auto">
          <a:xfrm>
            <a:off x="683568" y="2916858"/>
            <a:ext cx="1638719" cy="3806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98051" y="1556792"/>
            <a:ext cx="4248472" cy="1264980"/>
          </a:xfrm>
          <a:prstGeom prst="cloudCallout">
            <a:avLst>
              <a:gd name="adj1" fmla="val -17436"/>
              <a:gd name="adj2" fmla="val 106101"/>
            </a:avLst>
          </a:prstGeom>
          <a:noFill/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What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your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aunt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doing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4101" name="Picture 5" descr="C:\Users\uživatel\AppData\Local\Microsoft\Windows\Temporary Internet Files\Content.IE5\HYWYJ8K6\MM900395714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885687"/>
            <a:ext cx="2536044" cy="2536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uživatel\AppData\Local\Microsoft\Windows\Temporary Internet Files\Content.IE5\HYWYJ8K6\MM900356632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2205" y="3013018"/>
            <a:ext cx="1825778" cy="1586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527983" y="2284368"/>
            <a:ext cx="3158721" cy="1264980"/>
          </a:xfrm>
          <a:prstGeom prst="cloudCallout">
            <a:avLst>
              <a:gd name="adj1" fmla="val -10919"/>
              <a:gd name="adj2" fmla="val 95316"/>
            </a:avLst>
          </a:prstGeom>
          <a:noFill/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playing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guitar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86590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9" grpId="0" animBg="1"/>
      <p:bldP spid="3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uživatel\AppData\Local\Microsoft\Windows\Temporary Internet Files\Content.IE5\WS28ARFF\dglxasset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840" t="12546" r="15934"/>
          <a:stretch/>
        </p:blipFill>
        <p:spPr bwMode="auto">
          <a:xfrm>
            <a:off x="683568" y="2916858"/>
            <a:ext cx="1638719" cy="3806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95536" y="1556792"/>
            <a:ext cx="4248472" cy="1264980"/>
          </a:xfrm>
          <a:prstGeom prst="cloudCallout">
            <a:avLst>
              <a:gd name="adj1" fmla="val -21536"/>
              <a:gd name="adj2" fmla="val 101511"/>
            </a:avLst>
          </a:prstGeom>
          <a:noFill/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What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your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sister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doing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4101" name="Picture 5" descr="C:\Users\uživatel\AppData\Local\Microsoft\Windows\Temporary Internet Files\Content.IE5\HYWYJ8K6\MM900395714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885687"/>
            <a:ext cx="2536044" cy="2536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C:\Users\uživatel\AppData\Local\Microsoft\Windows\Temporary Internet Files\Content.IE5\HYWYJ8K6\MM900337027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047495"/>
            <a:ext cx="1810494" cy="1676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795050" y="2284368"/>
            <a:ext cx="3158721" cy="1264980"/>
          </a:xfrm>
          <a:prstGeom prst="cloudCallout">
            <a:avLst>
              <a:gd name="adj1" fmla="val -10919"/>
              <a:gd name="adj2" fmla="val 95316"/>
            </a:avLst>
          </a:prstGeom>
          <a:noFill/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playing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flute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86590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1"/>
                  </p:tgtEl>
                </p:cond>
              </p:nextCondLst>
            </p:seq>
          </p:childTnLst>
        </p:cTn>
      </p:par>
    </p:tnLst>
    <p:bldLst>
      <p:bldP spid="9" grpId="0" animBg="1"/>
      <p:bldP spid="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19</a:t>
            </a:fld>
            <a:endParaRPr lang="cs-CZ"/>
          </a:p>
        </p:txBody>
      </p:sp>
      <p:pic>
        <p:nvPicPr>
          <p:cNvPr id="1026" name="Picture 2" descr="C:\Users\sen\AppData\Local\Microsoft\Windows\Temporary Internet Files\Content.IE5\SWY5R9VX\MM91000115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622675"/>
            <a:ext cx="1302902" cy="1954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en\AppData\Local\Microsoft\Windows\Temporary Internet Files\Content.IE5\SWY5R9VX\MM910001129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236942"/>
            <a:ext cx="1626527" cy="1879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sen\AppData\Local\Microsoft\Windows\Temporary Internet Files\Content.IE5\UMT1ZVB2\MM910001121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676" y="1697563"/>
            <a:ext cx="1758418" cy="1758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sen\AppData\Local\Microsoft\Windows\Temporary Internet Files\Content.IE5\UMT1ZVB2\MM900395717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676" y="4120304"/>
            <a:ext cx="1677335" cy="2058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835696" y="548680"/>
            <a:ext cx="57606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>
                <a:solidFill>
                  <a:schemeClr val="tx2"/>
                </a:solidFill>
              </a:rPr>
              <a:t>What</a:t>
            </a:r>
            <a:r>
              <a:rPr lang="cs-CZ" sz="4400" dirty="0" smtClean="0">
                <a:solidFill>
                  <a:schemeClr val="tx2"/>
                </a:solidFill>
              </a:rPr>
              <a:t> </a:t>
            </a:r>
            <a:r>
              <a:rPr lang="cs-CZ" sz="4400" dirty="0" err="1" smtClean="0">
                <a:solidFill>
                  <a:schemeClr val="tx2"/>
                </a:solidFill>
              </a:rPr>
              <a:t>is</a:t>
            </a:r>
            <a:r>
              <a:rPr lang="cs-CZ" sz="4400" dirty="0" smtClean="0">
                <a:solidFill>
                  <a:schemeClr val="tx2"/>
                </a:solidFill>
              </a:rPr>
              <a:t> he </a:t>
            </a:r>
            <a:r>
              <a:rPr lang="cs-CZ" sz="4400" dirty="0" err="1" smtClean="0">
                <a:solidFill>
                  <a:schemeClr val="tx2"/>
                </a:solidFill>
              </a:rPr>
              <a:t>doing</a:t>
            </a:r>
            <a:r>
              <a:rPr lang="cs-CZ" sz="4400" dirty="0" smtClean="0">
                <a:solidFill>
                  <a:schemeClr val="tx2"/>
                </a:solidFill>
              </a:rPr>
              <a:t>?</a:t>
            </a:r>
            <a:endParaRPr lang="cs-CZ" sz="4400" dirty="0">
              <a:solidFill>
                <a:schemeClr val="tx2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373555" y="2172172"/>
            <a:ext cx="219844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He </a:t>
            </a:r>
            <a:r>
              <a:rPr lang="cs-CZ" sz="2800" dirty="0" err="1" smtClean="0">
                <a:solidFill>
                  <a:schemeClr val="tx2"/>
                </a:solidFill>
              </a:rPr>
              <a:t>is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waving</a:t>
            </a:r>
            <a:r>
              <a:rPr lang="cs-CZ" sz="2800" dirty="0" smtClean="0">
                <a:solidFill>
                  <a:schemeClr val="tx2"/>
                </a:solidFill>
              </a:rPr>
              <a:t> his arm.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373555" y="4980484"/>
            <a:ext cx="263049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He </a:t>
            </a:r>
            <a:r>
              <a:rPr lang="cs-CZ" sz="2800" dirty="0" err="1" smtClean="0">
                <a:solidFill>
                  <a:schemeClr val="tx2"/>
                </a:solidFill>
              </a:rPr>
              <a:t>is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thinking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about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papers</a:t>
            </a:r>
            <a:r>
              <a:rPr lang="cs-CZ" sz="2800" dirty="0" smtClean="0">
                <a:solidFill>
                  <a:schemeClr val="tx2"/>
                </a:solidFill>
              </a:rPr>
              <a:t>.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419185" y="4748087"/>
            <a:ext cx="219844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He </a:t>
            </a:r>
            <a:r>
              <a:rPr lang="cs-CZ" sz="2800" dirty="0" err="1" smtClean="0">
                <a:solidFill>
                  <a:schemeClr val="tx2"/>
                </a:solidFill>
              </a:rPr>
              <a:t>is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bringing</a:t>
            </a:r>
            <a:r>
              <a:rPr lang="cs-CZ" sz="2800" dirty="0" smtClean="0">
                <a:solidFill>
                  <a:schemeClr val="tx2"/>
                </a:solidFill>
              </a:rPr>
              <a:t> a </a:t>
            </a:r>
            <a:r>
              <a:rPr lang="cs-CZ" sz="2800" dirty="0" err="1" smtClean="0">
                <a:solidFill>
                  <a:schemeClr val="tx2"/>
                </a:solidFill>
              </a:rPr>
              <a:t>gift</a:t>
            </a:r>
            <a:r>
              <a:rPr lang="cs-CZ" sz="2800" dirty="0" smtClean="0">
                <a:solidFill>
                  <a:schemeClr val="tx2"/>
                </a:solidFill>
              </a:rPr>
              <a:t>.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117970" y="2191259"/>
            <a:ext cx="219844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He </a:t>
            </a:r>
            <a:r>
              <a:rPr lang="cs-CZ" sz="2800" dirty="0" err="1" smtClean="0">
                <a:solidFill>
                  <a:schemeClr val="tx2"/>
                </a:solidFill>
              </a:rPr>
              <a:t>is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swinging</a:t>
            </a:r>
            <a:r>
              <a:rPr lang="cs-CZ" sz="2800" dirty="0" smtClean="0">
                <a:solidFill>
                  <a:schemeClr val="tx2"/>
                </a:solidFill>
              </a:rPr>
              <a:t> his </a:t>
            </a:r>
            <a:r>
              <a:rPr lang="cs-CZ" sz="2800" dirty="0" err="1" smtClean="0">
                <a:solidFill>
                  <a:schemeClr val="tx2"/>
                </a:solidFill>
              </a:rPr>
              <a:t>head</a:t>
            </a:r>
            <a:r>
              <a:rPr lang="cs-CZ" sz="2800" dirty="0" smtClean="0">
                <a:solidFill>
                  <a:schemeClr val="tx2"/>
                </a:solidFill>
              </a:rPr>
              <a:t>.</a:t>
            </a:r>
            <a:endParaRPr lang="cs-CZ" sz="2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07895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20</a:t>
            </a:fld>
            <a:endParaRPr lang="cs-CZ"/>
          </a:p>
        </p:txBody>
      </p:sp>
      <p:pic>
        <p:nvPicPr>
          <p:cNvPr id="3" name="Picture 3" descr="C:\Users\sen\AppData\Local\Microsoft\Windows\Temporary Internet Files\Content.IE5\74MJT10G\MM910001145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876070"/>
            <a:ext cx="115212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C:\Users\sen\AppData\Local\Microsoft\Windows\Temporary Internet Files\Content.IE5\74MJT10G\MM900395724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693" y="4592840"/>
            <a:ext cx="1892027" cy="1892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C:\Users\sen\AppData\Local\Microsoft\Windows\Temporary Internet Files\Content.IE5\74MJT10G\MM910001125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741" y="1886956"/>
            <a:ext cx="1781814" cy="1918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835696" y="548680"/>
            <a:ext cx="57606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>
                <a:solidFill>
                  <a:schemeClr val="tx2"/>
                </a:solidFill>
              </a:rPr>
              <a:t>What</a:t>
            </a:r>
            <a:r>
              <a:rPr lang="cs-CZ" sz="4400" dirty="0" smtClean="0">
                <a:solidFill>
                  <a:schemeClr val="tx2"/>
                </a:solidFill>
              </a:rPr>
              <a:t> </a:t>
            </a:r>
            <a:r>
              <a:rPr lang="cs-CZ" sz="4400" dirty="0" err="1" smtClean="0">
                <a:solidFill>
                  <a:schemeClr val="tx2"/>
                </a:solidFill>
              </a:rPr>
              <a:t>is</a:t>
            </a:r>
            <a:r>
              <a:rPr lang="cs-CZ" sz="4400" dirty="0" smtClean="0">
                <a:solidFill>
                  <a:schemeClr val="tx2"/>
                </a:solidFill>
              </a:rPr>
              <a:t> </a:t>
            </a:r>
            <a:r>
              <a:rPr lang="cs-CZ" sz="4400" dirty="0" err="1" smtClean="0">
                <a:solidFill>
                  <a:schemeClr val="tx2"/>
                </a:solidFill>
              </a:rPr>
              <a:t>she</a:t>
            </a:r>
            <a:r>
              <a:rPr lang="cs-CZ" sz="4400" dirty="0" smtClean="0">
                <a:solidFill>
                  <a:schemeClr val="tx2"/>
                </a:solidFill>
              </a:rPr>
              <a:t>/he </a:t>
            </a:r>
            <a:r>
              <a:rPr lang="cs-CZ" sz="4400" dirty="0" err="1" smtClean="0">
                <a:solidFill>
                  <a:schemeClr val="tx2"/>
                </a:solidFill>
              </a:rPr>
              <a:t>doing</a:t>
            </a:r>
            <a:r>
              <a:rPr lang="cs-CZ" sz="4400" dirty="0" smtClean="0">
                <a:solidFill>
                  <a:schemeClr val="tx2"/>
                </a:solidFill>
              </a:rPr>
              <a:t>?</a:t>
            </a:r>
            <a:endParaRPr lang="cs-CZ" sz="4400" dirty="0">
              <a:solidFill>
                <a:schemeClr val="tx2"/>
              </a:solidFill>
            </a:endParaRPr>
          </a:p>
        </p:txBody>
      </p:sp>
      <p:pic>
        <p:nvPicPr>
          <p:cNvPr id="7" name="Picture 7" descr="C:\Users\sen\AppData\Local\Microsoft\Windows\Temporary Internet Files\Content.IE5\SWY5R9VX\MM910001124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5" y="4164612"/>
            <a:ext cx="1609725" cy="2105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373555" y="2172172"/>
            <a:ext cx="219844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He </a:t>
            </a:r>
            <a:r>
              <a:rPr lang="cs-CZ" sz="2800" dirty="0" err="1" smtClean="0">
                <a:solidFill>
                  <a:schemeClr val="tx2"/>
                </a:solidFill>
              </a:rPr>
              <a:t>is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playing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the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guitar</a:t>
            </a:r>
            <a:r>
              <a:rPr lang="cs-CZ" sz="2800" dirty="0" smtClean="0">
                <a:solidFill>
                  <a:schemeClr val="tx2"/>
                </a:solidFill>
              </a:rPr>
              <a:t>.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73555" y="4980484"/>
            <a:ext cx="26304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tx2"/>
                </a:solidFill>
              </a:rPr>
              <a:t>She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is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drawing</a:t>
            </a:r>
            <a:r>
              <a:rPr lang="cs-CZ" sz="2800" dirty="0" smtClean="0">
                <a:solidFill>
                  <a:schemeClr val="tx2"/>
                </a:solidFill>
              </a:rPr>
              <a:t>.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23827" y="4980483"/>
            <a:ext cx="219844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He </a:t>
            </a:r>
            <a:r>
              <a:rPr lang="cs-CZ" sz="2800" dirty="0" err="1" smtClean="0">
                <a:solidFill>
                  <a:schemeClr val="tx2"/>
                </a:solidFill>
              </a:rPr>
              <a:t>is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riding</a:t>
            </a:r>
            <a:r>
              <a:rPr lang="cs-CZ" sz="2800" dirty="0" smtClean="0">
                <a:solidFill>
                  <a:schemeClr val="tx2"/>
                </a:solidFill>
              </a:rPr>
              <a:t> a </a:t>
            </a:r>
            <a:r>
              <a:rPr lang="cs-CZ" sz="2800" dirty="0" err="1" smtClean="0">
                <a:solidFill>
                  <a:schemeClr val="tx2"/>
                </a:solidFill>
              </a:rPr>
              <a:t>horse</a:t>
            </a:r>
            <a:r>
              <a:rPr lang="cs-CZ" sz="2800" dirty="0" smtClean="0">
                <a:solidFill>
                  <a:schemeClr val="tx2"/>
                </a:solidFill>
              </a:rPr>
              <a:t>.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7970" y="2191259"/>
            <a:ext cx="219844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He </a:t>
            </a:r>
            <a:r>
              <a:rPr lang="cs-CZ" sz="2800" dirty="0" err="1" smtClean="0">
                <a:solidFill>
                  <a:schemeClr val="tx2"/>
                </a:solidFill>
              </a:rPr>
              <a:t>is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playing</a:t>
            </a:r>
            <a:r>
              <a:rPr lang="cs-CZ" sz="2800" dirty="0" smtClean="0">
                <a:solidFill>
                  <a:schemeClr val="tx2"/>
                </a:solidFill>
              </a:rPr>
              <a:t> baseball.</a:t>
            </a:r>
            <a:endParaRPr lang="cs-CZ" sz="2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09638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21</a:t>
            </a:fld>
            <a:endParaRPr lang="cs-CZ"/>
          </a:p>
        </p:txBody>
      </p:sp>
      <p:pic>
        <p:nvPicPr>
          <p:cNvPr id="1026" name="Picture 2" descr="C:\Users\sen\AppData\Local\Microsoft\Windows\Temporary Internet Files\Content.IE5\SWY5R9VX\MM91000115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622675"/>
            <a:ext cx="1302902" cy="1954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en\AppData\Local\Microsoft\Windows\Temporary Internet Files\Content.IE5\SWY5R9VX\MM910001129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236942"/>
            <a:ext cx="1626527" cy="1879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sen\AppData\Local\Microsoft\Windows\Temporary Internet Files\Content.IE5\UMT1ZVB2\MM910001121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676" y="1697563"/>
            <a:ext cx="1758418" cy="1758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sen\AppData\Local\Microsoft\Windows\Temporary Internet Files\Content.IE5\UMT1ZVB2\MM900395717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676" y="4120304"/>
            <a:ext cx="1677335" cy="2058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755576" y="548680"/>
            <a:ext cx="76328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err="1" smtClean="0">
                <a:solidFill>
                  <a:schemeClr val="tx2"/>
                </a:solidFill>
              </a:rPr>
              <a:t>Is</a:t>
            </a:r>
            <a:r>
              <a:rPr lang="cs-CZ" sz="4400" dirty="0" smtClean="0">
                <a:solidFill>
                  <a:schemeClr val="tx2"/>
                </a:solidFill>
              </a:rPr>
              <a:t> he </a:t>
            </a:r>
            <a:r>
              <a:rPr lang="cs-CZ" sz="4400" dirty="0" err="1" smtClean="0">
                <a:solidFill>
                  <a:schemeClr val="tx2"/>
                </a:solidFill>
              </a:rPr>
              <a:t>doing</a:t>
            </a:r>
            <a:r>
              <a:rPr lang="cs-CZ" sz="4400" dirty="0" smtClean="0">
                <a:solidFill>
                  <a:schemeClr val="tx2"/>
                </a:solidFill>
              </a:rPr>
              <a:t> </a:t>
            </a:r>
            <a:r>
              <a:rPr lang="cs-CZ" sz="4400" dirty="0" err="1" smtClean="0">
                <a:solidFill>
                  <a:schemeClr val="tx2"/>
                </a:solidFill>
              </a:rPr>
              <a:t>this</a:t>
            </a:r>
            <a:r>
              <a:rPr lang="cs-CZ" sz="4400" dirty="0" smtClean="0">
                <a:solidFill>
                  <a:schemeClr val="tx2"/>
                </a:solidFill>
              </a:rPr>
              <a:t>?</a:t>
            </a:r>
            <a:endParaRPr lang="cs-CZ" sz="4400" dirty="0">
              <a:solidFill>
                <a:schemeClr val="tx2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045923" y="1484783"/>
            <a:ext cx="277450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tx2"/>
                </a:solidFill>
              </a:rPr>
              <a:t>Is</a:t>
            </a:r>
            <a:r>
              <a:rPr lang="cs-CZ" sz="2800" dirty="0" smtClean="0">
                <a:solidFill>
                  <a:schemeClr val="tx2"/>
                </a:solidFill>
              </a:rPr>
              <a:t> he </a:t>
            </a:r>
            <a:r>
              <a:rPr lang="cs-CZ" sz="2800" dirty="0" err="1" smtClean="0">
                <a:solidFill>
                  <a:schemeClr val="tx2"/>
                </a:solidFill>
              </a:rPr>
              <a:t>bringing</a:t>
            </a:r>
            <a:r>
              <a:rPr lang="cs-CZ" sz="2800" dirty="0" smtClean="0">
                <a:solidFill>
                  <a:schemeClr val="tx2"/>
                </a:solidFill>
              </a:rPr>
              <a:t> a </a:t>
            </a:r>
            <a:r>
              <a:rPr lang="cs-CZ" sz="2800" dirty="0" err="1" smtClean="0">
                <a:solidFill>
                  <a:schemeClr val="tx2"/>
                </a:solidFill>
              </a:rPr>
              <a:t>gift</a:t>
            </a:r>
            <a:r>
              <a:rPr lang="cs-CZ" sz="2800" dirty="0" smtClean="0">
                <a:solidFill>
                  <a:schemeClr val="tx2"/>
                </a:solidFill>
              </a:rPr>
              <a:t>?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233928" y="5225140"/>
            <a:ext cx="26304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tx2"/>
                </a:solidFill>
              </a:rPr>
              <a:t>No, he </a:t>
            </a:r>
            <a:r>
              <a:rPr lang="cs-CZ" sz="2800" dirty="0" err="1">
                <a:solidFill>
                  <a:schemeClr val="tx2"/>
                </a:solidFill>
              </a:rPr>
              <a:t>isn‘t</a:t>
            </a:r>
            <a:r>
              <a:rPr lang="cs-CZ" sz="2800" dirty="0">
                <a:solidFill>
                  <a:schemeClr val="tx2"/>
                </a:solidFill>
              </a:rPr>
              <a:t>.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6233928" y="4206862"/>
            <a:ext cx="272481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tx2"/>
                </a:solidFill>
              </a:rPr>
              <a:t>Is</a:t>
            </a:r>
            <a:r>
              <a:rPr lang="cs-CZ" sz="2800" dirty="0" smtClean="0">
                <a:solidFill>
                  <a:schemeClr val="tx2"/>
                </a:solidFill>
              </a:rPr>
              <a:t> he </a:t>
            </a:r>
            <a:r>
              <a:rPr lang="cs-CZ" sz="2800" dirty="0" err="1" smtClean="0">
                <a:solidFill>
                  <a:schemeClr val="tx2"/>
                </a:solidFill>
              </a:rPr>
              <a:t>playing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the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guitar</a:t>
            </a:r>
            <a:r>
              <a:rPr lang="cs-CZ" sz="2800" dirty="0">
                <a:solidFill>
                  <a:schemeClr val="tx2"/>
                </a:solidFill>
              </a:rPr>
              <a:t>?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6005392" y="1560886"/>
            <a:ext cx="302603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tx2"/>
                </a:solidFill>
              </a:rPr>
              <a:t>Is</a:t>
            </a:r>
            <a:r>
              <a:rPr lang="cs-CZ" sz="2800" dirty="0" smtClean="0">
                <a:solidFill>
                  <a:schemeClr val="tx2"/>
                </a:solidFill>
              </a:rPr>
              <a:t> he </a:t>
            </a:r>
            <a:r>
              <a:rPr lang="cs-CZ" sz="2800" dirty="0" err="1" smtClean="0">
                <a:solidFill>
                  <a:schemeClr val="tx2"/>
                </a:solidFill>
              </a:rPr>
              <a:t>swinging</a:t>
            </a:r>
            <a:r>
              <a:rPr lang="cs-CZ" sz="2800" dirty="0" smtClean="0">
                <a:solidFill>
                  <a:schemeClr val="tx2"/>
                </a:solidFill>
              </a:rPr>
              <a:t> his </a:t>
            </a:r>
            <a:r>
              <a:rPr lang="cs-CZ" sz="2800" dirty="0" err="1" smtClean="0">
                <a:solidFill>
                  <a:schemeClr val="tx2"/>
                </a:solidFill>
              </a:rPr>
              <a:t>head</a:t>
            </a:r>
            <a:r>
              <a:rPr lang="cs-CZ" sz="2800" dirty="0" smtClean="0">
                <a:solidFill>
                  <a:schemeClr val="tx2"/>
                </a:solidFill>
              </a:rPr>
              <a:t>?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270331" y="5225140"/>
            <a:ext cx="26304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tx2"/>
                </a:solidFill>
              </a:rPr>
              <a:t>No, he </a:t>
            </a:r>
            <a:r>
              <a:rPr lang="cs-CZ" sz="2800" dirty="0" err="1">
                <a:solidFill>
                  <a:schemeClr val="tx2"/>
                </a:solidFill>
              </a:rPr>
              <a:t>isn‘t</a:t>
            </a:r>
            <a:r>
              <a:rPr lang="cs-CZ" sz="2800" dirty="0">
                <a:solidFill>
                  <a:schemeClr val="tx2"/>
                </a:solidFill>
              </a:rPr>
              <a:t>.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6018918" y="2634818"/>
            <a:ext cx="26304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tx2"/>
                </a:solidFill>
              </a:rPr>
              <a:t>Yes</a:t>
            </a:r>
            <a:r>
              <a:rPr lang="cs-CZ" sz="2800" dirty="0" smtClean="0">
                <a:solidFill>
                  <a:schemeClr val="tx2"/>
                </a:solidFill>
              </a:rPr>
              <a:t>, he </a:t>
            </a:r>
            <a:r>
              <a:rPr lang="cs-CZ" sz="2800" dirty="0" err="1" smtClean="0">
                <a:solidFill>
                  <a:schemeClr val="tx2"/>
                </a:solidFill>
              </a:rPr>
              <a:t>is</a:t>
            </a:r>
            <a:r>
              <a:rPr lang="cs-CZ" sz="2800" dirty="0" smtClean="0">
                <a:solidFill>
                  <a:schemeClr val="tx2"/>
                </a:solidFill>
              </a:rPr>
              <a:t>.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045923" y="2531070"/>
            <a:ext cx="26304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No, he </a:t>
            </a:r>
            <a:r>
              <a:rPr lang="cs-CZ" sz="2800" dirty="0" err="1" smtClean="0">
                <a:solidFill>
                  <a:schemeClr val="tx2"/>
                </a:solidFill>
              </a:rPr>
              <a:t>isn‘t</a:t>
            </a:r>
            <a:r>
              <a:rPr lang="cs-CZ" sz="2800" dirty="0" smtClean="0">
                <a:solidFill>
                  <a:schemeClr val="tx2"/>
                </a:solidFill>
              </a:rPr>
              <a:t>.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270332" y="4377267"/>
            <a:ext cx="26304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tx2"/>
                </a:solidFill>
              </a:rPr>
              <a:t>Is</a:t>
            </a:r>
            <a:r>
              <a:rPr lang="cs-CZ" sz="2800" dirty="0" smtClean="0">
                <a:solidFill>
                  <a:schemeClr val="tx2"/>
                </a:solidFill>
              </a:rPr>
              <a:t> he </a:t>
            </a:r>
            <a:r>
              <a:rPr lang="cs-CZ" sz="2800" dirty="0" err="1" smtClean="0">
                <a:solidFill>
                  <a:schemeClr val="tx2"/>
                </a:solidFill>
              </a:rPr>
              <a:t>sitting</a:t>
            </a:r>
            <a:r>
              <a:rPr lang="cs-CZ" sz="2800" dirty="0" smtClean="0">
                <a:solidFill>
                  <a:schemeClr val="tx2"/>
                </a:solidFill>
              </a:rPr>
              <a:t>?</a:t>
            </a:r>
            <a:endParaRPr lang="cs-CZ" sz="2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38420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22</a:t>
            </a:fld>
            <a:endParaRPr lang="cs-CZ"/>
          </a:p>
        </p:txBody>
      </p:sp>
      <p:pic>
        <p:nvPicPr>
          <p:cNvPr id="3" name="Picture 3" descr="C:\Users\sen\AppData\Local\Microsoft\Windows\Temporary Internet Files\Content.IE5\74MJT10G\MM910001145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876070"/>
            <a:ext cx="115212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C:\Users\sen\AppData\Local\Microsoft\Windows\Temporary Internet Files\Content.IE5\74MJT10G\MM900395724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693" y="4592840"/>
            <a:ext cx="1892027" cy="1892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C:\Users\sen\AppData\Local\Microsoft\Windows\Temporary Internet Files\Content.IE5\74MJT10G\MM910001125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741" y="1886956"/>
            <a:ext cx="1781814" cy="1918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43608" y="548680"/>
            <a:ext cx="70567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err="1" smtClean="0">
                <a:solidFill>
                  <a:schemeClr val="tx2"/>
                </a:solidFill>
              </a:rPr>
              <a:t>Is</a:t>
            </a:r>
            <a:r>
              <a:rPr lang="cs-CZ" sz="4400" dirty="0" smtClean="0">
                <a:solidFill>
                  <a:schemeClr val="tx2"/>
                </a:solidFill>
              </a:rPr>
              <a:t> he/</a:t>
            </a:r>
            <a:r>
              <a:rPr lang="cs-CZ" sz="4400" dirty="0" err="1" smtClean="0">
                <a:solidFill>
                  <a:schemeClr val="tx2"/>
                </a:solidFill>
              </a:rPr>
              <a:t>she</a:t>
            </a:r>
            <a:r>
              <a:rPr lang="cs-CZ" sz="4400" dirty="0">
                <a:solidFill>
                  <a:schemeClr val="tx2"/>
                </a:solidFill>
              </a:rPr>
              <a:t> </a:t>
            </a:r>
            <a:r>
              <a:rPr lang="cs-CZ" sz="4400" dirty="0" err="1" smtClean="0">
                <a:solidFill>
                  <a:schemeClr val="tx2"/>
                </a:solidFill>
              </a:rPr>
              <a:t>doing</a:t>
            </a:r>
            <a:r>
              <a:rPr lang="cs-CZ" sz="4400" dirty="0" smtClean="0">
                <a:solidFill>
                  <a:schemeClr val="tx2"/>
                </a:solidFill>
              </a:rPr>
              <a:t> </a:t>
            </a:r>
            <a:r>
              <a:rPr lang="cs-CZ" sz="4400" dirty="0" err="1">
                <a:solidFill>
                  <a:schemeClr val="tx2"/>
                </a:solidFill>
              </a:rPr>
              <a:t>this</a:t>
            </a:r>
            <a:r>
              <a:rPr lang="cs-CZ" sz="4400" dirty="0" smtClean="0">
                <a:solidFill>
                  <a:schemeClr val="tx2"/>
                </a:solidFill>
              </a:rPr>
              <a:t>?</a:t>
            </a:r>
            <a:endParaRPr lang="cs-CZ" sz="4400" dirty="0">
              <a:solidFill>
                <a:schemeClr val="tx2"/>
              </a:solidFill>
            </a:endParaRPr>
          </a:p>
        </p:txBody>
      </p:sp>
      <p:pic>
        <p:nvPicPr>
          <p:cNvPr id="7" name="Picture 7" descr="C:\Users\sen\AppData\Local\Microsoft\Windows\Temporary Internet Files\Content.IE5\SWY5R9VX\MM910001124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5" y="4164612"/>
            <a:ext cx="1609725" cy="2105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045923" y="1920310"/>
            <a:ext cx="27745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tx2"/>
                </a:solidFill>
              </a:rPr>
              <a:t>Is</a:t>
            </a:r>
            <a:r>
              <a:rPr lang="cs-CZ" sz="2800" dirty="0" smtClean="0">
                <a:solidFill>
                  <a:schemeClr val="tx2"/>
                </a:solidFill>
              </a:rPr>
              <a:t> he </a:t>
            </a:r>
            <a:r>
              <a:rPr lang="cs-CZ" sz="2800" dirty="0" err="1" smtClean="0">
                <a:solidFill>
                  <a:schemeClr val="tx2"/>
                </a:solidFill>
              </a:rPr>
              <a:t>sleeping</a:t>
            </a:r>
            <a:r>
              <a:rPr lang="cs-CZ" sz="2800" dirty="0" smtClean="0">
                <a:solidFill>
                  <a:schemeClr val="tx2"/>
                </a:solidFill>
              </a:rPr>
              <a:t> ?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233928" y="5660667"/>
            <a:ext cx="26304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tx2"/>
                </a:solidFill>
              </a:rPr>
              <a:t>Yes</a:t>
            </a:r>
            <a:r>
              <a:rPr lang="cs-CZ" sz="2800" dirty="0" smtClean="0">
                <a:solidFill>
                  <a:schemeClr val="tx2"/>
                </a:solidFill>
              </a:rPr>
              <a:t>, he </a:t>
            </a:r>
            <a:r>
              <a:rPr lang="cs-CZ" sz="2800" dirty="0" err="1" smtClean="0">
                <a:solidFill>
                  <a:schemeClr val="tx2"/>
                </a:solidFill>
              </a:rPr>
              <a:t>is</a:t>
            </a:r>
            <a:r>
              <a:rPr lang="cs-CZ" sz="2800" dirty="0" smtClean="0">
                <a:solidFill>
                  <a:schemeClr val="tx2"/>
                </a:solidFill>
              </a:rPr>
              <a:t>.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233928" y="4642389"/>
            <a:ext cx="272481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tx2"/>
                </a:solidFill>
              </a:rPr>
              <a:t>Is</a:t>
            </a:r>
            <a:r>
              <a:rPr lang="cs-CZ" sz="2800" dirty="0" smtClean="0">
                <a:solidFill>
                  <a:schemeClr val="tx2"/>
                </a:solidFill>
              </a:rPr>
              <a:t> he </a:t>
            </a:r>
            <a:r>
              <a:rPr lang="cs-CZ" sz="2800" dirty="0" err="1" smtClean="0">
                <a:solidFill>
                  <a:schemeClr val="tx2"/>
                </a:solidFill>
              </a:rPr>
              <a:t>riding</a:t>
            </a:r>
            <a:r>
              <a:rPr lang="cs-CZ" sz="2800" dirty="0" smtClean="0">
                <a:solidFill>
                  <a:schemeClr val="tx2"/>
                </a:solidFill>
              </a:rPr>
              <a:t> a </a:t>
            </a:r>
            <a:r>
              <a:rPr lang="cs-CZ" sz="2800" dirty="0" err="1" smtClean="0">
                <a:solidFill>
                  <a:schemeClr val="tx2"/>
                </a:solidFill>
              </a:rPr>
              <a:t>horse</a:t>
            </a:r>
            <a:r>
              <a:rPr lang="cs-CZ" sz="2800" dirty="0" smtClean="0">
                <a:solidFill>
                  <a:schemeClr val="tx2"/>
                </a:solidFill>
              </a:rPr>
              <a:t>?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005392" y="1996413"/>
            <a:ext cx="302603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tx2"/>
                </a:solidFill>
              </a:rPr>
              <a:t>Is</a:t>
            </a:r>
            <a:r>
              <a:rPr lang="cs-CZ" sz="2800" dirty="0" smtClean="0">
                <a:solidFill>
                  <a:schemeClr val="tx2"/>
                </a:solidFill>
              </a:rPr>
              <a:t> he </a:t>
            </a:r>
            <a:r>
              <a:rPr lang="cs-CZ" sz="2800" dirty="0" err="1" smtClean="0">
                <a:solidFill>
                  <a:schemeClr val="tx2"/>
                </a:solidFill>
              </a:rPr>
              <a:t>playing</a:t>
            </a:r>
            <a:r>
              <a:rPr lang="cs-CZ" sz="2800" dirty="0" smtClean="0">
                <a:solidFill>
                  <a:schemeClr val="tx2"/>
                </a:solidFill>
              </a:rPr>
              <a:t> baseball?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270331" y="5660667"/>
            <a:ext cx="26304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tx2"/>
                </a:solidFill>
              </a:rPr>
              <a:t>Yes</a:t>
            </a:r>
            <a:r>
              <a:rPr lang="cs-CZ" sz="2800" dirty="0" smtClean="0">
                <a:solidFill>
                  <a:schemeClr val="tx2"/>
                </a:solidFill>
              </a:rPr>
              <a:t>, </a:t>
            </a:r>
            <a:r>
              <a:rPr lang="cs-CZ" sz="2800" dirty="0" err="1" smtClean="0">
                <a:solidFill>
                  <a:schemeClr val="tx2"/>
                </a:solidFill>
              </a:rPr>
              <a:t>she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is</a:t>
            </a:r>
            <a:r>
              <a:rPr lang="cs-CZ" sz="2800" dirty="0" smtClean="0">
                <a:solidFill>
                  <a:schemeClr val="tx2"/>
                </a:solidFill>
              </a:rPr>
              <a:t>.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018918" y="3070345"/>
            <a:ext cx="26304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tx2"/>
                </a:solidFill>
              </a:rPr>
              <a:t>Yes</a:t>
            </a:r>
            <a:r>
              <a:rPr lang="cs-CZ" sz="2800" dirty="0" smtClean="0">
                <a:solidFill>
                  <a:schemeClr val="tx2"/>
                </a:solidFill>
              </a:rPr>
              <a:t>, he </a:t>
            </a:r>
            <a:r>
              <a:rPr lang="cs-CZ" sz="2800" dirty="0" err="1" smtClean="0">
                <a:solidFill>
                  <a:schemeClr val="tx2"/>
                </a:solidFill>
              </a:rPr>
              <a:t>is</a:t>
            </a:r>
            <a:r>
              <a:rPr lang="cs-CZ" sz="2800" dirty="0" smtClean="0">
                <a:solidFill>
                  <a:schemeClr val="tx2"/>
                </a:solidFill>
              </a:rPr>
              <a:t>.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045922" y="2808735"/>
            <a:ext cx="26304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No, he </a:t>
            </a:r>
            <a:r>
              <a:rPr lang="cs-CZ" sz="2800" dirty="0" err="1" smtClean="0">
                <a:solidFill>
                  <a:schemeClr val="tx2"/>
                </a:solidFill>
              </a:rPr>
              <a:t>isn‘t</a:t>
            </a:r>
            <a:r>
              <a:rPr lang="cs-CZ" sz="2800" dirty="0" smtClean="0">
                <a:solidFill>
                  <a:schemeClr val="tx2"/>
                </a:solidFill>
              </a:rPr>
              <a:t>.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270332" y="4812794"/>
            <a:ext cx="26304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tx2"/>
                </a:solidFill>
              </a:rPr>
              <a:t>Is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she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drawing</a:t>
            </a:r>
            <a:r>
              <a:rPr lang="cs-CZ" sz="2800" dirty="0" smtClean="0">
                <a:solidFill>
                  <a:schemeClr val="tx2"/>
                </a:solidFill>
              </a:rPr>
              <a:t>?</a:t>
            </a:r>
            <a:endParaRPr lang="cs-CZ" sz="2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46557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23</a:t>
            </a:fld>
            <a:endParaRPr lang="cs-CZ"/>
          </a:p>
        </p:txBody>
      </p:sp>
      <p:pic>
        <p:nvPicPr>
          <p:cNvPr id="1026" name="Picture 2" descr="C:\Users\sen\AppData\Local\Microsoft\Windows\Temporary Internet Files\Content.IE5\SWY5R9VX\MM91000115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5482" y="1476270"/>
            <a:ext cx="1302902" cy="1954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en\AppData\Local\Microsoft\Windows\Temporary Internet Files\Content.IE5\74MJT10G\MM910001145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6823" y="1484784"/>
            <a:ext cx="115212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en\AppData\Local\Microsoft\Windows\Temporary Internet Files\Content.IE5\SWY5R9VX\MM910001129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5482" y="3861048"/>
            <a:ext cx="1626527" cy="1879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en\AppData\Local\Microsoft\Windows\Temporary Internet Files\Content.IE5\74MJT10G\MM900395724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7607" y="1579364"/>
            <a:ext cx="1892027" cy="1892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en\AppData\Local\Microsoft\Windows\Temporary Internet Files\Content.IE5\SWY5R9VX\MM910001124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5" y="3933056"/>
            <a:ext cx="1609725" cy="2105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sen\AppData\Local\Microsoft\Windows\Temporary Internet Files\Content.IE5\74MJT10G\MM910001125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6170" y="4005064"/>
            <a:ext cx="1781814" cy="1918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sen\AppData\Local\Microsoft\Windows\Temporary Internet Files\Content.IE5\UMT1ZVB2\MM910001121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676" y="1556792"/>
            <a:ext cx="1758418" cy="1758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sen\AppData\Local\Microsoft\Windows\Temporary Internet Files\Content.IE5\UMT1ZVB2\MM900395717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676" y="4005064"/>
            <a:ext cx="1677335" cy="2058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37438" y="908720"/>
            <a:ext cx="3642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1.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39078" y="908720"/>
            <a:ext cx="4090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2.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40718" y="908720"/>
            <a:ext cx="4058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3.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242358" y="908720"/>
            <a:ext cx="4267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4.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537438" y="3471391"/>
            <a:ext cx="4074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5.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439078" y="3471391"/>
            <a:ext cx="4251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6.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340718" y="3471391"/>
            <a:ext cx="4042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7.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242358" y="3471391"/>
            <a:ext cx="4267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8.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68645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700808"/>
            <a:ext cx="7408333" cy="3450696"/>
          </a:xfrm>
        </p:spPr>
        <p:txBody>
          <a:bodyPr/>
          <a:lstStyle/>
          <a:p>
            <a:pPr lvl="0">
              <a:buClr>
                <a:srgbClr val="31B6FD"/>
              </a:buClr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</a:t>
            </a:r>
            <a:r>
              <a:rPr lang="cs-CZ" i="1" u="sng" dirty="0" smtClean="0">
                <a:solidFill>
                  <a:srgbClr val="073E87"/>
                </a:solidFill>
              </a:rPr>
              <a:t>:</a:t>
            </a:r>
          </a:p>
          <a:p>
            <a:pPr lvl="0">
              <a:buClr>
                <a:srgbClr val="31B6FD"/>
              </a:buClr>
            </a:pPr>
            <a:r>
              <a:rPr lang="cs-CZ" i="1" dirty="0">
                <a:solidFill>
                  <a:srgbClr val="073E87"/>
                </a:solidFill>
              </a:rPr>
              <a:t>g</a:t>
            </a:r>
            <a:r>
              <a:rPr lang="cs-CZ" i="1" dirty="0" smtClean="0">
                <a:solidFill>
                  <a:srgbClr val="073E87"/>
                </a:solidFill>
              </a:rPr>
              <a:t>alerie microsoft.office.com</a:t>
            </a:r>
            <a:endParaRPr lang="cs-CZ" i="1" dirty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967</TotalTime>
  <Words>904</Words>
  <Application>Microsoft Office PowerPoint</Application>
  <PresentationFormat>Předvádění na obrazovce (4:3)</PresentationFormat>
  <Paragraphs>162</Paragraphs>
  <Slides>24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Vlnění</vt:lpstr>
      <vt:lpstr>Základní škola a Mateřská škola Bílá Třemešná, okres Trutnov</vt:lpstr>
      <vt:lpstr>Anotace</vt:lpstr>
      <vt:lpstr>Present continuous</vt:lpstr>
      <vt:lpstr>Prezentace aplikace PowerPoint</vt:lpstr>
      <vt:lpstr>Prezentace aplikace PowerPoint</vt:lpstr>
      <vt:lpstr>Prezentace aplikace PowerPoint</vt:lpstr>
      <vt:lpstr>Where…..?</vt:lpstr>
      <vt:lpstr>What…..?</vt:lpstr>
      <vt:lpstr>Why…..?</vt:lpstr>
      <vt:lpstr>What are you doing?</vt:lpstr>
      <vt:lpstr>What are you doing?</vt:lpstr>
      <vt:lpstr>What are they doing?</vt:lpstr>
      <vt:lpstr>What is she doing?</vt:lpstr>
      <vt:lpstr>What is he doing?</vt:lpstr>
      <vt:lpstr>What are you doing?</vt:lpstr>
      <vt:lpstr>What is he doing?</vt:lpstr>
      <vt:lpstr>What is she doing?</vt:lpstr>
      <vt:lpstr>What is she doing?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Miluše Senetová</cp:lastModifiedBy>
  <cp:revision>69</cp:revision>
  <dcterms:created xsi:type="dcterms:W3CDTF">2013-05-10T12:01:16Z</dcterms:created>
  <dcterms:modified xsi:type="dcterms:W3CDTF">2014-01-11T23:33:41Z</dcterms:modified>
</cp:coreProperties>
</file>