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75" r:id="rId3"/>
    <p:sldId id="265" r:id="rId4"/>
    <p:sldId id="264" r:id="rId5"/>
    <p:sldId id="266" r:id="rId6"/>
    <p:sldId id="268" r:id="rId7"/>
    <p:sldId id="269" r:id="rId8"/>
    <p:sldId id="270" r:id="rId9"/>
    <p:sldId id="271" r:id="rId10"/>
    <p:sldId id="272" r:id="rId11"/>
    <p:sldId id="261" r:id="rId12"/>
    <p:sldId id="273" r:id="rId13"/>
    <p:sldId id="274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50" autoAdjust="0"/>
    <p:restoredTop sz="94660"/>
  </p:normalViewPr>
  <p:slideViewPr>
    <p:cSldViewPr>
      <p:cViewPr>
        <p:scale>
          <a:sx n="70" d="100"/>
          <a:sy n="70" d="100"/>
        </p:scale>
        <p:origin x="-94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Angličtina 5. 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VY_32_INOVACE_MY_FREE_TIME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Angličtina 5. 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VY_32_INOVACE_MY_FREE_TIME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23.wmf"/><Relationship Id="rId4" Type="http://schemas.openxmlformats.org/officeDocument/2006/relationships/image" Target="../media/image17.png"/><Relationship Id="rId9" Type="http://schemas.openxmlformats.org/officeDocument/2006/relationships/image" Target="../media/image22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790330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Materiál slouží k výkladu a procvičení přítomného času prostého</a:t>
            </a:r>
          </a:p>
          <a:p>
            <a:pPr algn="just"/>
            <a:r>
              <a:rPr lang="cs-CZ" dirty="0" smtClean="0"/>
              <a:t>Snímek 4 uvádí do problematiky (při kliknutí na jména dětí se objeví jejich podobizna  a kliknutím na ni odpověď na otázku, co dělají děti ve volném čase – na tomto snímku lze zároveň procvičit popis obličeje dětí), snímky 5, 6 jsou výkladové (gramatika oznamovací věty, odpovědi, otázky), </a:t>
            </a:r>
            <a:r>
              <a:rPr lang="cs-CZ" dirty="0" err="1" smtClean="0"/>
              <a:t>slidy</a:t>
            </a:r>
            <a:r>
              <a:rPr lang="cs-CZ" dirty="0" smtClean="0"/>
              <a:t> 7-10 procvičují otázku zjišťovací (</a:t>
            </a:r>
            <a:r>
              <a:rPr lang="cs-CZ" dirty="0"/>
              <a:t>v</a:t>
            </a:r>
            <a:r>
              <a:rPr lang="cs-CZ" dirty="0" smtClean="0"/>
              <a:t>ýběr ze tří možností - kliknutím na správnou odpověď ostatní odpovědi mizí a objeví se obrázek dané činnosti – děti si zároveň upevňují slovní zásobu pro dané sloveso, při kliknutí na špatnou odpověď možnost zmizí a děti mají možnost zodpovědět znovu), na snímku  11 je týdenní rozvrh koníčků Johna a Kate. Kliknutím na vybraný obrázek se dětem objeví </a:t>
            </a:r>
            <a:r>
              <a:rPr lang="cs-CZ" dirty="0" smtClean="0"/>
              <a:t>gramatiky v 1. os., č.j., </a:t>
            </a:r>
            <a:r>
              <a:rPr lang="cs-CZ" dirty="0" smtClean="0"/>
              <a:t>v tomto </a:t>
            </a:r>
            <a:r>
              <a:rPr lang="cs-CZ" dirty="0" err="1" smtClean="0"/>
              <a:t>slidu</a:t>
            </a:r>
            <a:r>
              <a:rPr lang="cs-CZ" dirty="0" smtClean="0"/>
              <a:t> si zopakují i dny v týdnu). Snímky 12 a 13 předpokládají práci s rozvrhem dětí (otázky na aktivity Johna a Kate)– děti si mohou kliknutím na otazník rozvrh připomenout (zpět na  sn.11) a šipkou se zase vrací do otázek. Kliknutím na otázku se dětem pak objevuje správná odpověď. V těchto dvou </a:t>
            </a:r>
            <a:r>
              <a:rPr lang="cs-CZ" dirty="0" err="1" smtClean="0"/>
              <a:t>slidech</a:t>
            </a:r>
            <a:r>
              <a:rPr lang="cs-CZ" dirty="0" smtClean="0"/>
              <a:t> je procvičena problematická 3.os., č. j., a </a:t>
            </a:r>
            <a:r>
              <a:rPr lang="cs-CZ" smtClean="0"/>
              <a:t>to </a:t>
            </a:r>
            <a:r>
              <a:rPr lang="cs-CZ" smtClean="0"/>
              <a:t>v otázkách </a:t>
            </a:r>
            <a:r>
              <a:rPr lang="cs-CZ" dirty="0" smtClean="0"/>
              <a:t>doplňovacích i zjišťovacích</a:t>
            </a:r>
          </a:p>
          <a:p>
            <a:pPr algn="just"/>
            <a:r>
              <a:rPr lang="cs-CZ" dirty="0" smtClean="0"/>
              <a:t>Materiál je </a:t>
            </a:r>
            <a:r>
              <a:rPr lang="cs-CZ" dirty="0"/>
              <a:t>určen pro žáky 5. </a:t>
            </a:r>
            <a:r>
              <a:rPr lang="cs-CZ" dirty="0" smtClean="0"/>
              <a:t>ročníku</a:t>
            </a:r>
          </a:p>
          <a:p>
            <a:pPr algn="just"/>
            <a:r>
              <a:rPr lang="cs-CZ" dirty="0" smtClean="0"/>
              <a:t>Časová </a:t>
            </a:r>
            <a:r>
              <a:rPr lang="cs-CZ" dirty="0"/>
              <a:t>dotace – </a:t>
            </a:r>
            <a:r>
              <a:rPr lang="cs-CZ" dirty="0" smtClean="0"/>
              <a:t>20 </a:t>
            </a:r>
            <a:r>
              <a:rPr lang="cs-CZ" dirty="0"/>
              <a:t>minut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/>
              <a:t>obsahuje </a:t>
            </a:r>
            <a:r>
              <a:rPr lang="cs-CZ" dirty="0" smtClean="0"/>
              <a:t>14 </a:t>
            </a:r>
            <a:r>
              <a:rPr lang="cs-CZ" dirty="0"/>
              <a:t>stran a je určen k interaktivní výuce.</a:t>
            </a:r>
          </a:p>
          <a:p>
            <a:pPr algn="just"/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65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04864"/>
            <a:ext cx="8733656" cy="266429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My free </a:t>
            </a:r>
            <a:r>
              <a:rPr lang="cs-CZ" sz="6600" dirty="0" err="1" smtClean="0">
                <a:solidFill>
                  <a:srgbClr val="0070C0"/>
                </a:solidFill>
                <a:latin typeface="Calibri" panose="020F0502020204030204" pitchFamily="34" charset="0"/>
              </a:rPr>
              <a:t>time</a:t>
            </a:r>
            <a:r>
              <a:rPr lang="cs-CZ" sz="6600" dirty="0" smtClean="0">
                <a:solidFill>
                  <a:srgbClr val="0070C0"/>
                </a:solidFill>
                <a:latin typeface="Calibri" panose="020F0502020204030204" pitchFamily="34" charset="0"/>
              </a:rPr>
              <a:t/>
            </a:r>
            <a:br>
              <a:rPr lang="cs-CZ" sz="6600" dirty="0" smtClean="0">
                <a:solidFill>
                  <a:srgbClr val="0070C0"/>
                </a:solidFill>
                <a:latin typeface="Calibri" panose="020F0502020204030204" pitchFamily="34" charset="0"/>
              </a:rPr>
            </a:br>
            <a:r>
              <a:rPr lang="cs-CZ" sz="66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(</a:t>
            </a:r>
            <a:r>
              <a:rPr lang="cs-CZ" sz="6600" dirty="0" err="1" smtClean="0">
                <a:solidFill>
                  <a:srgbClr val="0070C0"/>
                </a:solidFill>
                <a:latin typeface="Calibri" panose="020F0502020204030204" pitchFamily="34" charset="0"/>
              </a:rPr>
              <a:t>present</a:t>
            </a:r>
            <a:r>
              <a:rPr lang="cs-CZ" sz="66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cs-CZ" sz="6600" dirty="0" err="1" smtClean="0">
                <a:solidFill>
                  <a:srgbClr val="0070C0"/>
                </a:solidFill>
                <a:latin typeface="Calibri" panose="020F0502020204030204" pitchFamily="34" charset="0"/>
              </a:rPr>
              <a:t>simple</a:t>
            </a:r>
            <a:r>
              <a:rPr lang="cs-CZ" sz="6600" dirty="0" smtClean="0">
                <a:solidFill>
                  <a:srgbClr val="0070C0"/>
                </a:solidFill>
                <a:latin typeface="Calibri" panose="020F0502020204030204" pitchFamily="34" charset="0"/>
              </a:rPr>
              <a:t>)</a:t>
            </a:r>
            <a:endParaRPr lang="cs-CZ" sz="6600" dirty="0">
              <a:solidFill>
                <a:srgbClr val="0070C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35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Calibri" panose="020F0502020204030204" pitchFamily="34" charset="0"/>
              </a:rPr>
              <a:t>What</a:t>
            </a:r>
            <a:r>
              <a:rPr lang="cs-CZ" dirty="0" smtClean="0">
                <a:latin typeface="Calibri" panose="020F0502020204030204" pitchFamily="34" charset="0"/>
              </a:rPr>
              <a:t> do </a:t>
            </a:r>
            <a:r>
              <a:rPr lang="cs-CZ" dirty="0" err="1" smtClean="0">
                <a:latin typeface="Calibri" panose="020F0502020204030204" pitchFamily="34" charset="0"/>
              </a:rPr>
              <a:t>you</a:t>
            </a:r>
            <a:r>
              <a:rPr lang="cs-CZ" dirty="0" smtClean="0">
                <a:latin typeface="Calibri" panose="020F0502020204030204" pitchFamily="34" charset="0"/>
              </a:rPr>
              <a:t> do in </a:t>
            </a:r>
            <a:r>
              <a:rPr lang="cs-CZ" dirty="0" err="1" smtClean="0">
                <a:latin typeface="Calibri" panose="020F0502020204030204" pitchFamily="34" charset="0"/>
              </a:rPr>
              <a:t>your</a:t>
            </a:r>
            <a:r>
              <a:rPr lang="cs-CZ" dirty="0" smtClean="0">
                <a:latin typeface="Calibri" panose="020F0502020204030204" pitchFamily="34" charset="0"/>
              </a:rPr>
              <a:t> free </a:t>
            </a:r>
            <a:r>
              <a:rPr lang="cs-CZ" dirty="0" err="1" smtClean="0">
                <a:latin typeface="Calibri" panose="020F0502020204030204" pitchFamily="34" charset="0"/>
              </a:rPr>
              <a:t>time</a:t>
            </a:r>
            <a:r>
              <a:rPr lang="cs-CZ" dirty="0" smtClean="0">
                <a:latin typeface="Calibri" panose="020F0502020204030204" pitchFamily="34" charset="0"/>
              </a:rPr>
              <a:t>?</a:t>
            </a:r>
            <a:endParaRPr lang="cs-CZ" dirty="0">
              <a:latin typeface="Calibri" panose="020F0502020204030204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765251" y="2129272"/>
            <a:ext cx="116562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Mark?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75374" y="4296680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alibri" panose="020F0502020204030204" pitchFamily="34" charset="0"/>
              </a:rPr>
              <a:t>Jacob</a:t>
            </a:r>
            <a:r>
              <a:rPr lang="cs-CZ" sz="2400" dirty="0" smtClean="0">
                <a:latin typeface="Calibri" panose="020F0502020204030204" pitchFamily="34" charset="0"/>
              </a:rPr>
              <a:t>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56858" y="2129571"/>
            <a:ext cx="93610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Ann?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04830" y="4298153"/>
            <a:ext cx="144016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libri" panose="020F0502020204030204" pitchFamily="34" charset="0"/>
              </a:rPr>
              <a:t>Barbara?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IHEGVARK\MC9004404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869160"/>
            <a:ext cx="1218588" cy="153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WMI2HY9G\MC900440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57358"/>
            <a:ext cx="1218588" cy="153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IHEGVARK\MC9004405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800" y="2657358"/>
            <a:ext cx="1205267" cy="1522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IHEGVARK\MC9004405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800" y="4869159"/>
            <a:ext cx="1218588" cy="1539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6361031" y="4534068"/>
            <a:ext cx="1949764" cy="915658"/>
          </a:xfrm>
          <a:prstGeom prst="wedgeRoundRectCallout">
            <a:avLst>
              <a:gd name="adj1" fmla="val -94326"/>
              <a:gd name="adj2" fmla="val 10427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go </a:t>
            </a:r>
            <a:r>
              <a:rPr lang="cs-CZ" dirty="0" err="1" smtClean="0"/>
              <a:t>fishing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2597390" y="2445417"/>
            <a:ext cx="1949764" cy="915658"/>
          </a:xfrm>
          <a:prstGeom prst="wedgeRoundRectCallout">
            <a:avLst>
              <a:gd name="adj1" fmla="val -84379"/>
              <a:gd name="adj2" fmla="val 846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go </a:t>
            </a:r>
            <a:r>
              <a:rPr lang="cs-CZ" dirty="0" err="1" smtClean="0"/>
              <a:t>running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2592454" y="4534068"/>
            <a:ext cx="1949764" cy="915658"/>
          </a:xfrm>
          <a:prstGeom prst="wedgeRoundRectCallout">
            <a:avLst>
              <a:gd name="adj1" fmla="val -87931"/>
              <a:gd name="adj2" fmla="val 9368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6364529" y="2445417"/>
            <a:ext cx="1949764" cy="915658"/>
          </a:xfrm>
          <a:prstGeom prst="wedgeRoundRectCallout">
            <a:avLst>
              <a:gd name="adj1" fmla="val -96458"/>
              <a:gd name="adj2" fmla="val 9822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 play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39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11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683568" y="2009653"/>
            <a:ext cx="3456384" cy="2677656"/>
            <a:chOff x="971600" y="2708920"/>
            <a:chExt cx="3456384" cy="2677656"/>
          </a:xfrm>
        </p:grpSpPr>
        <p:sp>
          <p:nvSpPr>
            <p:cNvPr id="5" name="TextovéPole 4"/>
            <p:cNvSpPr txBox="1"/>
            <p:nvPr/>
          </p:nvSpPr>
          <p:spPr>
            <a:xfrm>
              <a:off x="971600" y="2708920"/>
              <a:ext cx="3456384" cy="267765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sg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.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I            play</a:t>
              </a:r>
            </a:p>
            <a:p>
              <a:pPr marL="342900" indent="-342900">
                <a:buAutoNum type="arabicPeriod"/>
              </a:pP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You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play</a:t>
              </a:r>
            </a:p>
            <a:p>
              <a:pPr marL="342900" indent="-342900">
                <a:buAutoNum type="arabicPeriod"/>
              </a:pP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He</a:t>
              </a:r>
            </a:p>
            <a:p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She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 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play</a:t>
              </a:r>
              <a:r>
                <a:rPr lang="cs-CZ" sz="2800" b="1" dirty="0" err="1" smtClean="0">
                  <a:solidFill>
                    <a:srgbClr val="FF0000"/>
                  </a:solidFill>
                </a:rPr>
                <a:t>s</a:t>
              </a:r>
              <a:endParaRPr lang="cs-CZ" sz="2800" dirty="0" smtClean="0">
                <a:solidFill>
                  <a:srgbClr val="FF0000"/>
                </a:solidFill>
              </a:endParaRPr>
            </a:p>
            <a:p>
              <a:r>
                <a:rPr lang="cs-CZ" sz="2800" dirty="0">
                  <a:solidFill>
                    <a:schemeClr val="bg2">
                      <a:lumMod val="25000"/>
                    </a:schemeClr>
                  </a:solidFill>
                </a:rPr>
                <a:t> </a:t>
              </a:r>
              <a:r>
                <a:rPr lang="cs-CZ" sz="2800" dirty="0" smtClean="0">
                  <a:solidFill>
                    <a:schemeClr val="bg2">
                      <a:lumMod val="25000"/>
                    </a:schemeClr>
                  </a:solidFill>
                </a:rPr>
                <a:t>   </a:t>
              </a:r>
              <a:r>
                <a:rPr lang="cs-CZ" sz="2800" dirty="0" err="1" smtClean="0">
                  <a:solidFill>
                    <a:schemeClr val="bg2">
                      <a:lumMod val="25000"/>
                    </a:schemeClr>
                  </a:solidFill>
                </a:rPr>
                <a:t>It</a:t>
              </a:r>
              <a:endParaRPr lang="cs-CZ" sz="2800" dirty="0" smtClean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6" name="Pravá složená závorka 5"/>
            <p:cNvSpPr/>
            <p:nvPr/>
          </p:nvSpPr>
          <p:spPr>
            <a:xfrm>
              <a:off x="1930568" y="4245242"/>
              <a:ext cx="276600" cy="914400"/>
            </a:xfrm>
            <a:prstGeom prst="rightBrace">
              <a:avLst/>
            </a:prstGeom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4932040" y="2181883"/>
            <a:ext cx="3456384" cy="224676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pl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  play</a:t>
            </a:r>
          </a:p>
          <a:p>
            <a:pPr marL="342900" indent="-342900">
              <a:buAutoNum type="arabicPeriod"/>
            </a:pP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  play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They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play</a:t>
            </a:r>
          </a:p>
          <a:p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88627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90264" y="1383158"/>
            <a:ext cx="4137719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I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Fridays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0265" y="3421215"/>
            <a:ext cx="122413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0265" y="4113240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39312" y="3422667"/>
            <a:ext cx="156980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Odpověď: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39312" y="4137806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do.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3407" y="2186190"/>
            <a:ext cx="4275330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don‘t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hockey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Sundays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39312" y="1383158"/>
            <a:ext cx="41251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(Já)Hraju hokej v pátek.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39312" y="2186189"/>
            <a:ext cx="41251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(Já)Nehraju hokej v neděli.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0265" y="5522694"/>
            <a:ext cx="341123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47953" y="5506737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rgbClr val="FB4C29"/>
                </a:solidFill>
              </a:rPr>
              <a:t>does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he </a:t>
            </a:r>
            <a:r>
              <a:rPr lang="cs-CZ" sz="2400" b="1" dirty="0" err="1" smtClean="0">
                <a:solidFill>
                  <a:srgbClr val="FB4C29"/>
                </a:solidFill>
              </a:rPr>
              <a:t>doesn‘t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0265" y="4920793"/>
            <a:ext cx="4325223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Pozor na 3. os., č. j.( he, </a:t>
            </a:r>
            <a:r>
              <a:rPr lang="cs-CZ" sz="2400" dirty="0" err="1" smtClean="0">
                <a:solidFill>
                  <a:srgbClr val="002060"/>
                </a:solidFill>
              </a:rPr>
              <a:t>she</a:t>
            </a:r>
            <a:r>
              <a:rPr lang="cs-CZ" sz="2400" dirty="0" smtClean="0">
                <a:solidFill>
                  <a:srgbClr val="002060"/>
                </a:solidFill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</a:rPr>
              <a:t>it</a:t>
            </a:r>
            <a:r>
              <a:rPr lang="cs-CZ" sz="2400" dirty="0" smtClean="0">
                <a:solidFill>
                  <a:srgbClr val="002060"/>
                </a:solidFill>
              </a:rPr>
              <a:t>)!!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477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build="p" animBg="1"/>
      <p:bldP spid="14" grpId="0" animBg="1"/>
      <p:bldP spid="16" grpId="0" animBg="1"/>
      <p:bldP spid="17" grpId="0" animBg="1"/>
      <p:bldP spid="18" grpId="0" animBg="1"/>
      <p:bldP spid="19" grpId="0" build="p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5" y="1484784"/>
            <a:ext cx="2858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you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play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football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69269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am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1552513"/>
            <a:ext cx="1735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play.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94983" y="2369962"/>
            <a:ext cx="1489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1896" y="4509120"/>
            <a:ext cx="323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read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a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book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94983" y="371703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94983" y="4576850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01942" y="5394298"/>
            <a:ext cx="2578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>
                <a:solidFill>
                  <a:srgbClr val="002060"/>
                </a:solidFill>
                <a:latin typeface="Calibri" panose="020F0502020204030204" pitchFamily="34" charset="0"/>
              </a:rPr>
              <a:t>reading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sen\AppData\Local\Microsoft\Windows\Temporary Internet Files\Content.IE5\74MJT10G\MC9004336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30443"/>
            <a:ext cx="1584176" cy="1632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en\AppData\Local\Microsoft\Windows\Temporary Internet Files\Content.IE5\SWY5R9VX\MC900357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947862"/>
            <a:ext cx="1811426" cy="1533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370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5" grpId="0"/>
      <p:bldP spid="15" grpId="1"/>
      <p:bldP spid="16" grpId="0"/>
      <p:bldP spid="17" grpId="0"/>
      <p:bldP spid="1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8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5" y="1484784"/>
            <a:ext cx="2858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he play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hockey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27687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he play.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1552513"/>
            <a:ext cx="1735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he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94982" y="807095"/>
            <a:ext cx="1865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he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1896" y="4509120"/>
            <a:ext cx="323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Do 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go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running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94982" y="3717030"/>
            <a:ext cx="20812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94983" y="4576850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01942" y="5394298"/>
            <a:ext cx="2578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go.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pic>
        <p:nvPicPr>
          <p:cNvPr id="2050" name="Picture 2" descr="C:\Users\sen\AppData\Local\Microsoft\Windows\Temporary Internet Files\Content.IE5\SWY5R9VX\MC900088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271" y="949412"/>
            <a:ext cx="1820570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en\AppData\Local\Microsoft\Windows\Temporary Internet Files\Content.IE5\74MJT10G\MC9003433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411" y="4133744"/>
            <a:ext cx="1843430" cy="149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258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5" grpId="0"/>
      <p:bldP spid="15" grpId="1"/>
      <p:bldP spid="16" grpId="0"/>
      <p:bldP spid="17" grpId="0"/>
      <p:bldP spid="1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9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5" y="1484784"/>
            <a:ext cx="2858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go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fishing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27687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fishing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155251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01942" y="771254"/>
            <a:ext cx="17142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1896" y="4509120"/>
            <a:ext cx="323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Do I listen to music 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94983" y="371703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94983" y="5301208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01942" y="4509120"/>
            <a:ext cx="3154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listen to music.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pic>
        <p:nvPicPr>
          <p:cNvPr id="3076" name="Picture 4" descr="C:\Users\sen\AppData\Local\Microsoft\Windows\Temporary Internet Files\Content.IE5\SWY5R9VX\MC900089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526" y="1378262"/>
            <a:ext cx="2297297" cy="1376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en\AppData\Local\Microsoft\Windows\Temporary Internet Files\Content.IE5\UMT1ZVB2\MC900428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175" y="3955339"/>
            <a:ext cx="173990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146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5" grpId="0"/>
      <p:bldP spid="15" grpId="1"/>
      <p:bldP spid="16" grpId="0"/>
      <p:bldP spid="17" grpId="0"/>
      <p:bldP spid="1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spc="5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10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5" y="1484784"/>
            <a:ext cx="32403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dance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8958" y="622197"/>
            <a:ext cx="3377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dance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8959" y="155251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8958" y="2544605"/>
            <a:ext cx="2329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1896" y="4509120"/>
            <a:ext cx="323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go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swimming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50967" y="371703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go.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56259" y="4576850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90449" y="5394298"/>
            <a:ext cx="31544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pic>
        <p:nvPicPr>
          <p:cNvPr id="4099" name="Picture 3" descr="C:\Users\sen\AppData\Local\Microsoft\Windows\Temporary Internet Files\Content.IE5\UMT1ZVB2\MC900343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4844" y="4071015"/>
            <a:ext cx="1795882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sen\AppData\Local\Microsoft\Windows\Temporary Internet Files\Content.IE5\UMT1ZVB2\MC900324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76152"/>
            <a:ext cx="1848002" cy="188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41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5" grpId="0"/>
      <p:bldP spid="15" grpId="1"/>
      <p:bldP spid="16" grpId="0"/>
      <p:bldP spid="17" grpId="0"/>
      <p:bldP spid="1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467544" y="26064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err="1" smtClean="0">
                <a:latin typeface="Calibri" panose="020F0502020204030204" pitchFamily="34" charset="0"/>
              </a:rPr>
              <a:t>What</a:t>
            </a:r>
            <a:r>
              <a:rPr lang="cs-CZ" dirty="0" smtClean="0">
                <a:latin typeface="Calibri" panose="020F0502020204030204" pitchFamily="34" charset="0"/>
              </a:rPr>
              <a:t> do </a:t>
            </a:r>
            <a:r>
              <a:rPr lang="cs-CZ" dirty="0" err="1" smtClean="0">
                <a:latin typeface="Calibri" panose="020F0502020204030204" pitchFamily="34" charset="0"/>
              </a:rPr>
              <a:t>they</a:t>
            </a:r>
            <a:r>
              <a:rPr lang="cs-CZ" dirty="0" smtClean="0">
                <a:latin typeface="Calibri" panose="020F0502020204030204" pitchFamily="34" charset="0"/>
              </a:rPr>
              <a:t> do in </a:t>
            </a:r>
            <a:r>
              <a:rPr lang="cs-CZ" dirty="0" err="1" smtClean="0">
                <a:latin typeface="Calibri" panose="020F0502020204030204" pitchFamily="34" charset="0"/>
              </a:rPr>
              <a:t>their</a:t>
            </a:r>
            <a:r>
              <a:rPr lang="cs-CZ" dirty="0" smtClean="0">
                <a:latin typeface="Calibri" panose="020F0502020204030204" pitchFamily="34" charset="0"/>
              </a:rPr>
              <a:t> free </a:t>
            </a:r>
            <a:r>
              <a:rPr lang="cs-CZ" dirty="0" err="1" smtClean="0">
                <a:latin typeface="Calibri" panose="020F0502020204030204" pitchFamily="34" charset="0"/>
              </a:rPr>
              <a:t>time</a:t>
            </a:r>
            <a:r>
              <a:rPr lang="cs-CZ" dirty="0" smtClean="0">
                <a:latin typeface="Calibri" panose="020F0502020204030204" pitchFamily="34" charset="0"/>
              </a:rPr>
              <a:t>?</a:t>
            </a:r>
            <a:endParaRPr lang="cs-CZ" dirty="0">
              <a:latin typeface="Calibri" panose="020F0502020204030204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4344466"/>
              </p:ext>
            </p:extLst>
          </p:nvPr>
        </p:nvGraphicFramePr>
        <p:xfrm>
          <a:off x="755576" y="1340769"/>
          <a:ext cx="7438155" cy="5238465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479385"/>
                <a:gridCol w="2479385"/>
                <a:gridCol w="2479385"/>
              </a:tblGrid>
              <a:tr h="710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anose="020F0502020204030204" pitchFamily="34" charset="0"/>
                        </a:rPr>
                        <a:t>Kate</a:t>
                      </a:r>
                      <a:endParaRPr lang="cs-CZ" sz="2400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anose="020F0502020204030204" pitchFamily="34" charset="0"/>
                        </a:rPr>
                        <a:t>John</a:t>
                      </a:r>
                      <a:endParaRPr lang="cs-CZ" sz="2400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</a:tr>
              <a:tr h="6468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Calibri" panose="020F0502020204030204" pitchFamily="34" charset="0"/>
                        </a:rPr>
                        <a:t>Monday</a:t>
                      </a:r>
                      <a:endParaRPr lang="cs-CZ" sz="2400" b="1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68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Calibri" panose="020F0502020204030204" pitchFamily="34" charset="0"/>
                        </a:rPr>
                        <a:t>Tuesday</a:t>
                      </a:r>
                      <a:endParaRPr lang="cs-CZ" sz="2400" b="1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68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Calibri" panose="020F0502020204030204" pitchFamily="34" charset="0"/>
                        </a:rPr>
                        <a:t>Wednesday</a:t>
                      </a:r>
                      <a:endParaRPr lang="cs-CZ" sz="2400" b="1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68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Calibri" panose="020F0502020204030204" pitchFamily="34" charset="0"/>
                        </a:rPr>
                        <a:t>Thursday</a:t>
                      </a:r>
                      <a:endParaRPr lang="cs-CZ" sz="2400" b="1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68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Calibri" panose="020F0502020204030204" pitchFamily="34" charset="0"/>
                        </a:rPr>
                        <a:t>Friday</a:t>
                      </a:r>
                      <a:endParaRPr lang="cs-CZ" sz="2400" b="1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68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Calibri" panose="020F0502020204030204" pitchFamily="34" charset="0"/>
                        </a:rPr>
                        <a:t>Saturday</a:t>
                      </a:r>
                      <a:endParaRPr lang="cs-CZ" sz="2400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68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Calibri" panose="020F0502020204030204" pitchFamily="34" charset="0"/>
                        </a:rPr>
                        <a:t>Sunday</a:t>
                      </a:r>
                      <a:endParaRPr lang="cs-CZ" sz="2400" b="1" dirty="0">
                        <a:latin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Users\uživatel\AppData\Local\Microsoft\Windows\Temporary Internet Files\Content.IE5\7ZZ02OO0\MC900332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102" y="2564904"/>
            <a:ext cx="1815084" cy="732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KICJQ83H\MC90043706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421" y="3259537"/>
            <a:ext cx="717845" cy="71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živatel\AppData\Local\Microsoft\Windows\Temporary Internet Files\Content.IE5\7ZZ02OO0\MC90044173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522" y="3717032"/>
            <a:ext cx="1122244" cy="112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IHEGVARK\MC90043263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88" y="520189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7ZZ02OO0\MC900441470[1].pn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718"/>
          <a:stretch/>
        </p:blipFill>
        <p:spPr bwMode="auto">
          <a:xfrm>
            <a:off x="3885623" y="5877272"/>
            <a:ext cx="1013979" cy="68222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uživatel\AppData\Local\Microsoft\Windows\Temporary Internet Files\Content.IE5\IHEGVARK\MC9004400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88" y="2057971"/>
            <a:ext cx="857250" cy="59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30215" y="2103239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I go </a:t>
            </a:r>
            <a:r>
              <a:rPr lang="cs-CZ" sz="2400" b="1" dirty="0" err="1" smtClean="0">
                <a:latin typeface="Calibri" panose="020F0502020204030204" pitchFamily="34" charset="0"/>
              </a:rPr>
              <a:t>running</a:t>
            </a:r>
            <a:r>
              <a:rPr lang="cs-CZ" sz="2400" b="1" dirty="0" smtClean="0">
                <a:latin typeface="Calibri" panose="020F0502020204030204" pitchFamily="34" charset="0"/>
              </a:rPr>
              <a:t>.</a:t>
            </a:r>
            <a:endParaRPr lang="cs-CZ" sz="2400" b="1" dirty="0">
              <a:latin typeface="Calibri" panose="020F050202020403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30215" y="2762557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go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swimming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3408021"/>
            <a:ext cx="2530624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play table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tennis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92885" y="4075295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read</a:t>
            </a: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books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30216" y="5382531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listen to music.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30216" y="6059144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go shopping.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pic>
        <p:nvPicPr>
          <p:cNvPr id="25" name="Picture 9" descr="C:\Users\uživatel\AppData\Local\Microsoft\Windows\Temporary Internet Files\Content.IE5\IHEGVARK\MC9004400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805" y="4632980"/>
            <a:ext cx="857250" cy="59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3430215" y="4697437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I go </a:t>
            </a:r>
            <a:r>
              <a:rPr lang="cs-CZ" sz="2400" b="1" dirty="0" err="1" smtClean="0">
                <a:latin typeface="Calibri" panose="020F0502020204030204" pitchFamily="34" charset="0"/>
              </a:rPr>
              <a:t>running</a:t>
            </a:r>
            <a:r>
              <a:rPr lang="cs-CZ" sz="2400" b="1" dirty="0" smtClean="0">
                <a:latin typeface="Calibri" panose="020F0502020204030204" pitchFamily="34" charset="0"/>
              </a:rPr>
              <a:t>.</a:t>
            </a:r>
            <a:endParaRPr lang="cs-CZ" sz="2400" b="1" dirty="0">
              <a:latin typeface="Calibri" panose="020F0502020204030204" pitchFamily="34" charset="0"/>
            </a:endParaRPr>
          </a:p>
        </p:txBody>
      </p:sp>
      <p:pic>
        <p:nvPicPr>
          <p:cNvPr id="2058" name="Picture 10" descr="C:\Users\uživatel\AppData\Local\Microsoft\Windows\Temporary Internet Files\Content.IE5\IHEGVARK\MC90032050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57971"/>
            <a:ext cx="864096" cy="63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uživatel\AppData\Local\Microsoft\Windows\Temporary Internet Files\Content.IE5\7ZZ02OO0\MC9000193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48552"/>
            <a:ext cx="901519" cy="75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5" descr="C:\Users\uživatel\AppData\Local\Microsoft\Windows\Temporary Internet Files\Content.IE5\7ZZ02OO0\MC90044173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118" y="3077731"/>
            <a:ext cx="1122244" cy="1122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uživatel\AppData\Local\Microsoft\Windows\Temporary Internet Files\Content.IE5\UFJJ3S0D\MC90029988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748" y="4036236"/>
            <a:ext cx="1686406" cy="65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C:\Users\uživatel\AppData\Local\Microsoft\Windows\Temporary Internet Files\Content.IE5\IHEGVARK\MC9004400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461" y="4697437"/>
            <a:ext cx="857250" cy="59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8" descr="C:\Users\uživatel\AppData\Local\Microsoft\Windows\Temporary Internet Files\Content.IE5\7ZZ02OO0\MC900441470[1].pn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718"/>
          <a:stretch/>
        </p:blipFill>
        <p:spPr bwMode="auto">
          <a:xfrm>
            <a:off x="6279383" y="5223561"/>
            <a:ext cx="1013979" cy="68222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7" descr="C:\Users\uživatel\AppData\Local\Microsoft\Windows\Temporary Internet Files\Content.IE5\IHEGVARK\MC90043263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112" y="5844196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5907748" y="4740230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I go </a:t>
            </a:r>
            <a:r>
              <a:rPr lang="cs-CZ" sz="2400" b="1" dirty="0" err="1" smtClean="0">
                <a:latin typeface="Calibri" panose="020F0502020204030204" pitchFamily="34" charset="0"/>
              </a:rPr>
              <a:t>running</a:t>
            </a:r>
            <a:r>
              <a:rPr lang="cs-CZ" sz="2400" b="1" dirty="0" smtClean="0">
                <a:latin typeface="Calibri" panose="020F0502020204030204" pitchFamily="34" charset="0"/>
              </a:rPr>
              <a:t>.</a:t>
            </a:r>
            <a:endParaRPr lang="cs-CZ" sz="2400" b="1" dirty="0">
              <a:latin typeface="Calibri" panose="020F0502020204030204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27630" y="5374092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go shopping.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912350" y="6063853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listen to music.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64228" y="3387626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I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read</a:t>
            </a:r>
            <a:r>
              <a:rPr lang="cs-CZ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books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99765" y="2144644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I go </a:t>
            </a:r>
            <a:r>
              <a:rPr lang="cs-CZ" sz="2400" b="1" dirty="0" err="1" smtClean="0">
                <a:latin typeface="Calibri" panose="020F0502020204030204" pitchFamily="34" charset="0"/>
              </a:rPr>
              <a:t>fishing</a:t>
            </a:r>
            <a:r>
              <a:rPr lang="cs-CZ" sz="2400" b="1" dirty="0" smtClean="0">
                <a:latin typeface="Calibri" panose="020F0502020204030204" pitchFamily="34" charset="0"/>
              </a:rPr>
              <a:t>.</a:t>
            </a:r>
            <a:endParaRPr lang="cs-CZ" sz="2400" b="1" dirty="0">
              <a:latin typeface="Calibri" panose="020F0502020204030204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07748" y="4047321"/>
            <a:ext cx="23042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I play </a:t>
            </a:r>
            <a:r>
              <a:rPr lang="cs-CZ" sz="2400" b="1" dirty="0" err="1" smtClean="0">
                <a:latin typeface="Calibri" panose="020F0502020204030204" pitchFamily="34" charset="0"/>
              </a:rPr>
              <a:t>hockey</a:t>
            </a:r>
            <a:r>
              <a:rPr lang="cs-CZ" sz="2400" b="1" dirty="0" smtClean="0">
                <a:latin typeface="Calibri" panose="020F0502020204030204" pitchFamily="34" charset="0"/>
              </a:rPr>
              <a:t>.</a:t>
            </a:r>
            <a:endParaRPr lang="cs-CZ" sz="2400" b="1" dirty="0">
              <a:latin typeface="Calibri" panose="020F0502020204030204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907748" y="2539882"/>
            <a:ext cx="2304256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I play </a:t>
            </a:r>
            <a:r>
              <a:rPr lang="cs-CZ" sz="2400" b="1" dirty="0" err="1" smtClean="0">
                <a:latin typeface="Calibri" panose="020F0502020204030204" pitchFamily="34" charset="0"/>
              </a:rPr>
              <a:t>computer</a:t>
            </a:r>
            <a:r>
              <a:rPr lang="cs-CZ" sz="2400" b="1" dirty="0" smtClean="0">
                <a:latin typeface="Calibri" panose="020F0502020204030204" pitchFamily="34" charset="0"/>
              </a:rPr>
              <a:t>      </a:t>
            </a:r>
          </a:p>
          <a:p>
            <a:r>
              <a:rPr lang="cs-CZ" sz="2400" b="1" dirty="0" smtClean="0">
                <a:latin typeface="Calibri" panose="020F0502020204030204" pitchFamily="34" charset="0"/>
              </a:rPr>
              <a:t>     </a:t>
            </a:r>
            <a:r>
              <a:rPr lang="cs-CZ" sz="2400" b="1" dirty="0" err="1" smtClean="0">
                <a:latin typeface="Calibri" panose="020F0502020204030204" pitchFamily="34" charset="0"/>
              </a:rPr>
              <a:t>games</a:t>
            </a:r>
            <a:r>
              <a:rPr lang="cs-CZ" sz="2400" b="1" dirty="0" smtClean="0">
                <a:latin typeface="Calibri" panose="020F0502020204030204" pitchFamily="34" charset="0"/>
              </a:rPr>
              <a:t>.</a:t>
            </a:r>
            <a:endParaRPr lang="cs-CZ" sz="2400" b="1" dirty="0">
              <a:latin typeface="Calibri" panose="020F0502020204030204" pitchFamily="34" charset="0"/>
            </a:endParaRPr>
          </a:p>
        </p:txBody>
      </p:sp>
      <p:sp>
        <p:nvSpPr>
          <p:cNvPr id="2" name="Tlačítko akce: Návrat 1">
            <a:hlinkClick r:id="" action="ppaction://hlinkshowjump?jump=lastslideviewed" highlightClick="1"/>
          </p:cNvPr>
          <p:cNvSpPr/>
          <p:nvPr/>
        </p:nvSpPr>
        <p:spPr>
          <a:xfrm>
            <a:off x="8366847" y="6272820"/>
            <a:ext cx="660594" cy="428625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" dur="indefinite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" dur="indefinite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7" dur="indefinite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8" dur="indefinite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4" dur="indefinite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5" dur="indefinite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7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8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6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7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5" dur="indefinite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6" dur="indefinite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4" dur="indefinite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5" dur="indefinite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3" dur="indefinite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4" dur="indefinite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3"/>
                  </p:tgtEl>
                </p:cond>
              </p:nextCondLst>
            </p:seq>
          </p:childTnLst>
        </p:cTn>
      </p:par>
    </p:tnLst>
    <p:bldLst>
      <p:bldP spid="7" grpId="0"/>
      <p:bldP spid="18" grpId="0"/>
      <p:bldP spid="19" grpId="0"/>
      <p:bldP spid="20" grpId="0"/>
      <p:bldP spid="22" grpId="0"/>
      <p:bldP spid="23" grpId="0"/>
      <p:bldP spid="26" grpId="0"/>
      <p:bldP spid="38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12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2137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Kate do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Tuesdays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Kate go shopping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Fridays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114" y="3525982"/>
            <a:ext cx="4854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Kate do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Wednesdays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73995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Kate go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running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Mondays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82007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Kate do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Sundays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5786" y="1003663"/>
            <a:ext cx="3586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go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swimming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05786" y="2267742"/>
            <a:ext cx="2679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esn‘t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5786" y="3525980"/>
            <a:ext cx="3170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play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table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tennis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05786" y="4739950"/>
            <a:ext cx="2219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05786" y="5862798"/>
            <a:ext cx="3790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go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shopping.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4" name="Tlačítko akce: Nápověda 13">
            <a:hlinkClick r:id="rId2" action="ppaction://hlinksldjump" highlightClick="1"/>
          </p:cNvPr>
          <p:cNvSpPr/>
          <p:nvPr/>
        </p:nvSpPr>
        <p:spPr>
          <a:xfrm>
            <a:off x="8432784" y="6093631"/>
            <a:ext cx="459696" cy="575729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41341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528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13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21378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do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Saturdays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listen to music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Tuesdays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114" y="3525982"/>
            <a:ext cx="4854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do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Thursdays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73995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go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running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Fridays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82007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do 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Mondays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20471" y="1003664"/>
            <a:ext cx="26505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go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shopping.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20471" y="2267743"/>
            <a:ext cx="2183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No, 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esn‘t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20471" y="3525981"/>
            <a:ext cx="30119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play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hockey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20471" y="4739951"/>
            <a:ext cx="2108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, 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20471" y="5862799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go</a:t>
            </a:r>
            <a:r>
              <a:rPr lang="cs-CZ" sz="2400" b="1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fishing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4" name="Tlačítko akce: Nápověda 13">
            <a:hlinkClick r:id="rId2" action="ppaction://hlinksldjump" highlightClick="1"/>
          </p:cNvPr>
          <p:cNvSpPr/>
          <p:nvPr/>
        </p:nvSpPr>
        <p:spPr>
          <a:xfrm>
            <a:off x="8432784" y="6093631"/>
            <a:ext cx="459696" cy="575729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00613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sz="2000" dirty="0" smtClean="0"/>
              <a:t>www.microsoft.office.com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665</TotalTime>
  <Words>790</Words>
  <Application>Microsoft Office PowerPoint</Application>
  <PresentationFormat>Předvádění na obrazovce (4:3)</PresentationFormat>
  <Paragraphs>139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My free time (present simple)</vt:lpstr>
      <vt:lpstr>What do you do in your free time?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67</cp:revision>
  <dcterms:created xsi:type="dcterms:W3CDTF">2013-05-10T12:01:16Z</dcterms:created>
  <dcterms:modified xsi:type="dcterms:W3CDTF">2014-01-12T00:53:13Z</dcterms:modified>
</cp:coreProperties>
</file>