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94" r:id="rId5"/>
    <p:sldId id="298" r:id="rId6"/>
    <p:sldId id="301" r:id="rId7"/>
    <p:sldId id="302" r:id="rId8"/>
    <p:sldId id="296" r:id="rId9"/>
    <p:sldId id="297" r:id="rId10"/>
    <p:sldId id="295" r:id="rId11"/>
    <p:sldId id="278" r:id="rId12"/>
    <p:sldId id="293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9" r:id="rId22"/>
    <p:sldId id="300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216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VY_32_INOVACE_Sčítání a odčítání </a:t>
          </a:r>
          <a:r>
            <a:rPr lang="cs-CZ" sz="2000" b="0" dirty="0" smtClean="0"/>
            <a:t>desetinných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VY_32_INOVACE_Sčítání a odčítání </a:t>
          </a:r>
          <a:r>
            <a:rPr lang="cs-CZ" sz="2000" b="0" kern="1200" dirty="0" smtClean="0"/>
            <a:t>desetinných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25932511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postupů při sčítání a odčítání </a:t>
            </a:r>
            <a:r>
              <a:rPr lang="cs-CZ" dirty="0" smtClean="0"/>
              <a:t>desetinných čísel </a:t>
            </a:r>
            <a:r>
              <a:rPr lang="cs-CZ" dirty="0" smtClean="0"/>
              <a:t>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11)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22) </a:t>
            </a:r>
            <a:r>
              <a:rPr lang="cs-CZ" dirty="0" smtClean="0"/>
              <a:t>ve kterém žáci procvičují na příkladech probrané učivo. Snímky </a:t>
            </a:r>
            <a:r>
              <a:rPr lang="cs-CZ" dirty="0" smtClean="0"/>
              <a:t>5, 6, 7 a 10 </a:t>
            </a:r>
            <a:r>
              <a:rPr lang="cs-CZ" dirty="0" smtClean="0"/>
              <a:t>obsahují </a:t>
            </a:r>
            <a:r>
              <a:rPr lang="cs-CZ" dirty="0" smtClean="0"/>
              <a:t>animace, </a:t>
            </a:r>
            <a:r>
              <a:rPr lang="cs-CZ" dirty="0" smtClean="0"/>
              <a:t>která </a:t>
            </a:r>
            <a:r>
              <a:rPr lang="cs-CZ" dirty="0" smtClean="0"/>
              <a:t>pomáhají pochopit postup </a:t>
            </a:r>
            <a:r>
              <a:rPr lang="cs-CZ" dirty="0"/>
              <a:t>při </a:t>
            </a:r>
            <a:r>
              <a:rPr lang="cs-CZ" dirty="0" smtClean="0"/>
              <a:t>písemném sčítání a odčítání</a:t>
            </a:r>
            <a:r>
              <a:rPr lang="cs-CZ" dirty="0"/>
              <a:t>. </a:t>
            </a:r>
            <a:r>
              <a:rPr lang="cs-CZ" dirty="0" smtClean="0"/>
              <a:t>V </a:t>
            </a:r>
            <a:r>
              <a:rPr lang="cs-CZ" dirty="0" smtClean="0"/>
              <a:t>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</a:t>
            </a:r>
            <a:r>
              <a:rPr lang="cs-CZ" dirty="0" smtClean="0"/>
              <a:t>30 </a:t>
            </a:r>
            <a:r>
              <a:rPr lang="cs-CZ" dirty="0" smtClean="0"/>
              <a:t>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Sčítání a odčítání </a:t>
            </a:r>
            <a:r>
              <a:rPr lang="cs-CZ" sz="6000" dirty="0" smtClean="0"/>
              <a:t>desetinných 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Z hlavy </a:t>
            </a:r>
            <a:r>
              <a:rPr lang="cs-CZ" sz="3200" dirty="0" smtClean="0">
                <a:latin typeface="Calibri" pitchFamily="34" charset="0"/>
              </a:rPr>
              <a:t>– nejrychlejší, vhodné pro malá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Písemně</a:t>
            </a:r>
            <a:r>
              <a:rPr lang="cs-CZ" sz="3200" dirty="0" smtClean="0">
                <a:latin typeface="Calibri" pitchFamily="34" charset="0"/>
              </a:rPr>
              <a:t> pod sebou – při sčítání </a:t>
            </a:r>
            <a:r>
              <a:rPr lang="cs-CZ" sz="3200" dirty="0" smtClean="0">
                <a:latin typeface="Calibri" pitchFamily="34" charset="0"/>
              </a:rPr>
              <a:t>delších čísel </a:t>
            </a:r>
            <a:r>
              <a:rPr lang="cs-CZ" sz="3200" dirty="0" smtClean="0">
                <a:latin typeface="Calibri" pitchFamily="34" charset="0"/>
              </a:rPr>
              <a:t>a při sčítání většího množství čísel najednou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Na kalkulačce </a:t>
            </a:r>
            <a:r>
              <a:rPr lang="cs-CZ" sz="3200" dirty="0" smtClean="0">
                <a:latin typeface="Calibri" pitchFamily="34" charset="0"/>
              </a:rPr>
              <a:t>– rychlé, ale ne vždy máme kalkulačku po ruce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1,025 814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+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2,148 257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=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3,174 071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/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sčítanec        </a:t>
            </a:r>
            <a:r>
              <a:rPr lang="cs-CZ" sz="3200" dirty="0" err="1" smtClean="0">
                <a:solidFill>
                  <a:srgbClr val="C00000"/>
                </a:solidFill>
                <a:latin typeface="Calibri" pitchFamily="34" charset="0"/>
              </a:rPr>
              <a:t>sčítanec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         součet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sčítáme </a:t>
            </a:r>
            <a:r>
              <a:rPr lang="cs-CZ" dirty="0" smtClean="0"/>
              <a:t>desetinná čísla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95736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Sečtěte: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sčítání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856984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místa stejného řádu </a:t>
            </a:r>
            <a:r>
              <a:rPr lang="cs-CZ" sz="3200" dirty="0" smtClean="0">
                <a:latin typeface="Calibri" pitchFamily="34" charset="0"/>
              </a:rPr>
              <a:t>a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desetinné čárky</a:t>
            </a:r>
            <a:r>
              <a:rPr lang="cs-CZ" sz="3200" dirty="0" smtClean="0">
                <a:latin typeface="Calibri" pitchFamily="34" charset="0"/>
              </a:rPr>
              <a:t> všech čísel byly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pod sebou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3,853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+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419872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3,853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3572273" y="458681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4+3=7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1+5=6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67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4+8=12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,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3203848" y="4581128"/>
            <a:ext cx="16394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+2+3=6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6,267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563888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0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=1</a:t>
            </a: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16,267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16,267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7" name="Zástupný symbol pro obsah 1"/>
          <p:cNvSpPr txBox="1">
            <a:spLocks/>
          </p:cNvSpPr>
          <p:nvPr/>
        </p:nvSpPr>
        <p:spPr>
          <a:xfrm>
            <a:off x="179512" y="5589240"/>
            <a:ext cx="856895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 sčítání většího množství čísel postupujeme stejným způsobem</a:t>
            </a:r>
          </a:p>
        </p:txBody>
      </p:sp>
    </p:spTree>
    <p:extLst>
      <p:ext uri="{BB962C8B-B14F-4D97-AF65-F5344CB8AC3E}">
        <p14:creationId xmlns:p14="http://schemas.microsoft.com/office/powerpoint/2010/main" val="37248792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033E-7 L -0.14132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7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5" grpId="0"/>
      <p:bldP spid="25" grpId="1"/>
      <p:bldP spid="26" grpId="0"/>
      <p:bldP spid="27" grpId="0"/>
      <p:bldP spid="27" grpId="1"/>
      <p:bldP spid="28" grpId="0"/>
      <p:bldP spid="29" grpId="0"/>
      <p:bldP spid="29" grpId="1"/>
      <p:bldP spid="30" grpId="0"/>
      <p:bldP spid="31" grpId="0"/>
      <p:bldP spid="31" grpId="1"/>
      <p:bldP spid="32" grpId="0"/>
      <p:bldP spid="32" grpId="1"/>
      <p:bldP spid="32" grpId="2"/>
      <p:bldP spid="33" grpId="0"/>
      <p:bldP spid="34" grpId="0"/>
      <p:bldP spid="34" grpId="1"/>
      <p:bldP spid="35" grpId="0"/>
      <p:bldP spid="36" grpId="0"/>
      <p:bldP spid="36" grpId="1"/>
      <p:bldP spid="3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sčítáme </a:t>
            </a:r>
            <a:r>
              <a:rPr lang="cs-CZ" dirty="0" smtClean="0"/>
              <a:t>desetinná čísla s různým počtem desetinných míst?</a:t>
            </a:r>
            <a:endParaRPr lang="cs-CZ" dirty="0"/>
          </a:p>
        </p:txBody>
      </p:sp>
      <p:sp>
        <p:nvSpPr>
          <p:cNvPr id="8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Sečtěte:  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3419872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3,8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+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4067944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79512" y="2930632"/>
            <a:ext cx="8856984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desetinné čárky</a:t>
            </a:r>
            <a:r>
              <a:rPr lang="cs-CZ" sz="3200" dirty="0" smtClean="0">
                <a:latin typeface="Calibri" pitchFamily="34" charset="0"/>
              </a:rPr>
              <a:t> všech čísel byly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pod sebou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16,214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16,214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4043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033E-7 L -0.14132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67 0.30481 L -0.20191 0.30481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500"/>
                            </p:stCondLst>
                            <p:childTnLst>
                              <p:par>
                                <p:cTn id="45" presetID="42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775 0.30481 L -0.14254 0.3048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28403 -0.3772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1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1" grpId="0" build="p"/>
      <p:bldP spid="8" grpId="0" build="p"/>
      <p:bldP spid="9" grpId="0"/>
      <p:bldP spid="9" grpId="1"/>
      <p:bldP spid="10" grpId="0"/>
      <p:bldP spid="10" grpId="1"/>
      <p:bldP spid="10" grpId="2"/>
      <p:bldP spid="10" grpId="3"/>
      <p:bldP spid="13" grpId="0" build="p"/>
      <p:bldP spid="14" grpId="0" build="p"/>
      <p:bldP spid="16" grpId="0" build="p"/>
      <p:bldP spid="19" grpId="0"/>
      <p:bldP spid="20" grpId="0"/>
      <p:bldP spid="2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sčítáme </a:t>
            </a:r>
            <a:r>
              <a:rPr lang="cs-CZ" dirty="0" smtClean="0"/>
              <a:t>desetinná čísla s různým počtem desetinných míst?</a:t>
            </a:r>
            <a:endParaRPr lang="cs-CZ" dirty="0"/>
          </a:p>
        </p:txBody>
      </p:sp>
      <p:sp>
        <p:nvSpPr>
          <p:cNvPr id="8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Sečtěte:  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3419872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3,800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+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4067944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79512" y="2930632"/>
            <a:ext cx="8856984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</a:t>
            </a:r>
            <a:r>
              <a:rPr lang="cs-CZ" sz="3200" dirty="0" smtClean="0">
                <a:latin typeface="Calibri" pitchFamily="34" charset="0"/>
              </a:rPr>
              <a:t>doplníme nulami tak</a:t>
            </a:r>
            <a:r>
              <a:rPr lang="cs-CZ" sz="3200" dirty="0" smtClean="0">
                <a:latin typeface="Calibri" pitchFamily="34" charset="0"/>
              </a:rPr>
              <a:t>, </a:t>
            </a:r>
            <a:r>
              <a:rPr lang="cs-CZ" sz="3200" dirty="0" smtClean="0">
                <a:latin typeface="Calibri" pitchFamily="34" charset="0"/>
              </a:rPr>
              <a:t>aby všechna čísla měla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stejný počet desetinných míst</a:t>
            </a:r>
            <a:r>
              <a:rPr lang="cs-CZ" sz="3200" dirty="0" smtClean="0">
                <a:latin typeface="Calibri" pitchFamily="34" charset="0"/>
              </a:rPr>
              <a:t>:</a:t>
            </a:r>
            <a:endParaRPr lang="cs-CZ" sz="3200" dirty="0" smtClean="0">
              <a:latin typeface="Calibri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16,214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16,214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8986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033E-7 L -0.14132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28403 -0.377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1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1" grpId="0" build="p"/>
      <p:bldP spid="8" grpId="0" build="p"/>
      <p:bldP spid="9" grpId="0"/>
      <p:bldP spid="9" grpId="1"/>
      <p:bldP spid="10" grpId="0"/>
      <p:bldP spid="10" grpId="1"/>
      <p:bldP spid="13" grpId="0" build="p"/>
      <p:bldP spid="14" grpId="0" build="p"/>
      <p:bldP spid="16" grpId="0" build="p"/>
      <p:bldP spid="19" grpId="0"/>
      <p:bldP spid="20" grpId="0"/>
      <p:bldP spid="2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165049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Pro všechna přirozená čísla </a:t>
            </a:r>
            <a:r>
              <a:rPr lang="cs-CZ" sz="2800" i="1" dirty="0" smtClean="0">
                <a:latin typeface="Calibri" pitchFamily="34" charset="0"/>
              </a:rPr>
              <a:t>a, b, c </a:t>
            </a:r>
            <a:r>
              <a:rPr lang="cs-CZ" sz="2800" dirty="0" smtClean="0">
                <a:latin typeface="Calibri" pitchFamily="34" charset="0"/>
              </a:rPr>
              <a:t>platí:</a:t>
            </a:r>
          </a:p>
          <a:p>
            <a:pPr>
              <a:buFont typeface="Arial" pitchFamily="34" charset="0"/>
              <a:buChar char="•"/>
            </a:pPr>
            <a:r>
              <a:rPr lang="cs-CZ" sz="2800" i="1" dirty="0" smtClean="0">
                <a:latin typeface="Calibri" pitchFamily="34" charset="0"/>
              </a:rPr>
              <a:t>a </a:t>
            </a:r>
            <a:r>
              <a:rPr lang="cs-CZ" sz="2800" dirty="0" smtClean="0">
                <a:latin typeface="Calibri" pitchFamily="34" charset="0"/>
              </a:rPr>
              <a:t>+ </a:t>
            </a:r>
            <a:r>
              <a:rPr lang="cs-CZ" sz="2800" i="1" dirty="0" smtClean="0">
                <a:latin typeface="Calibri" pitchFamily="34" charset="0"/>
              </a:rPr>
              <a:t>b </a:t>
            </a:r>
            <a:r>
              <a:rPr lang="cs-CZ" sz="2800" dirty="0" smtClean="0">
                <a:latin typeface="Calibri" pitchFamily="34" charset="0"/>
              </a:rPr>
              <a:t>= </a:t>
            </a:r>
            <a:r>
              <a:rPr lang="cs-CZ" sz="2800" i="1" dirty="0" smtClean="0">
                <a:latin typeface="Calibri" pitchFamily="34" charset="0"/>
              </a:rPr>
              <a:t>b </a:t>
            </a:r>
            <a:r>
              <a:rPr lang="cs-CZ" sz="2800" dirty="0" smtClean="0">
                <a:latin typeface="Calibri" pitchFamily="34" charset="0"/>
              </a:rPr>
              <a:t>+ </a:t>
            </a:r>
            <a:r>
              <a:rPr lang="cs-CZ" sz="2800" i="1" dirty="0" smtClean="0">
                <a:latin typeface="Calibri" pitchFamily="34" charset="0"/>
              </a:rPr>
              <a:t>a                                        (komutativní zákon)   </a:t>
            </a:r>
          </a:p>
          <a:p>
            <a:pPr lvl="1">
              <a:buFont typeface="Arial" pitchFamily="34" charset="0"/>
              <a:buChar char="•"/>
            </a:pPr>
            <a:r>
              <a:rPr lang="cs-CZ" sz="24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pořadí sčítanců můžeme měnit, součet se nezmění</a:t>
            </a:r>
          </a:p>
          <a:p>
            <a:pPr lvl="1"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sčítání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281894" y="3999376"/>
            <a:ext cx="423663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755576" y="4005064"/>
            <a:ext cx="72007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1,2</a:t>
            </a:r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547664" y="4005064"/>
            <a:ext cx="720080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0,7</a:t>
            </a:r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2123728" y="4005064"/>
            <a:ext cx="208823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1,9</a:t>
            </a:r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653136"/>
            <a:ext cx="889248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(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a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b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)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c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= 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a </a:t>
            </a:r>
            <a:r>
              <a:rPr lang="cs-CZ" sz="28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(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b </a:t>
            </a:r>
            <a:r>
              <a:rPr lang="cs-CZ" sz="28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c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)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                      (asociativní zákon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)       </a:t>
            </a:r>
            <a:endParaRPr lang="cs-CZ" sz="2800" i="1" dirty="0" smtClean="0">
              <a:solidFill>
                <a:srgbClr val="073E87"/>
              </a:solidFill>
              <a:latin typeface="Calibri" pitchFamily="34" charset="0"/>
            </a:endParaRPr>
          </a:p>
          <a:p>
            <a:pPr marL="576263" lvl="1" indent="-274320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</a:pPr>
            <a:r>
              <a:rPr lang="cs-CZ" sz="24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sčítance můžeme libovolně sdružovat, součet se nezmění</a:t>
            </a:r>
          </a:p>
          <a:p>
            <a:endParaRPr lang="cs-CZ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827584" y="5589240"/>
            <a:ext cx="7704856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(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1,2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0,7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) +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2,3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1,2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(0,7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2,3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) =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4,2</a:t>
            </a:r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875084" y="5954968"/>
            <a:ext cx="7704856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1,9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   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+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2,3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=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1,2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+   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  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3,0       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= 4,2</a:t>
            </a:r>
            <a:endParaRPr lang="cs-CZ" sz="3200" dirty="0" smtClean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4234222" y="4005064"/>
            <a:ext cx="423663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4499993" y="4010752"/>
            <a:ext cx="72007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1,2</a:t>
            </a:r>
            <a:endParaRPr lang="cs-CZ" sz="32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3635896" y="4010752"/>
            <a:ext cx="720080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0,7</a:t>
            </a:r>
            <a:endParaRPr lang="cs-CZ" sz="32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5076056" y="4010752"/>
            <a:ext cx="208823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1,9</a:t>
            </a:r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0501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Z hlavy </a:t>
            </a:r>
            <a:r>
              <a:rPr lang="cs-CZ" sz="3200" dirty="0" smtClean="0">
                <a:latin typeface="Calibri" pitchFamily="34" charset="0"/>
              </a:rPr>
              <a:t>– nejrychlejší, vhodné pro malá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Písemně</a:t>
            </a:r>
            <a:r>
              <a:rPr lang="cs-CZ" sz="3200" dirty="0" smtClean="0">
                <a:latin typeface="Calibri" pitchFamily="34" charset="0"/>
              </a:rPr>
              <a:t> pod sebou – při odčítání velkých čísel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Na kalkulačce </a:t>
            </a:r>
            <a:r>
              <a:rPr lang="cs-CZ" sz="3200" dirty="0" smtClean="0">
                <a:latin typeface="Calibri" pitchFamily="34" charset="0"/>
              </a:rPr>
              <a:t>– rychlé, ale ne vždy máme kalkulačku po ruce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4,025 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814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- 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2,148 257 =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1,877 557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/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menšenec    menšitel        rozdíl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odčítáme přirozená čísla?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454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499863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Určete: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odčítání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856984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Čísla zapíšeme pod sebe tak, aby místa stejného řádu a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desetinné čárky</a:t>
            </a:r>
            <a:r>
              <a:rPr lang="cs-CZ" sz="3200" dirty="0">
                <a:latin typeface="Calibri" pitchFamily="34" charset="0"/>
              </a:rPr>
              <a:t> všech čísel byly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pod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sebou</a:t>
            </a:r>
            <a:r>
              <a:rPr lang="cs-CZ" sz="3200" dirty="0" smtClean="0">
                <a:latin typeface="Calibri" pitchFamily="34" charset="0"/>
              </a:rPr>
              <a:t>: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3,853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-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131840" y="2420888"/>
            <a:ext cx="164779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- 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3,853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72073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61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561</a:t>
            </a: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72073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8,561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1772073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8,561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3428257" y="4005064"/>
            <a:ext cx="5608239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Při odčítání 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desetinných čísel </a:t>
            </a:r>
            <a:r>
              <a:rPr lang="cs-CZ" b="1" i="1" dirty="0">
                <a:solidFill>
                  <a:schemeClr val="accent5">
                    <a:lumMod val="75000"/>
                  </a:schemeClr>
                </a:solidFill>
              </a:rPr>
              <a:t>s různým počtem desetinných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</a:rPr>
              <a:t>míst 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si dáváme pozor, abychom zapisovali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</a:rPr>
              <a:t>desetinné čárky pod sebe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případně si stejně jako u sčítání doplníme čísla 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nulami </a:t>
            </a:r>
            <a:r>
              <a:rPr lang="cs-CZ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tak, aby všechna čísla měla </a:t>
            </a:r>
            <a:r>
              <a:rPr lang="cs-CZ" b="1" i="1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stejný počet desetinných míst</a:t>
            </a:r>
            <a:endParaRPr lang="cs-CZ" i="1" dirty="0" smtClean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0480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033E-7 L -0.14531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6" grpId="0"/>
      <p:bldP spid="28" grpId="0"/>
      <p:bldP spid="30" grpId="0"/>
      <p:bldP spid="36" grpId="0"/>
      <p:bldP spid="36" grpId="1"/>
      <p:bldP spid="38" grpId="0"/>
      <p:bldP spid="3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sčítáme </a:t>
            </a:r>
            <a:r>
              <a:rPr lang="cs-CZ" sz="2800" dirty="0" smtClean="0">
                <a:latin typeface="Calibri" pitchFamily="34" charset="0"/>
              </a:rPr>
              <a:t>desetinná čísla</a:t>
            </a: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Co říká komutativní a asociativní zákon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Jakým způsobem </a:t>
            </a:r>
            <a:r>
              <a:rPr lang="cs-CZ" sz="2800" dirty="0" smtClean="0">
                <a:latin typeface="Calibri" pitchFamily="34" charset="0"/>
              </a:rPr>
              <a:t>odčítáme </a:t>
            </a:r>
            <a:r>
              <a:rPr lang="cs-CZ" sz="2800" dirty="0" smtClean="0">
                <a:latin typeface="Calibri" pitchFamily="34" charset="0"/>
              </a:rPr>
              <a:t>desetinná čísla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1,158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2,126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3,264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3,274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3,284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14,125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12,697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5,369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31,191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32,181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32,191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0,1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0,2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0,3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0,4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0,6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0,7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0,8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0,9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4,5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1,7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1,9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2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0,3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 smtClean="0">
                <a:latin typeface="Calibri" pitchFamily="34" charset="0"/>
              </a:rPr>
              <a:t>0,1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6,1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5,9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17,158 </a:t>
            </a:r>
            <a:r>
              <a:rPr lang="cs-CZ" sz="3200" dirty="0" smtClean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2,333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14,815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825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14,825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15,573 </a:t>
            </a:r>
            <a:r>
              <a:rPr lang="cs-CZ" sz="3200" dirty="0" smtClean="0">
                <a:latin typeface="Calibri" pitchFamily="34" charset="0"/>
              </a:rPr>
              <a:t>159 </a:t>
            </a:r>
            <a:r>
              <a:rPr lang="cs-CZ" sz="3200" dirty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3,292 </a:t>
            </a:r>
            <a:r>
              <a:rPr lang="cs-CZ" sz="3200" dirty="0" smtClean="0">
                <a:latin typeface="Calibri" pitchFamily="34" charset="0"/>
              </a:rPr>
              <a:t>068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281 191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12,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281 201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12,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281 091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>
                <a:latin typeface="Calibri" pitchFamily="34" charset="0"/>
              </a:rPr>
              <a:t>9,25 – 0,007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9,257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9,18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9,243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>
                <a:latin typeface="Calibri" pitchFamily="34" charset="0"/>
              </a:rPr>
              <a:t>91,158 87 – 15,4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,758 87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75,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58 8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75,758 87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>
                <a:latin typeface="Calibri" pitchFamily="34" charset="0"/>
              </a:rPr>
              <a:t>(</a:t>
            </a:r>
            <a:r>
              <a:rPr lang="cs-CZ" sz="3200" dirty="0" smtClean="0">
                <a:latin typeface="Calibri" pitchFamily="34" charset="0"/>
              </a:rPr>
              <a:t>9,2 – 0,7) – (2,1 + 3,6)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4,8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5,6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2,8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>
                <a:latin typeface="Calibri" pitchFamily="34" charset="0"/>
              </a:rPr>
              <a:t>  (1,2 + 0,07</a:t>
            </a:r>
            <a:r>
              <a:rPr lang="cs-CZ" sz="3200" dirty="0">
                <a:latin typeface="Calibri" pitchFamily="34" charset="0"/>
              </a:rPr>
              <a:t>) – </a:t>
            </a:r>
            <a:r>
              <a:rPr lang="cs-CZ" sz="3200" dirty="0" smtClean="0">
                <a:latin typeface="Calibri" pitchFamily="34" charset="0"/>
              </a:rPr>
              <a:t>(1,15 – 0,3)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,25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0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0,42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1197</TotalTime>
  <Words>797</Words>
  <Application>Microsoft Office PowerPoint</Application>
  <PresentationFormat>Předvádění na obrazovce (4:3)</PresentationFormat>
  <Paragraphs>179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 Sčítání a odčítání desetinných čísel</vt:lpstr>
      <vt:lpstr>Jak sčítáme desetinná čísla?</vt:lpstr>
      <vt:lpstr>Písemné sčítání</vt:lpstr>
      <vt:lpstr>Jak sčítáme desetinná čísla s různým počtem desetinných míst?</vt:lpstr>
      <vt:lpstr>Jak sčítáme desetinná čísla s různým počtem desetinných míst?</vt:lpstr>
      <vt:lpstr>Pravidla pro sčítání</vt:lpstr>
      <vt:lpstr>Jak odčítáme přirozená čísla?</vt:lpstr>
      <vt:lpstr>Písemné odčítání</vt:lpstr>
      <vt:lpstr>Co jsme se dozvěděli?</vt:lpstr>
      <vt:lpstr>Závěrečné opakování</vt:lpstr>
      <vt:lpstr>1,158 + 2,126 =</vt:lpstr>
      <vt:lpstr>14,125 + 12,697 + 5,369 =</vt:lpstr>
      <vt:lpstr>0,1 + 0,2 + 0,3 + 0,4 + 0,6 + 0,7 + 0,8 + 0,9 =</vt:lpstr>
      <vt:lpstr>1,7 + 1,9 + 2 + 0,3 + 0,1 =</vt:lpstr>
      <vt:lpstr>17,158 – 2,333 =</vt:lpstr>
      <vt:lpstr>15,573 159 – 3,292 068 =</vt:lpstr>
      <vt:lpstr>9,25 – 0,007 =</vt:lpstr>
      <vt:lpstr>91,158 87 – 15,4 =</vt:lpstr>
      <vt:lpstr>(9,2 – 0,7) – (2,1 + 3,6) = </vt:lpstr>
      <vt:lpstr>  (1,2 + 0,07) – (1,15 – 0,3) =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158</cp:revision>
  <dcterms:created xsi:type="dcterms:W3CDTF">2013-05-10T12:01:16Z</dcterms:created>
  <dcterms:modified xsi:type="dcterms:W3CDTF">2014-01-12T16:51:16Z</dcterms:modified>
</cp:coreProperties>
</file>