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7" r:id="rId3"/>
    <p:sldId id="261" r:id="rId4"/>
    <p:sldId id="259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8A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449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627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714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663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24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824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573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945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203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58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932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09738-EC23-45DD-8516-2C33241F87AF}" type="datetimeFigureOut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929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image" Target="../media/image4.png"/><Relationship Id="rId4" Type="http://schemas.openxmlformats.org/officeDocument/2006/relationships/slide" Target="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3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4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  <p:sp>
        <p:nvSpPr>
          <p:cNvPr id="5" name="TextovéPole 4"/>
          <p:cNvSpPr txBox="1"/>
          <p:nvPr/>
        </p:nvSpPr>
        <p:spPr>
          <a:xfrm>
            <a:off x="251521" y="260648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VY_42_INOVACE_17_JEDNOČLENY_gd2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26. 12. 2013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  <a:endParaRPr lang="cs-CZ" sz="2400" dirty="0"/>
          </a:p>
          <a:p>
            <a:r>
              <a:rPr lang="cs-CZ" sz="2400" dirty="0"/>
              <a:t>Vzdělávací 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výraz, jednočlen, mnohočlen, koeficient</a:t>
            </a:r>
            <a:endParaRPr lang="cs-CZ" sz="2400" dirty="0"/>
          </a:p>
          <a:p>
            <a:r>
              <a:rPr lang="cs-CZ" sz="2400" dirty="0"/>
              <a:t>Anotace: </a:t>
            </a:r>
            <a:r>
              <a:rPr lang="cs-CZ" sz="2400" dirty="0" smtClean="0"/>
              <a:t>Tato prezentace shrnuje nejdůležitější informace, jak napsat jednočlen, co je koeficient jednočlenu, jak zestručnit </a:t>
            </a:r>
            <a:r>
              <a:rPr lang="cs-CZ" sz="2400" smtClean="0"/>
              <a:t>zápis jednočlenu.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51233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JEDNOČLEN</a:t>
            </a:r>
            <a:endParaRPr lang="cs-CZ" sz="54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421087"/>
              </a:xfrm>
              <a:ln w="57150">
                <a:noFill/>
              </a:ln>
              <a:effectLst>
                <a:glow rad="292100">
                  <a:srgbClr val="0070C0">
                    <a:alpha val="67000"/>
                  </a:srgbClr>
                </a:glow>
              </a:effectLst>
            </p:spPr>
            <p:txBody>
              <a:bodyPr>
                <a:normAutofit/>
              </a:bodyPr>
              <a:lstStyle/>
              <a:p>
                <a:r>
                  <a:rPr lang="cs-CZ" b="1" dirty="0" smtClean="0"/>
                  <a:t>Je výraz, který lze napsat jako: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b="1" dirty="0" smtClean="0"/>
                  <a:t>a)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číslo</a:t>
                </a:r>
                <a:r>
                  <a:rPr lang="cs-CZ" b="1" dirty="0" smtClean="0"/>
                  <a:t>					3, -1,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b="1" dirty="0" smtClean="0"/>
                  <a:t> , ..	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b="1" dirty="0" smtClean="0"/>
                  <a:t>b)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proměnná</a:t>
                </a:r>
                <a:r>
                  <a:rPr lang="cs-CZ" b="1" dirty="0" smtClean="0"/>
                  <a:t>				a, b, x, ..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b="1" dirty="0" smtClean="0"/>
                  <a:t>c)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součin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čísel, proměnných</a:t>
                </a:r>
                <a:r>
                  <a:rPr lang="cs-CZ" b="1" dirty="0" smtClean="0"/>
                  <a:t>	5.x, u.v⁴</a:t>
                </a:r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421087"/>
              </a:xfrm>
              <a:blipFill rotWithShape="1">
                <a:blip r:embed="rId2"/>
                <a:stretch>
                  <a:fillRect/>
                </a:stretch>
              </a:blipFill>
              <a:ln w="57150">
                <a:noFill/>
              </a:ln>
              <a:effectLst>
                <a:glow rad="292100">
                  <a:srgbClr val="0070C0">
                    <a:alpha val="67000"/>
                  </a:srgb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201571" y="6193361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3341" y="476672"/>
            <a:ext cx="7297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Příklad: Vyber z daných výrazů jednočleny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1403648" y="1692230"/>
            <a:ext cx="1800200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 + 2.x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403648" y="3062864"/>
            <a:ext cx="1800200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- 1,6.x.y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076056" y="4338463"/>
            <a:ext cx="1800200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x³.y⁴.z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403648" y="4338463"/>
            <a:ext cx="1800200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 - b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5076056" y="3062864"/>
            <a:ext cx="1800200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3.a.(- 2).b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076056" y="1692230"/>
                <a:ext cx="1800200" cy="792088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dirty="0" smtClean="0">
                              <a:latin typeface="Cambria Math"/>
                            </a:rPr>
                            <m:t>𝐮</m:t>
                          </m:r>
                        </m:num>
                        <m:den>
                          <m:r>
                            <a:rPr lang="cs-CZ" sz="2400" b="1" i="0" dirty="0" smtClean="0">
                              <a:latin typeface="Cambria Math"/>
                            </a:rPr>
                            <m:t>𝟓</m:t>
                          </m:r>
                          <m:r>
                            <a:rPr lang="cs-CZ" sz="2400" b="1" i="0" dirty="0" smtClean="0">
                              <a:latin typeface="Cambria Math"/>
                            </a:rPr>
                            <m:t>.</m:t>
                          </m:r>
                          <m:r>
                            <a:rPr lang="cs-CZ" sz="2400" b="1" i="0" dirty="0" smtClean="0">
                              <a:latin typeface="Cambria Math"/>
                            </a:rPr>
                            <m:t>𝐯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8" name="Obdélník 7">
                <a:hlinkClick r:id="rId4" action="ppaction://hlinksldjump"/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692230"/>
                <a:ext cx="1800200" cy="79208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10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1" name="Picture 2" descr="EU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7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51516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476672"/>
            <a:ext cx="7776864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/>
              <a:t>Číslo v jednočlenu nazýváme </a:t>
            </a:r>
            <a:endParaRPr lang="cs-CZ" sz="3600" b="1" dirty="0" smtClean="0"/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koeficient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6349" y="2564904"/>
            <a:ext cx="7571303" cy="1938992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>
                <a:solidFill>
                  <a:srgbClr val="FF0000"/>
                </a:solidFill>
              </a:rPr>
              <a:t>	6</a:t>
            </a:r>
            <a:r>
              <a:rPr lang="cs-CZ" sz="4000" b="1" dirty="0" smtClean="0"/>
              <a:t>.x²				y = </a:t>
            </a:r>
            <a:r>
              <a:rPr lang="cs-CZ" sz="4000" b="1" dirty="0" smtClean="0">
                <a:solidFill>
                  <a:srgbClr val="FF0000"/>
                </a:solidFill>
              </a:rPr>
              <a:t>1</a:t>
            </a:r>
            <a:r>
              <a:rPr lang="cs-CZ" sz="4000" b="1" dirty="0" smtClean="0"/>
              <a:t>.y	</a:t>
            </a:r>
          </a:p>
          <a:p>
            <a:pPr>
              <a:lnSpc>
                <a:spcPct val="150000"/>
              </a:lnSpc>
            </a:pPr>
            <a:r>
              <a:rPr lang="cs-CZ" sz="4000" b="1" dirty="0" smtClean="0">
                <a:solidFill>
                  <a:srgbClr val="FF0000"/>
                </a:solidFill>
              </a:rPr>
              <a:t>	- </a:t>
            </a:r>
            <a:r>
              <a:rPr lang="cs-CZ" sz="4000" b="1" dirty="0">
                <a:solidFill>
                  <a:srgbClr val="FF0000"/>
                </a:solidFill>
              </a:rPr>
              <a:t>3</a:t>
            </a:r>
            <a:r>
              <a:rPr lang="cs-CZ" sz="4000" b="1" dirty="0"/>
              <a:t>.m.n </a:t>
            </a:r>
            <a:r>
              <a:rPr lang="cs-CZ" sz="4000" b="1" dirty="0" smtClean="0"/>
              <a:t>			- a.b = </a:t>
            </a:r>
            <a:r>
              <a:rPr lang="cs-CZ" sz="4000" b="1" dirty="0" smtClean="0">
                <a:solidFill>
                  <a:srgbClr val="FF0000"/>
                </a:solidFill>
              </a:rPr>
              <a:t>-1</a:t>
            </a:r>
            <a:r>
              <a:rPr lang="cs-CZ" sz="4000" b="1" dirty="0" smtClean="0"/>
              <a:t>.a.b	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6989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496944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Stručný zápis jednočlenu</a:t>
            </a:r>
            <a:r>
              <a:rPr lang="cs-CZ" sz="2800" b="1" dirty="0" smtClean="0"/>
              <a:t>:</a:t>
            </a:r>
          </a:p>
          <a:p>
            <a:endParaRPr lang="cs-CZ" sz="2800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rgbClr val="0070C0"/>
                </a:solidFill>
              </a:rPr>
              <a:t>Součiny stejných proměnných – jejich </a:t>
            </a:r>
            <a:r>
              <a:rPr lang="cs-CZ" sz="2800" b="1" dirty="0" smtClean="0">
                <a:solidFill>
                  <a:srgbClr val="0070C0"/>
                </a:solidFill>
              </a:rPr>
              <a:t>mocniny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2.a.a.a.b.b = 2.a³.b²</a:t>
            </a:r>
            <a:endParaRPr lang="cs-CZ" sz="2800" b="1" dirty="0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Čísla </a:t>
            </a:r>
            <a:r>
              <a:rPr lang="cs-CZ" sz="2800" b="1" dirty="0">
                <a:solidFill>
                  <a:srgbClr val="0070C0"/>
                </a:solidFill>
              </a:rPr>
              <a:t>v jednočlenu </a:t>
            </a:r>
            <a:r>
              <a:rPr lang="cs-CZ" sz="2800" b="1" dirty="0" smtClean="0">
                <a:solidFill>
                  <a:srgbClr val="0070C0"/>
                </a:solidFill>
              </a:rPr>
              <a:t>vynásobíme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3.a.a.2.b.c = 6.a².b.c</a:t>
            </a:r>
            <a:endParaRPr lang="cs-CZ" sz="2800" b="1" dirty="0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Znaménko </a:t>
            </a:r>
            <a:r>
              <a:rPr lang="cs-CZ" sz="2800" b="1" dirty="0">
                <a:solidFill>
                  <a:srgbClr val="0070C0"/>
                </a:solidFill>
              </a:rPr>
              <a:t>krát mezi proměnnými vynecháme, NE mezi </a:t>
            </a:r>
            <a:r>
              <a:rPr lang="cs-CZ" sz="2800" b="1" dirty="0" smtClean="0">
                <a:solidFill>
                  <a:srgbClr val="0070C0"/>
                </a:solidFill>
              </a:rPr>
              <a:t>čísly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5.a.b⁶ = 5ab⁶</a:t>
            </a:r>
            <a:endParaRPr lang="cs-CZ" sz="2800" b="1" dirty="0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Výsledný </a:t>
            </a:r>
            <a:r>
              <a:rPr lang="cs-CZ" sz="2800" b="1" dirty="0">
                <a:solidFill>
                  <a:srgbClr val="0070C0"/>
                </a:solidFill>
              </a:rPr>
              <a:t>jednočlen: znaménko, koeficient, jednotlivé </a:t>
            </a:r>
            <a:r>
              <a:rPr lang="cs-CZ" sz="2800" b="1" dirty="0" smtClean="0">
                <a:solidFill>
                  <a:srgbClr val="0070C0"/>
                </a:solidFill>
              </a:rPr>
              <a:t>proměnné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4.a.b.c.(- 1).a.b</a:t>
            </a:r>
            <a:r>
              <a:rPr lang="cs-CZ" sz="2800" b="1" dirty="0">
                <a:solidFill>
                  <a:srgbClr val="FF0000"/>
                </a:solidFill>
              </a:rPr>
              <a:t>²</a:t>
            </a:r>
            <a:r>
              <a:rPr lang="cs-CZ" sz="2800" b="1" dirty="0" smtClean="0">
                <a:solidFill>
                  <a:srgbClr val="FF0000"/>
                </a:solidFill>
              </a:rPr>
              <a:t> = - 4a²b³c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4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5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20529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7311"/>
            <a:ext cx="6205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Příklad: zestručni zápisy jednočlenů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62933" y="1124744"/>
                <a:ext cx="4773163" cy="518103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effectLst>
                <a:softEdge rad="127000"/>
              </a:effectLst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cs-CZ" sz="3200" b="1" dirty="0" smtClean="0"/>
                  <a:t>5.x.x.2.y				</a:t>
                </a: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cs-CZ" sz="3200" b="1" dirty="0" smtClean="0">
                    <a:solidFill>
                      <a:srgbClr val="0070C0"/>
                    </a:solidFill>
                  </a:rPr>
                  <a:t>- 6.3.r⁴.r.s			</a:t>
                </a: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cs-CZ" sz="3200" b="1" dirty="0" smtClean="0"/>
                  <a:t> - a².b².c.(-2).a.b².c³		</a:t>
                </a:r>
                <a:endParaRPr lang="cs-CZ" sz="3200" b="1" dirty="0" smtClean="0">
                  <a:solidFill>
                    <a:srgbClr val="FF0000"/>
                  </a:solidFill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cs-CZ" sz="3200" b="1" dirty="0" smtClean="0">
                    <a:solidFill>
                      <a:srgbClr val="0070C0"/>
                    </a:solidFill>
                  </a:rPr>
                  <a:t>0,3.x.y.z.y.z			</a:t>
                </a:r>
                <a:endParaRPr lang="cs-CZ" sz="3200" b="1" dirty="0" smtClean="0">
                  <a:solidFill>
                    <a:srgbClr val="FF0000"/>
                  </a:solidFill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arenR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latin typeface="Cambria Math"/>
                          </a:rPr>
                          <m:t> </m:t>
                        </m:r>
                        <m:r>
                          <a:rPr lang="cs-CZ" sz="3200" b="1" i="0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0" smtClean="0">
                            <a:latin typeface="Cambria Math"/>
                          </a:rPr>
                          <m:t> </m:t>
                        </m:r>
                        <m:r>
                          <a:rPr lang="cs-CZ" sz="3200" b="1" i="0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1" dirty="0" smtClean="0"/>
                  <a:t>. a.9.b.a⁶.4			</a:t>
                </a: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cs-CZ" sz="3200" b="1" dirty="0" smtClean="0">
                    <a:solidFill>
                      <a:srgbClr val="0070C0"/>
                    </a:solidFill>
                  </a:rPr>
                  <a:t>u.v².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0" smtClean="0">
                        <a:solidFill>
                          <a:srgbClr val="0070C0"/>
                        </a:solidFill>
                        <a:latin typeface="Cambria Math"/>
                      </a:rPr>
                      <m:t>.</m:t>
                    </m:r>
                    <m:r>
                      <a:rPr lang="cs-CZ" sz="3200" b="1" i="0" smtClean="0">
                        <a:solidFill>
                          <a:srgbClr val="0070C0"/>
                        </a:solidFill>
                        <a:latin typeface="Cambria Math"/>
                      </a:rPr>
                      <m:t>𝐮</m:t>
                    </m:r>
                    <m:r>
                      <a:rPr lang="cs-CZ" sz="3200" b="1" i="0" smtClean="0">
                        <a:solidFill>
                          <a:srgbClr val="0070C0"/>
                        </a:solidFill>
                        <a:latin typeface="Cambria Math"/>
                      </a:rPr>
                      <m:t>³.</m:t>
                    </m:r>
                    <m:r>
                      <a:rPr lang="cs-CZ" sz="3200" b="1" i="0" smtClean="0">
                        <a:solidFill>
                          <a:srgbClr val="0070C0"/>
                        </a:solidFill>
                        <a:latin typeface="Cambria Math"/>
                      </a:rPr>
                      <m:t>𝐯</m:t>
                    </m:r>
                    <m:r>
                      <a:rPr lang="cs-CZ" sz="3200" b="1" i="0" smtClean="0">
                        <a:solidFill>
                          <a:srgbClr val="0070C0"/>
                        </a:solidFill>
                        <a:latin typeface="Cambria Math"/>
                      </a:rPr>
                      <m:t>⁶.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𝟐𝟏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0070C0"/>
                    </a:solidFill>
                  </a:rPr>
                  <a:t>		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933" y="1124744"/>
                <a:ext cx="4773163" cy="5181034"/>
              </a:xfrm>
              <a:prstGeom prst="rect">
                <a:avLst/>
              </a:prstGeom>
              <a:blipFill rotWithShape="1">
                <a:blip r:embed="rId2"/>
                <a:stretch>
                  <a:fillRect l="-3448"/>
                </a:stretch>
              </a:blipFill>
              <a:effectLst>
                <a:softEdge rad="127000"/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084168" y="1128527"/>
                <a:ext cx="2108867" cy="5173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10x²y</a:t>
                </a:r>
                <a:endParaRPr lang="cs-CZ" sz="3200" b="1" dirty="0"/>
              </a:p>
              <a:p>
                <a:pPr>
                  <a:lnSpc>
                    <a:spcPct val="150000"/>
                  </a:lnSpc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- 18r⁵s</a:t>
                </a:r>
              </a:p>
              <a:p>
                <a:pPr>
                  <a:lnSpc>
                    <a:spcPct val="150000"/>
                  </a:lnSpc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2a³b⁴c⁴</a:t>
                </a:r>
              </a:p>
              <a:p>
                <a:pPr>
                  <a:lnSpc>
                    <a:spcPct val="150000"/>
                  </a:lnSpc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0,3xy²z²</a:t>
                </a:r>
              </a:p>
              <a:p>
                <a:pPr>
                  <a:lnSpc>
                    <a:spcPct val="150000"/>
                  </a:lnSpc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24a⁷b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𝐮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⁴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𝐯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⁸</m:t>
                      </m:r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1128527"/>
                <a:ext cx="2108867" cy="5173468"/>
              </a:xfrm>
              <a:prstGeom prst="rect">
                <a:avLst/>
              </a:prstGeom>
              <a:blipFill rotWithShape="1">
                <a:blip r:embed="rId3"/>
                <a:stretch>
                  <a:fillRect l="-7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7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8" name="Picture 2" descr="EU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5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381304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620688"/>
            <a:ext cx="756084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/>
              <a:t>doc. RNDr. Oldřich Odvárko, DrSc., RNDr. Jiří Kadleček, CSc.: Matematika pro 8. ročník základní školy, 1. díl, nakladatelství Prometheus, Praha, 1 </a:t>
            </a:r>
            <a:r>
              <a:rPr lang="cs-CZ" dirty="0" smtClean="0"/>
              <a:t>999</a:t>
            </a:r>
          </a:p>
          <a:p>
            <a:endParaRPr lang="cs-CZ" dirty="0"/>
          </a:p>
          <a:p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4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5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99918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</TotalTime>
  <Words>413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JEDNOČLEN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učitel</cp:lastModifiedBy>
  <cp:revision>24</cp:revision>
  <dcterms:created xsi:type="dcterms:W3CDTF">2013-12-25T13:44:05Z</dcterms:created>
  <dcterms:modified xsi:type="dcterms:W3CDTF">2014-01-08T17:16:21Z</dcterms:modified>
</cp:coreProperties>
</file>