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62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81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98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7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3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5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8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4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9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2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09738-EC23-45DD-8516-2C33241F87A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6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3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4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  <p:sp>
        <p:nvSpPr>
          <p:cNvPr id="5" name="TextovéPole 4"/>
          <p:cNvSpPr txBox="1"/>
          <p:nvPr/>
        </p:nvSpPr>
        <p:spPr>
          <a:xfrm>
            <a:off x="251521" y="260648"/>
            <a:ext cx="85689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VY_42_INOVACE_26_MNOHOČLENY_prezentace_gd2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01. 01. 2014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  <a:endParaRPr lang="cs-CZ" sz="2400" dirty="0"/>
          </a:p>
          <a:p>
            <a:r>
              <a:rPr lang="cs-CZ" sz="2400" dirty="0"/>
              <a:t>Vzdělávací 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výraz, mnohočlen, jednočlen</a:t>
            </a:r>
            <a:endParaRPr lang="cs-CZ" sz="2400" dirty="0"/>
          </a:p>
          <a:p>
            <a:r>
              <a:rPr lang="cs-CZ" sz="2400" dirty="0"/>
              <a:t>Anotace: Tato prezentace shrnuje nejdůležitější informace </a:t>
            </a:r>
            <a:r>
              <a:rPr lang="cs-CZ" sz="2400" dirty="0" smtClean="0"/>
              <a:t>o pojmech mnohočlen, jednočlen, členy mnohočlenu, odstranění závorek v zápisu mnohočlenu.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71270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MNOHOČLEN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Jednočlen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/>
              <a:t>Součet / rozdíl jednočlenů</a:t>
            </a:r>
          </a:p>
          <a:p>
            <a:pPr marL="0" indent="0" algn="ctr">
              <a:buNone/>
            </a:pPr>
            <a:endParaRPr lang="cs-CZ" sz="4000" b="1" dirty="0" smtClean="0"/>
          </a:p>
          <a:p>
            <a:pPr marL="0" indent="0" algn="ctr">
              <a:buNone/>
            </a:pPr>
            <a:r>
              <a:rPr lang="cs-CZ" sz="4400" b="1" dirty="0" smtClean="0"/>
              <a:t>2a⁷  +  3ab  –  4a⁵  -  ab³  +  11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600" dirty="0" smtClean="0"/>
              <a:t>ČLENY MNOHOČLENU</a:t>
            </a:r>
            <a:endParaRPr lang="cs-CZ" sz="36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1619672" y="4205242"/>
            <a:ext cx="1224136" cy="64807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6372200" y="4205242"/>
            <a:ext cx="1224136" cy="64807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637731" y="4232951"/>
            <a:ext cx="446437" cy="60002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572000" y="4191387"/>
            <a:ext cx="216024" cy="61388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3332813" y="4191387"/>
            <a:ext cx="560873" cy="62773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10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1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9614" y="1052736"/>
            <a:ext cx="83428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Jednočlen:		5a², 13, </a:t>
            </a:r>
            <a:r>
              <a:rPr lang="cs-CZ" sz="4000" b="1" dirty="0" err="1" smtClean="0"/>
              <a:t>xyz</a:t>
            </a:r>
            <a:endParaRPr lang="cs-CZ" sz="4000" b="1" dirty="0" smtClean="0"/>
          </a:p>
          <a:p>
            <a:r>
              <a:rPr lang="cs-CZ" sz="4000" b="1" dirty="0" smtClean="0"/>
              <a:t>Dvojčlen:		2a + b, </a:t>
            </a:r>
            <a:r>
              <a:rPr lang="cs-CZ" sz="4000" b="1" dirty="0" err="1" smtClean="0"/>
              <a:t>xy</a:t>
            </a:r>
            <a:r>
              <a:rPr lang="cs-CZ" sz="4000" b="1" dirty="0" smtClean="0"/>
              <a:t>⁶ - 4</a:t>
            </a:r>
          </a:p>
          <a:p>
            <a:r>
              <a:rPr lang="cs-CZ" sz="4000" b="1" dirty="0" smtClean="0"/>
              <a:t>Trojčlen:			a + ab – 7, x³ + x + 5y</a:t>
            </a:r>
          </a:p>
          <a:p>
            <a:r>
              <a:rPr lang="cs-CZ" sz="4000" b="1" dirty="0" smtClean="0"/>
              <a:t>Čtyřčlen:		r – </a:t>
            </a:r>
            <a:r>
              <a:rPr lang="cs-CZ" sz="4000" b="1" dirty="0" err="1" smtClean="0"/>
              <a:t>rs</a:t>
            </a:r>
            <a:r>
              <a:rPr lang="cs-CZ" sz="4000" b="1" dirty="0" smtClean="0"/>
              <a:t> - rs² + 6s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614" y="4941168"/>
            <a:ext cx="8764772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3600" dirty="0" smtClean="0"/>
              <a:t>znaménko „+“ nebo „-“ patří ke členu za ním</a:t>
            </a:r>
            <a:endParaRPr lang="cs-CZ" sz="3600" dirty="0"/>
          </a:p>
        </p:txBody>
      </p:sp>
      <p:sp>
        <p:nvSpPr>
          <p:cNvPr id="4" name="Volný tvar 3"/>
          <p:cNvSpPr/>
          <p:nvPr/>
        </p:nvSpPr>
        <p:spPr>
          <a:xfrm>
            <a:off x="7315200" y="2229527"/>
            <a:ext cx="1177636" cy="804618"/>
          </a:xfrm>
          <a:custGeom>
            <a:avLst/>
            <a:gdLst>
              <a:gd name="connsiteX0" fmla="*/ 277091 w 1177636"/>
              <a:gd name="connsiteY0" fmla="*/ 28764 h 804618"/>
              <a:gd name="connsiteX1" fmla="*/ 152400 w 1177636"/>
              <a:gd name="connsiteY1" fmla="*/ 84182 h 804618"/>
              <a:gd name="connsiteX2" fmla="*/ 69273 w 1177636"/>
              <a:gd name="connsiteY2" fmla="*/ 125746 h 804618"/>
              <a:gd name="connsiteX3" fmla="*/ 0 w 1177636"/>
              <a:gd name="connsiteY3" fmla="*/ 250437 h 804618"/>
              <a:gd name="connsiteX4" fmla="*/ 41564 w 1177636"/>
              <a:gd name="connsiteY4" fmla="*/ 430546 h 804618"/>
              <a:gd name="connsiteX5" fmla="*/ 83127 w 1177636"/>
              <a:gd name="connsiteY5" fmla="*/ 513673 h 804618"/>
              <a:gd name="connsiteX6" fmla="*/ 124691 w 1177636"/>
              <a:gd name="connsiteY6" fmla="*/ 527528 h 804618"/>
              <a:gd name="connsiteX7" fmla="*/ 152400 w 1177636"/>
              <a:gd name="connsiteY7" fmla="*/ 569091 h 804618"/>
              <a:gd name="connsiteX8" fmla="*/ 193964 w 1177636"/>
              <a:gd name="connsiteY8" fmla="*/ 582946 h 804618"/>
              <a:gd name="connsiteX9" fmla="*/ 235527 w 1177636"/>
              <a:gd name="connsiteY9" fmla="*/ 610655 h 804618"/>
              <a:gd name="connsiteX10" fmla="*/ 346364 w 1177636"/>
              <a:gd name="connsiteY10" fmla="*/ 693782 h 804618"/>
              <a:gd name="connsiteX11" fmla="*/ 429491 w 1177636"/>
              <a:gd name="connsiteY11" fmla="*/ 749200 h 804618"/>
              <a:gd name="connsiteX12" fmla="*/ 512618 w 1177636"/>
              <a:gd name="connsiteY12" fmla="*/ 776909 h 804618"/>
              <a:gd name="connsiteX13" fmla="*/ 554182 w 1177636"/>
              <a:gd name="connsiteY13" fmla="*/ 790764 h 804618"/>
              <a:gd name="connsiteX14" fmla="*/ 665018 w 1177636"/>
              <a:gd name="connsiteY14" fmla="*/ 804618 h 804618"/>
              <a:gd name="connsiteX15" fmla="*/ 775855 w 1177636"/>
              <a:gd name="connsiteY15" fmla="*/ 790764 h 804618"/>
              <a:gd name="connsiteX16" fmla="*/ 831273 w 1177636"/>
              <a:gd name="connsiteY16" fmla="*/ 776909 h 804618"/>
              <a:gd name="connsiteX17" fmla="*/ 955964 w 1177636"/>
              <a:gd name="connsiteY17" fmla="*/ 749200 h 804618"/>
              <a:gd name="connsiteX18" fmla="*/ 1039091 w 1177636"/>
              <a:gd name="connsiteY18" fmla="*/ 707637 h 804618"/>
              <a:gd name="connsiteX19" fmla="*/ 1122218 w 1177636"/>
              <a:gd name="connsiteY19" fmla="*/ 638364 h 804618"/>
              <a:gd name="connsiteX20" fmla="*/ 1149927 w 1177636"/>
              <a:gd name="connsiteY20" fmla="*/ 596800 h 804618"/>
              <a:gd name="connsiteX21" fmla="*/ 1177636 w 1177636"/>
              <a:gd name="connsiteY21" fmla="*/ 513673 h 804618"/>
              <a:gd name="connsiteX22" fmla="*/ 1163782 w 1177636"/>
              <a:gd name="connsiteY22" fmla="*/ 278146 h 804618"/>
              <a:gd name="connsiteX23" fmla="*/ 1149927 w 1177636"/>
              <a:gd name="connsiteY23" fmla="*/ 236582 h 804618"/>
              <a:gd name="connsiteX24" fmla="*/ 1108364 w 1177636"/>
              <a:gd name="connsiteY24" fmla="*/ 195018 h 804618"/>
              <a:gd name="connsiteX25" fmla="*/ 1066800 w 1177636"/>
              <a:gd name="connsiteY25" fmla="*/ 167309 h 804618"/>
              <a:gd name="connsiteX26" fmla="*/ 1025236 w 1177636"/>
              <a:gd name="connsiteY26" fmla="*/ 153455 h 804618"/>
              <a:gd name="connsiteX27" fmla="*/ 983673 w 1177636"/>
              <a:gd name="connsiteY27" fmla="*/ 125746 h 804618"/>
              <a:gd name="connsiteX28" fmla="*/ 886691 w 1177636"/>
              <a:gd name="connsiteY28" fmla="*/ 98037 h 804618"/>
              <a:gd name="connsiteX29" fmla="*/ 803564 w 1177636"/>
              <a:gd name="connsiteY29" fmla="*/ 70328 h 804618"/>
              <a:gd name="connsiteX30" fmla="*/ 360218 w 1177636"/>
              <a:gd name="connsiteY30" fmla="*/ 42618 h 804618"/>
              <a:gd name="connsiteX31" fmla="*/ 318655 w 1177636"/>
              <a:gd name="connsiteY31" fmla="*/ 28764 h 804618"/>
              <a:gd name="connsiteX32" fmla="*/ 290945 w 1177636"/>
              <a:gd name="connsiteY32" fmla="*/ 1055 h 804618"/>
              <a:gd name="connsiteX33" fmla="*/ 277091 w 1177636"/>
              <a:gd name="connsiteY33" fmla="*/ 28764 h 804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177636" h="804618">
                <a:moveTo>
                  <a:pt x="277091" y="28764"/>
                </a:moveTo>
                <a:cubicBezTo>
                  <a:pt x="254000" y="42619"/>
                  <a:pt x="284130" y="18317"/>
                  <a:pt x="152400" y="84182"/>
                </a:cubicBezTo>
                <a:cubicBezTo>
                  <a:pt x="37685" y="141540"/>
                  <a:pt x="188380" y="46340"/>
                  <a:pt x="69273" y="125746"/>
                </a:cubicBezTo>
                <a:cubicBezTo>
                  <a:pt x="5754" y="221024"/>
                  <a:pt x="24386" y="177280"/>
                  <a:pt x="0" y="250437"/>
                </a:cubicBezTo>
                <a:cubicBezTo>
                  <a:pt x="24824" y="498673"/>
                  <a:pt x="-15231" y="316955"/>
                  <a:pt x="41564" y="430546"/>
                </a:cubicBezTo>
                <a:cubicBezTo>
                  <a:pt x="58296" y="464011"/>
                  <a:pt x="50039" y="487202"/>
                  <a:pt x="83127" y="513673"/>
                </a:cubicBezTo>
                <a:cubicBezTo>
                  <a:pt x="94531" y="522796"/>
                  <a:pt x="110836" y="522910"/>
                  <a:pt x="124691" y="527528"/>
                </a:cubicBezTo>
                <a:cubicBezTo>
                  <a:pt x="133927" y="541382"/>
                  <a:pt x="139398" y="558689"/>
                  <a:pt x="152400" y="569091"/>
                </a:cubicBezTo>
                <a:cubicBezTo>
                  <a:pt x="163804" y="578214"/>
                  <a:pt x="180902" y="576415"/>
                  <a:pt x="193964" y="582946"/>
                </a:cubicBezTo>
                <a:cubicBezTo>
                  <a:pt x="208857" y="590393"/>
                  <a:pt x="222996" y="599690"/>
                  <a:pt x="235527" y="610655"/>
                </a:cubicBezTo>
                <a:cubicBezTo>
                  <a:pt x="333494" y="696377"/>
                  <a:pt x="265606" y="666864"/>
                  <a:pt x="346364" y="693782"/>
                </a:cubicBezTo>
                <a:cubicBezTo>
                  <a:pt x="374073" y="712255"/>
                  <a:pt x="397898" y="738669"/>
                  <a:pt x="429491" y="749200"/>
                </a:cubicBezTo>
                <a:lnTo>
                  <a:pt x="512618" y="776909"/>
                </a:lnTo>
                <a:cubicBezTo>
                  <a:pt x="526473" y="781527"/>
                  <a:pt x="539691" y="788953"/>
                  <a:pt x="554182" y="790764"/>
                </a:cubicBezTo>
                <a:lnTo>
                  <a:pt x="665018" y="804618"/>
                </a:lnTo>
                <a:cubicBezTo>
                  <a:pt x="701964" y="800000"/>
                  <a:pt x="739128" y="796885"/>
                  <a:pt x="775855" y="790764"/>
                </a:cubicBezTo>
                <a:cubicBezTo>
                  <a:pt x="794637" y="787634"/>
                  <a:pt x="812685" y="781040"/>
                  <a:pt x="831273" y="776909"/>
                </a:cubicBezTo>
                <a:cubicBezTo>
                  <a:pt x="989584" y="741729"/>
                  <a:pt x="820799" y="782992"/>
                  <a:pt x="955964" y="749200"/>
                </a:cubicBezTo>
                <a:cubicBezTo>
                  <a:pt x="1075072" y="669794"/>
                  <a:pt x="924376" y="764993"/>
                  <a:pt x="1039091" y="707637"/>
                </a:cubicBezTo>
                <a:cubicBezTo>
                  <a:pt x="1070230" y="692068"/>
                  <a:pt x="1100331" y="664629"/>
                  <a:pt x="1122218" y="638364"/>
                </a:cubicBezTo>
                <a:cubicBezTo>
                  <a:pt x="1132878" y="625572"/>
                  <a:pt x="1143164" y="612016"/>
                  <a:pt x="1149927" y="596800"/>
                </a:cubicBezTo>
                <a:cubicBezTo>
                  <a:pt x="1161789" y="570110"/>
                  <a:pt x="1177636" y="513673"/>
                  <a:pt x="1177636" y="513673"/>
                </a:cubicBezTo>
                <a:cubicBezTo>
                  <a:pt x="1173018" y="435164"/>
                  <a:pt x="1171607" y="356400"/>
                  <a:pt x="1163782" y="278146"/>
                </a:cubicBezTo>
                <a:cubicBezTo>
                  <a:pt x="1162329" y="263614"/>
                  <a:pt x="1158028" y="248733"/>
                  <a:pt x="1149927" y="236582"/>
                </a:cubicBezTo>
                <a:cubicBezTo>
                  <a:pt x="1139059" y="220279"/>
                  <a:pt x="1123416" y="207561"/>
                  <a:pt x="1108364" y="195018"/>
                </a:cubicBezTo>
                <a:cubicBezTo>
                  <a:pt x="1095572" y="184358"/>
                  <a:pt x="1081693" y="174755"/>
                  <a:pt x="1066800" y="167309"/>
                </a:cubicBezTo>
                <a:cubicBezTo>
                  <a:pt x="1053738" y="160778"/>
                  <a:pt x="1039091" y="158073"/>
                  <a:pt x="1025236" y="153455"/>
                </a:cubicBezTo>
                <a:cubicBezTo>
                  <a:pt x="1011382" y="144219"/>
                  <a:pt x="998566" y="133193"/>
                  <a:pt x="983673" y="125746"/>
                </a:cubicBezTo>
                <a:cubicBezTo>
                  <a:pt x="960388" y="114104"/>
                  <a:pt x="908892" y="104697"/>
                  <a:pt x="886691" y="98037"/>
                </a:cubicBezTo>
                <a:cubicBezTo>
                  <a:pt x="858715" y="89644"/>
                  <a:pt x="831273" y="79564"/>
                  <a:pt x="803564" y="70328"/>
                </a:cubicBezTo>
                <a:cubicBezTo>
                  <a:pt x="634867" y="14095"/>
                  <a:pt x="776623" y="56977"/>
                  <a:pt x="360218" y="42618"/>
                </a:cubicBezTo>
                <a:cubicBezTo>
                  <a:pt x="346364" y="38000"/>
                  <a:pt x="331178" y="36277"/>
                  <a:pt x="318655" y="28764"/>
                </a:cubicBezTo>
                <a:cubicBezTo>
                  <a:pt x="307454" y="22044"/>
                  <a:pt x="303337" y="5186"/>
                  <a:pt x="290945" y="1055"/>
                </a:cubicBezTo>
                <a:cubicBezTo>
                  <a:pt x="273420" y="-4787"/>
                  <a:pt x="300182" y="14909"/>
                  <a:pt x="277091" y="28764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502727" y="1690019"/>
            <a:ext cx="762000" cy="711711"/>
          </a:xfrm>
          <a:custGeom>
            <a:avLst/>
            <a:gdLst>
              <a:gd name="connsiteX0" fmla="*/ 304800 w 762000"/>
              <a:gd name="connsiteY0" fmla="*/ 27945 h 711711"/>
              <a:gd name="connsiteX1" fmla="*/ 235528 w 762000"/>
              <a:gd name="connsiteY1" fmla="*/ 69508 h 711711"/>
              <a:gd name="connsiteX2" fmla="*/ 207818 w 762000"/>
              <a:gd name="connsiteY2" fmla="*/ 97217 h 711711"/>
              <a:gd name="connsiteX3" fmla="*/ 166255 w 762000"/>
              <a:gd name="connsiteY3" fmla="*/ 111072 h 711711"/>
              <a:gd name="connsiteX4" fmla="*/ 41564 w 762000"/>
              <a:gd name="connsiteY4" fmla="*/ 180345 h 711711"/>
              <a:gd name="connsiteX5" fmla="*/ 0 w 762000"/>
              <a:gd name="connsiteY5" fmla="*/ 263472 h 711711"/>
              <a:gd name="connsiteX6" fmla="*/ 13855 w 762000"/>
              <a:gd name="connsiteY6" fmla="*/ 457436 h 711711"/>
              <a:gd name="connsiteX7" fmla="*/ 41564 w 762000"/>
              <a:gd name="connsiteY7" fmla="*/ 498999 h 711711"/>
              <a:gd name="connsiteX8" fmla="*/ 83128 w 762000"/>
              <a:gd name="connsiteY8" fmla="*/ 540563 h 711711"/>
              <a:gd name="connsiteX9" fmla="*/ 180109 w 762000"/>
              <a:gd name="connsiteY9" fmla="*/ 595981 h 711711"/>
              <a:gd name="connsiteX10" fmla="*/ 263237 w 762000"/>
              <a:gd name="connsiteY10" fmla="*/ 665254 h 711711"/>
              <a:gd name="connsiteX11" fmla="*/ 318655 w 762000"/>
              <a:gd name="connsiteY11" fmla="*/ 679108 h 711711"/>
              <a:gd name="connsiteX12" fmla="*/ 360218 w 762000"/>
              <a:gd name="connsiteY12" fmla="*/ 706817 h 711711"/>
              <a:gd name="connsiteX13" fmla="*/ 651164 w 762000"/>
              <a:gd name="connsiteY13" fmla="*/ 679108 h 711711"/>
              <a:gd name="connsiteX14" fmla="*/ 720437 w 762000"/>
              <a:gd name="connsiteY14" fmla="*/ 595981 h 711711"/>
              <a:gd name="connsiteX15" fmla="*/ 748146 w 762000"/>
              <a:gd name="connsiteY15" fmla="*/ 512854 h 711711"/>
              <a:gd name="connsiteX16" fmla="*/ 762000 w 762000"/>
              <a:gd name="connsiteY16" fmla="*/ 346599 h 711711"/>
              <a:gd name="connsiteX17" fmla="*/ 748146 w 762000"/>
              <a:gd name="connsiteY17" fmla="*/ 152636 h 711711"/>
              <a:gd name="connsiteX18" fmla="*/ 678873 w 762000"/>
              <a:gd name="connsiteY18" fmla="*/ 83363 h 711711"/>
              <a:gd name="connsiteX19" fmla="*/ 429491 w 762000"/>
              <a:gd name="connsiteY19" fmla="*/ 27945 h 711711"/>
              <a:gd name="connsiteX20" fmla="*/ 290946 w 762000"/>
              <a:gd name="connsiteY20" fmla="*/ 14090 h 711711"/>
              <a:gd name="connsiteX21" fmla="*/ 304800 w 762000"/>
              <a:gd name="connsiteY21" fmla="*/ 27945 h 711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762000" h="711711">
                <a:moveTo>
                  <a:pt x="304800" y="27945"/>
                </a:moveTo>
                <a:cubicBezTo>
                  <a:pt x="295564" y="37181"/>
                  <a:pt x="257440" y="53857"/>
                  <a:pt x="235528" y="69508"/>
                </a:cubicBezTo>
                <a:cubicBezTo>
                  <a:pt x="224899" y="77100"/>
                  <a:pt x="219019" y="90496"/>
                  <a:pt x="207818" y="97217"/>
                </a:cubicBezTo>
                <a:cubicBezTo>
                  <a:pt x="195295" y="104731"/>
                  <a:pt x="179021" y="103980"/>
                  <a:pt x="166255" y="111072"/>
                </a:cubicBezTo>
                <a:cubicBezTo>
                  <a:pt x="23340" y="190470"/>
                  <a:pt x="135612" y="148995"/>
                  <a:pt x="41564" y="180345"/>
                </a:cubicBezTo>
                <a:cubicBezTo>
                  <a:pt x="27554" y="201359"/>
                  <a:pt x="0" y="234792"/>
                  <a:pt x="0" y="263472"/>
                </a:cubicBezTo>
                <a:cubicBezTo>
                  <a:pt x="0" y="328291"/>
                  <a:pt x="2590" y="393603"/>
                  <a:pt x="13855" y="457436"/>
                </a:cubicBezTo>
                <a:cubicBezTo>
                  <a:pt x="16749" y="473834"/>
                  <a:pt x="30904" y="486207"/>
                  <a:pt x="41564" y="498999"/>
                </a:cubicBezTo>
                <a:cubicBezTo>
                  <a:pt x="54107" y="514051"/>
                  <a:pt x="67184" y="529175"/>
                  <a:pt x="83128" y="540563"/>
                </a:cubicBezTo>
                <a:cubicBezTo>
                  <a:pt x="177985" y="608318"/>
                  <a:pt x="101572" y="530533"/>
                  <a:pt x="180109" y="595981"/>
                </a:cubicBezTo>
                <a:cubicBezTo>
                  <a:pt x="215356" y="625354"/>
                  <a:pt x="220745" y="647043"/>
                  <a:pt x="263237" y="665254"/>
                </a:cubicBezTo>
                <a:cubicBezTo>
                  <a:pt x="280739" y="672755"/>
                  <a:pt x="300182" y="674490"/>
                  <a:pt x="318655" y="679108"/>
                </a:cubicBezTo>
                <a:cubicBezTo>
                  <a:pt x="332509" y="688344"/>
                  <a:pt x="343586" y="706025"/>
                  <a:pt x="360218" y="706817"/>
                </a:cubicBezTo>
                <a:cubicBezTo>
                  <a:pt x="552694" y="715983"/>
                  <a:pt x="543157" y="715111"/>
                  <a:pt x="651164" y="679108"/>
                </a:cubicBezTo>
                <a:cubicBezTo>
                  <a:pt x="677267" y="653005"/>
                  <a:pt x="705005" y="630703"/>
                  <a:pt x="720437" y="595981"/>
                </a:cubicBezTo>
                <a:cubicBezTo>
                  <a:pt x="732299" y="569291"/>
                  <a:pt x="748146" y="512854"/>
                  <a:pt x="748146" y="512854"/>
                </a:cubicBezTo>
                <a:cubicBezTo>
                  <a:pt x="752764" y="457436"/>
                  <a:pt x="762000" y="402209"/>
                  <a:pt x="762000" y="346599"/>
                </a:cubicBezTo>
                <a:cubicBezTo>
                  <a:pt x="762000" y="281780"/>
                  <a:pt x="759410" y="216469"/>
                  <a:pt x="748146" y="152636"/>
                </a:cubicBezTo>
                <a:cubicBezTo>
                  <a:pt x="743036" y="123681"/>
                  <a:pt x="702456" y="93844"/>
                  <a:pt x="678873" y="83363"/>
                </a:cubicBezTo>
                <a:cubicBezTo>
                  <a:pt x="600188" y="48392"/>
                  <a:pt x="513538" y="39951"/>
                  <a:pt x="429491" y="27945"/>
                </a:cubicBezTo>
                <a:cubicBezTo>
                  <a:pt x="366843" y="7062"/>
                  <a:pt x="349573" y="-15223"/>
                  <a:pt x="290946" y="14090"/>
                </a:cubicBezTo>
                <a:cubicBezTo>
                  <a:pt x="279263" y="19932"/>
                  <a:pt x="314036" y="18709"/>
                  <a:pt x="304800" y="27945"/>
                </a:cubicBezTo>
                <a:close/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8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9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0734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2ab - a³ + 5b² - 3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i="1" dirty="0" smtClean="0">
                <a:solidFill>
                  <a:srgbClr val="0070C0"/>
                </a:solidFill>
              </a:rPr>
              <a:t>Členy</a:t>
            </a:r>
            <a:r>
              <a:rPr lang="cs-CZ" sz="3600" b="1" i="1" dirty="0" smtClean="0"/>
              <a:t>: 2ab, - a³, 5b², - 3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i="1" dirty="0" smtClean="0">
                <a:solidFill>
                  <a:srgbClr val="0070C0"/>
                </a:solidFill>
              </a:rPr>
              <a:t>Proměnné</a:t>
            </a:r>
            <a:r>
              <a:rPr lang="cs-CZ" sz="3600" b="1" i="1" dirty="0" smtClean="0"/>
              <a:t>: </a:t>
            </a:r>
            <a:r>
              <a:rPr lang="cs-CZ" sz="3600" b="1" i="1" dirty="0" err="1" smtClean="0"/>
              <a:t>a,b</a:t>
            </a:r>
            <a:endParaRPr lang="cs-CZ" sz="3600" b="1" i="1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i="1" dirty="0" smtClean="0">
                <a:solidFill>
                  <a:srgbClr val="0070C0"/>
                </a:solidFill>
              </a:rPr>
              <a:t>Koeficienty</a:t>
            </a:r>
            <a:r>
              <a:rPr lang="cs-CZ" sz="3600" b="1" i="1" dirty="0" smtClean="0"/>
              <a:t>: 2, -1, 5, -3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3600" b="1" i="1" dirty="0" smtClean="0">
                <a:solidFill>
                  <a:srgbClr val="0070C0"/>
                </a:solidFill>
              </a:rPr>
              <a:t>čtyřčlen</a:t>
            </a:r>
            <a:endParaRPr lang="cs-CZ" sz="3600" b="1" i="1" dirty="0">
              <a:solidFill>
                <a:srgbClr val="0070C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353712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Stručný zápis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b="1" dirty="0" smtClean="0">
                <a:solidFill>
                  <a:srgbClr val="C00000"/>
                </a:solidFill>
              </a:rPr>
              <a:t>Dvě znaménka za sebou sloučíme v jedno jako při počítání s celými čísly</a:t>
            </a:r>
          </a:p>
          <a:p>
            <a:pPr marL="0" indent="0" algn="ctr">
              <a:buNone/>
            </a:pPr>
            <a:r>
              <a:rPr lang="cs-CZ" sz="4000" b="1" dirty="0" smtClean="0"/>
              <a:t>+ (+ __ ) = +__</a:t>
            </a:r>
          </a:p>
          <a:p>
            <a:pPr marL="0" indent="0" algn="ctr">
              <a:buNone/>
            </a:pPr>
            <a:r>
              <a:rPr lang="cs-CZ" sz="4000" b="1" dirty="0" smtClean="0"/>
              <a:t>+ (- __ ) = - __</a:t>
            </a:r>
          </a:p>
          <a:p>
            <a:pPr marL="0" indent="0" algn="ctr">
              <a:buNone/>
            </a:pPr>
            <a:r>
              <a:rPr lang="cs-CZ" sz="4000" b="1" dirty="0" smtClean="0"/>
              <a:t>- (+ __ ) = - __</a:t>
            </a:r>
          </a:p>
          <a:p>
            <a:pPr marL="0" indent="0" algn="ctr">
              <a:buNone/>
            </a:pPr>
            <a:r>
              <a:rPr lang="cs-CZ" sz="4000" b="1" dirty="0" smtClean="0"/>
              <a:t>- ( - __ ) = + __</a:t>
            </a:r>
            <a:endParaRPr lang="cs-CZ" sz="36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55054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příklad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/>
              <a:t>5x + (- 4a) = 5x – 4a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600" b="1" dirty="0" smtClean="0"/>
              <a:t>- 2a² - (- 3a) – (+7) = - 2a² + 3a – 7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Každý člen má koeficient!!!</a:t>
            </a:r>
          </a:p>
          <a:p>
            <a:pPr marL="457200" lvl="1" indent="0" algn="ctr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Číslo 1 nemusíme psát: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x = 1x	- ab = - 1ab</a:t>
            </a:r>
            <a:r>
              <a:rPr lang="cs-CZ" dirty="0"/>
              <a:t>	</a:t>
            </a:r>
          </a:p>
          <a:p>
            <a:pPr>
              <a:buFontTx/>
              <a:buChar char="-"/>
            </a:pP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01571" y="6165977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51027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366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MNOHOČLEN</vt:lpstr>
      <vt:lpstr>Prezentace aplikace PowerPoint</vt:lpstr>
      <vt:lpstr>2ab - a³ + 5b² - 3</vt:lpstr>
      <vt:lpstr>Stručný zápis</vt:lpstr>
      <vt:lpstr>příklad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Mgr. Miroslav Žalud</cp:lastModifiedBy>
  <cp:revision>17</cp:revision>
  <dcterms:created xsi:type="dcterms:W3CDTF">2013-12-25T13:44:05Z</dcterms:created>
  <dcterms:modified xsi:type="dcterms:W3CDTF">2014-01-12T17:21:11Z</dcterms:modified>
</cp:coreProperties>
</file>