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3081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987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5047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447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6236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6957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7823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4869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4340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649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262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09738-EC23-45DD-8516-2C33241F87AF}" type="datetimeFigureOut">
              <a:rPr lang="cs-CZ" smtClean="0"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3C4D5-7F13-4710-8A47-13F62BFCCD8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826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328" y="295106"/>
            <a:ext cx="856895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Název školy: Základní škola Chomutov, Písečná 5144</a:t>
            </a:r>
          </a:p>
          <a:p>
            <a:r>
              <a:rPr lang="cs-CZ" sz="2400" dirty="0"/>
              <a:t>Název materiálu</a:t>
            </a:r>
            <a:r>
              <a:rPr lang="cs-CZ" sz="2400"/>
              <a:t>: </a:t>
            </a:r>
            <a:r>
              <a:rPr lang="cs-CZ" sz="2400"/>
              <a:t>VY_42_INOVACE_27_MNOHOČLENY_SOUČET_ROZDÍL_prezentace_gd2</a:t>
            </a:r>
            <a:endParaRPr lang="cs-CZ" sz="2400" dirty="0"/>
          </a:p>
          <a:p>
            <a:r>
              <a:rPr lang="cs-CZ" sz="2400" dirty="0"/>
              <a:t>Číslo projektu: CZ 1.07/1.4.00/21.3355</a:t>
            </a:r>
          </a:p>
          <a:p>
            <a:r>
              <a:rPr lang="cs-CZ" sz="2400" dirty="0"/>
              <a:t>Autor: Mgr. Gabriela Drapáková</a:t>
            </a:r>
          </a:p>
          <a:p>
            <a:r>
              <a:rPr lang="cs-CZ" sz="2400" dirty="0"/>
              <a:t>Datum tvorby: </a:t>
            </a:r>
            <a:r>
              <a:rPr lang="cs-CZ" sz="2400" dirty="0" smtClean="0"/>
              <a:t>01. 01. 2014</a:t>
            </a:r>
            <a:endParaRPr lang="cs-CZ" sz="2400" dirty="0"/>
          </a:p>
          <a:p>
            <a:r>
              <a:rPr lang="cs-CZ" sz="2400" dirty="0"/>
              <a:t>Cílový ročník: </a:t>
            </a:r>
            <a:r>
              <a:rPr lang="cs-CZ" sz="2400" dirty="0" smtClean="0"/>
              <a:t>osmý</a:t>
            </a:r>
            <a:endParaRPr lang="cs-CZ" sz="2400" dirty="0"/>
          </a:p>
          <a:p>
            <a:r>
              <a:rPr lang="cs-CZ" sz="2400" dirty="0"/>
              <a:t>Vzdělávací oblast/obor/okruh: Matematika a její aplikace</a:t>
            </a:r>
          </a:p>
          <a:p>
            <a:r>
              <a:rPr lang="cs-CZ" sz="2400" dirty="0"/>
              <a:t>Klíčové slovo: </a:t>
            </a:r>
            <a:r>
              <a:rPr lang="cs-CZ" sz="2400" dirty="0" smtClean="0"/>
              <a:t>výraz, mnohočlen, součet, rozdíl</a:t>
            </a:r>
            <a:endParaRPr lang="cs-CZ" sz="2400" dirty="0"/>
          </a:p>
          <a:p>
            <a:r>
              <a:rPr lang="cs-CZ" sz="2400" dirty="0"/>
              <a:t>Anotace: Tato prezentace shrnuje nejdůležitější informace </a:t>
            </a:r>
            <a:r>
              <a:rPr lang="cs-CZ" sz="2400" dirty="0" smtClean="0"/>
              <a:t>o postupu při sčítání nebo </a:t>
            </a:r>
            <a:r>
              <a:rPr lang="cs-CZ" sz="2400" dirty="0"/>
              <a:t>o</a:t>
            </a:r>
            <a:r>
              <a:rPr lang="cs-CZ" sz="2400" dirty="0" smtClean="0"/>
              <a:t>dečítání mnohočlenů.</a:t>
            </a:r>
            <a:endParaRPr lang="cs-CZ" sz="2400" dirty="0"/>
          </a:p>
          <a:p>
            <a:endParaRPr lang="cs-CZ" sz="24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201571" y="6165977"/>
            <a:ext cx="8740859" cy="692023"/>
            <a:chOff x="201571" y="6165977"/>
            <a:chExt cx="8740859" cy="692023"/>
          </a:xfrm>
        </p:grpSpPr>
        <p:sp>
          <p:nvSpPr>
            <p:cNvPr id="4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5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160906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Součet a rozdíl mnohočlenů</a:t>
            </a:r>
            <a:endParaRPr lang="cs-CZ" sz="4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b="1" dirty="0" smtClean="0"/>
              <a:t>Odstranit závorky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b="1" dirty="0" smtClean="0"/>
              <a:t>Najdeme stejné členy (stejná proměnná ve stejné mocnině, na koeficientu nezáleží)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b="1" dirty="0" smtClean="0"/>
              <a:t>Tyto členy sečteme nebo odečteme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!! Pozor: a² není a !!</a:t>
            </a:r>
            <a:endParaRPr lang="cs-CZ" sz="3600" b="1" dirty="0">
              <a:solidFill>
                <a:srgbClr val="FF0000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201571" y="6165977"/>
            <a:ext cx="8740859" cy="692023"/>
            <a:chOff x="201571" y="6165977"/>
            <a:chExt cx="8740859" cy="692023"/>
          </a:xfrm>
        </p:grpSpPr>
        <p:sp>
          <p:nvSpPr>
            <p:cNvPr id="6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7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48614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Příklad 1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4000" b="1" dirty="0" smtClean="0"/>
              <a:t>5x³ - 1 - (2x + 3x³ - 4) + (- x) =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000" b="1" dirty="0" smtClean="0"/>
              <a:t>=</a:t>
            </a:r>
            <a:r>
              <a:rPr lang="cs-CZ" sz="4000" b="1" dirty="0" smtClean="0">
                <a:solidFill>
                  <a:srgbClr val="0070C0"/>
                </a:solidFill>
              </a:rPr>
              <a:t> 5x³</a:t>
            </a:r>
            <a:r>
              <a:rPr lang="cs-CZ" sz="4000" b="1" dirty="0" smtClean="0"/>
              <a:t>  - 1 </a:t>
            </a:r>
            <a:r>
              <a:rPr lang="cs-CZ" sz="4000" b="1" dirty="0" smtClean="0">
                <a:solidFill>
                  <a:srgbClr val="C00000"/>
                </a:solidFill>
              </a:rPr>
              <a:t>- 2x</a:t>
            </a:r>
            <a:r>
              <a:rPr lang="cs-CZ" sz="4000" b="1" dirty="0" smtClean="0"/>
              <a:t> </a:t>
            </a:r>
            <a:r>
              <a:rPr lang="cs-CZ" sz="4000" b="1" dirty="0" smtClean="0">
                <a:solidFill>
                  <a:srgbClr val="0070C0"/>
                </a:solidFill>
              </a:rPr>
              <a:t>– 3x³ </a:t>
            </a:r>
            <a:r>
              <a:rPr lang="cs-CZ" sz="4000" b="1" dirty="0" smtClean="0"/>
              <a:t>+ 4 </a:t>
            </a:r>
            <a:r>
              <a:rPr lang="cs-CZ" sz="4000" b="1" dirty="0" smtClean="0">
                <a:solidFill>
                  <a:srgbClr val="C00000"/>
                </a:solidFill>
              </a:rPr>
              <a:t>– x</a:t>
            </a:r>
            <a:r>
              <a:rPr lang="cs-CZ" sz="4000" b="1" dirty="0" smtClean="0"/>
              <a:t> =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000" b="1" dirty="0" smtClean="0"/>
              <a:t>=</a:t>
            </a:r>
            <a:r>
              <a:rPr lang="cs-CZ" sz="4000" b="1" dirty="0" smtClean="0">
                <a:solidFill>
                  <a:srgbClr val="0070C0"/>
                </a:solidFill>
              </a:rPr>
              <a:t> 2x³</a:t>
            </a:r>
            <a:r>
              <a:rPr lang="cs-CZ" sz="4000" b="1" dirty="0" smtClean="0"/>
              <a:t> </a:t>
            </a:r>
            <a:r>
              <a:rPr lang="cs-CZ" sz="4000" b="1" dirty="0" smtClean="0">
                <a:solidFill>
                  <a:srgbClr val="C00000"/>
                </a:solidFill>
              </a:rPr>
              <a:t>- 3x</a:t>
            </a:r>
            <a:r>
              <a:rPr lang="cs-CZ" sz="4000" b="1" dirty="0" smtClean="0"/>
              <a:t> + 3</a:t>
            </a:r>
            <a:endParaRPr lang="cs-CZ" sz="4000" b="1" dirty="0"/>
          </a:p>
        </p:txBody>
      </p:sp>
      <p:grpSp>
        <p:nvGrpSpPr>
          <p:cNvPr id="4" name="Skupina 3"/>
          <p:cNvGrpSpPr/>
          <p:nvPr/>
        </p:nvGrpSpPr>
        <p:grpSpPr>
          <a:xfrm>
            <a:off x="201571" y="6165977"/>
            <a:ext cx="8740859" cy="692023"/>
            <a:chOff x="201571" y="6165977"/>
            <a:chExt cx="8740859" cy="692023"/>
          </a:xfrm>
        </p:grpSpPr>
        <p:sp>
          <p:nvSpPr>
            <p:cNvPr id="5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6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87619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Příklad 2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Který z trojúhelníků má větší obvod?</a:t>
            </a:r>
            <a:endParaRPr lang="cs-CZ" sz="3600" b="1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043608" y="2708920"/>
            <a:ext cx="2160240" cy="2592288"/>
          </a:xfrm>
          <a:prstGeom prst="triangle">
            <a:avLst>
              <a:gd name="adj" fmla="val 8206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Rovnoramenný trojúhelník 4"/>
          <p:cNvSpPr/>
          <p:nvPr/>
        </p:nvSpPr>
        <p:spPr>
          <a:xfrm>
            <a:off x="4211960" y="3068960"/>
            <a:ext cx="3240360" cy="2232248"/>
          </a:xfrm>
          <a:prstGeom prst="triangle">
            <a:avLst>
              <a:gd name="adj" fmla="val 3002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3743454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x</a:t>
            </a:r>
            <a:r>
              <a:rPr lang="cs-CZ" sz="2800" b="1" dirty="0" smtClean="0"/>
              <a:t> + 2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46335" y="3820398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x</a:t>
            </a:r>
            <a:r>
              <a:rPr lang="cs-CZ" sz="2800" b="1" dirty="0" smtClean="0"/>
              <a:t> + 2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2080" y="5281886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x</a:t>
            </a:r>
            <a:r>
              <a:rPr lang="cs-CZ" sz="2800" b="1" dirty="0" smtClean="0"/>
              <a:t> + 3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00817" y="396186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x</a:t>
            </a:r>
            <a:r>
              <a:rPr lang="cs-CZ" sz="2800" b="1" dirty="0" smtClean="0"/>
              <a:t> - 1 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88084" y="3820398"/>
            <a:ext cx="431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x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10382" y="5279490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x</a:t>
            </a:r>
            <a:r>
              <a:rPr lang="cs-CZ" sz="2800" b="1" dirty="0" smtClean="0"/>
              <a:t> - 1</a:t>
            </a:r>
            <a:endParaRPr lang="cs-CZ" sz="2800" b="1" dirty="0"/>
          </a:p>
        </p:txBody>
      </p:sp>
      <p:grpSp>
        <p:nvGrpSpPr>
          <p:cNvPr id="12" name="Skupina 11"/>
          <p:cNvGrpSpPr/>
          <p:nvPr/>
        </p:nvGrpSpPr>
        <p:grpSpPr>
          <a:xfrm>
            <a:off x="201571" y="6165977"/>
            <a:ext cx="8740859" cy="692023"/>
            <a:chOff x="201571" y="6165977"/>
            <a:chExt cx="8740859" cy="692023"/>
          </a:xfrm>
        </p:grpSpPr>
        <p:sp>
          <p:nvSpPr>
            <p:cNvPr id="13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14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315845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Obvod trojúhelníků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A</a:t>
            </a:r>
            <a:endParaRPr lang="cs-CZ" sz="3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395536" y="2132857"/>
            <a:ext cx="4101852" cy="360040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800" b="1" dirty="0"/>
              <a:t>x</a:t>
            </a:r>
            <a:r>
              <a:rPr lang="cs-CZ" sz="2800" b="1" dirty="0" smtClean="0"/>
              <a:t>, x + 2, x – 1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dirty="0"/>
              <a:t>o</a:t>
            </a:r>
            <a:r>
              <a:rPr lang="cs-CZ" sz="2800" b="1" dirty="0" smtClean="0"/>
              <a:t> = x + (x + 2) + (x – 1)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dirty="0"/>
              <a:t>o</a:t>
            </a:r>
            <a:r>
              <a:rPr lang="cs-CZ" sz="2800" b="1" dirty="0" smtClean="0"/>
              <a:t> = x + x + 2 + x – 1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dirty="0">
                <a:solidFill>
                  <a:srgbClr val="FF0000"/>
                </a:solidFill>
              </a:rPr>
              <a:t>o</a:t>
            </a:r>
            <a:r>
              <a:rPr lang="cs-CZ" sz="2800" b="1" dirty="0" smtClean="0">
                <a:solidFill>
                  <a:srgbClr val="FF0000"/>
                </a:solidFill>
              </a:rPr>
              <a:t> = 3x + 1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B</a:t>
            </a:r>
            <a:endParaRPr lang="cs-CZ" sz="36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319463" cy="327034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800" b="1" dirty="0"/>
              <a:t>x</a:t>
            </a:r>
            <a:r>
              <a:rPr lang="cs-CZ" sz="2800" b="1" dirty="0" smtClean="0"/>
              <a:t> – 1, x + 2, x + 3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dirty="0"/>
              <a:t>o</a:t>
            </a:r>
            <a:r>
              <a:rPr lang="cs-CZ" sz="2800" b="1" dirty="0" smtClean="0"/>
              <a:t> = (x – 1) + (x + 2) + (x + 3)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dirty="0"/>
              <a:t>o</a:t>
            </a:r>
            <a:r>
              <a:rPr lang="cs-CZ" sz="2800" b="1" dirty="0" smtClean="0"/>
              <a:t> = x – 1 + x + 2 + x + 3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dirty="0">
                <a:solidFill>
                  <a:srgbClr val="FF0000"/>
                </a:solidFill>
              </a:rPr>
              <a:t>o</a:t>
            </a:r>
            <a:r>
              <a:rPr lang="cs-CZ" sz="2800" b="1" dirty="0" smtClean="0">
                <a:solidFill>
                  <a:srgbClr val="FF0000"/>
                </a:solidFill>
              </a:rPr>
              <a:t> = 3x + 4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201571" y="6165977"/>
            <a:ext cx="8740859" cy="692023"/>
            <a:chOff x="201571" y="6165977"/>
            <a:chExt cx="8740859" cy="692023"/>
          </a:xfrm>
        </p:grpSpPr>
        <p:sp>
          <p:nvSpPr>
            <p:cNvPr id="11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12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405229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Rozdíl obvodů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B - A</a:t>
            </a:r>
            <a:endParaRPr lang="cs-CZ" sz="3600" dirty="0"/>
          </a:p>
        </p:txBody>
      </p:sp>
      <p:sp>
        <p:nvSpPr>
          <p:cNvPr id="5" name="Zástupný symbol pro obsah 4"/>
          <p:cNvSpPr txBox="1">
            <a:spLocks noGrp="1"/>
          </p:cNvSpPr>
          <p:nvPr>
            <p:ph sz="half" idx="2"/>
          </p:nvPr>
        </p:nvSpPr>
        <p:spPr>
          <a:xfrm>
            <a:off x="457200" y="2174875"/>
            <a:ext cx="4040188" cy="2850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800" b="1" dirty="0" smtClean="0"/>
              <a:t>(3x + 4) – (3x + 1) =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dirty="0" smtClean="0"/>
              <a:t>= 3x + 4 – 3x – 1 = </a:t>
            </a:r>
            <a:r>
              <a:rPr lang="cs-CZ" sz="2800" b="1" dirty="0" smtClean="0">
                <a:solidFill>
                  <a:srgbClr val="FF0000"/>
                </a:solidFill>
              </a:rPr>
              <a:t>3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i="1" dirty="0" smtClean="0"/>
              <a:t>Trojúhelník B je o 3 cm </a:t>
            </a:r>
            <a:r>
              <a:rPr lang="cs-CZ" sz="2800" b="1" i="1" dirty="0" smtClean="0">
                <a:solidFill>
                  <a:srgbClr val="FF0000"/>
                </a:solidFill>
              </a:rPr>
              <a:t>větší</a:t>
            </a:r>
            <a:r>
              <a:rPr lang="cs-CZ" sz="2800" b="1" i="1" dirty="0" smtClean="0"/>
              <a:t> než trojúhelník A.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A - B</a:t>
            </a:r>
            <a:endParaRPr lang="cs-CZ" sz="3600" dirty="0"/>
          </a:p>
        </p:txBody>
      </p:sp>
      <p:sp>
        <p:nvSpPr>
          <p:cNvPr id="6" name="Zástupný symbol pro obsah 5"/>
          <p:cNvSpPr txBox="1">
            <a:spLocks noGrp="1"/>
          </p:cNvSpPr>
          <p:nvPr>
            <p:ph sz="quarter" idx="4"/>
          </p:nvPr>
        </p:nvSpPr>
        <p:spPr>
          <a:xfrm>
            <a:off x="4645025" y="2174875"/>
            <a:ext cx="4041775" cy="3582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800" b="1" dirty="0" smtClean="0"/>
              <a:t>(</a:t>
            </a:r>
            <a:r>
              <a:rPr lang="cs-CZ" sz="2800" b="1" dirty="0"/>
              <a:t>3x + </a:t>
            </a:r>
            <a:r>
              <a:rPr lang="cs-CZ" sz="2800" b="1" dirty="0" smtClean="0"/>
              <a:t>1) </a:t>
            </a:r>
            <a:r>
              <a:rPr lang="cs-CZ" sz="2800" b="1" dirty="0"/>
              <a:t>– (3x + </a:t>
            </a:r>
            <a:r>
              <a:rPr lang="cs-CZ" sz="2800" b="1" dirty="0" smtClean="0"/>
              <a:t>4)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dirty="0" smtClean="0"/>
              <a:t>= </a:t>
            </a:r>
            <a:r>
              <a:rPr lang="cs-CZ" sz="2800" b="1" dirty="0"/>
              <a:t>3x + </a:t>
            </a:r>
            <a:r>
              <a:rPr lang="cs-CZ" sz="2800" b="1" dirty="0" smtClean="0"/>
              <a:t>1 </a:t>
            </a:r>
            <a:r>
              <a:rPr lang="cs-CZ" sz="2800" b="1" dirty="0"/>
              <a:t>– 3x – </a:t>
            </a:r>
            <a:r>
              <a:rPr lang="cs-CZ" sz="2800" b="1" dirty="0" smtClean="0"/>
              <a:t>4 </a:t>
            </a:r>
            <a:r>
              <a:rPr lang="cs-CZ" sz="2800" b="1" dirty="0"/>
              <a:t>= </a:t>
            </a:r>
            <a:r>
              <a:rPr lang="cs-CZ" sz="2800" b="1" dirty="0" smtClean="0">
                <a:solidFill>
                  <a:srgbClr val="FF0000"/>
                </a:solidFill>
              </a:rPr>
              <a:t>- 3</a:t>
            </a:r>
            <a:r>
              <a:rPr lang="cs-CZ" sz="2800" b="1" dirty="0" smtClean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b="1" i="1" dirty="0" smtClean="0"/>
              <a:t>Trojúhelník A je o 3 cm </a:t>
            </a:r>
            <a:r>
              <a:rPr lang="cs-CZ" sz="2800" b="1" i="1" dirty="0" smtClean="0">
                <a:solidFill>
                  <a:srgbClr val="FF0000"/>
                </a:solidFill>
              </a:rPr>
              <a:t>menší</a:t>
            </a:r>
            <a:r>
              <a:rPr lang="cs-CZ" sz="2800" b="1" i="1" dirty="0" smtClean="0"/>
              <a:t> než </a:t>
            </a:r>
            <a:r>
              <a:rPr lang="cs-CZ" sz="2800" b="1" i="1" smtClean="0"/>
              <a:t>trojúhelník B.</a:t>
            </a:r>
            <a:endParaRPr lang="cs-CZ" sz="2800" b="1" i="1" dirty="0"/>
          </a:p>
          <a:p>
            <a:pPr marL="0" indent="0">
              <a:lnSpc>
                <a:spcPct val="150000"/>
              </a:lnSpc>
              <a:buNone/>
            </a:pPr>
            <a:endParaRPr lang="cs-CZ" sz="2800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201571" y="6165977"/>
            <a:ext cx="8740859" cy="692023"/>
            <a:chOff x="201571" y="6165977"/>
            <a:chExt cx="8740859" cy="692023"/>
          </a:xfrm>
        </p:grpSpPr>
        <p:sp>
          <p:nvSpPr>
            <p:cNvPr id="10" name="Zástupný symbol pro zápatí 9"/>
            <p:cNvSpPr txBox="1">
              <a:spLocks/>
            </p:cNvSpPr>
            <p:nvPr/>
          </p:nvSpPr>
          <p:spPr>
            <a:xfrm>
              <a:off x="201571" y="6165977"/>
              <a:ext cx="5665508" cy="692023"/>
            </a:xfrm>
            <a:prstGeom prst="rect">
              <a:avLst/>
            </a:prstGeom>
          </p:spPr>
          <p:txBody>
            <a:bodyPr vert="horz" lIns="91440" tIns="45720" rIns="91440" bIns="45720" rtlCol="0" anchor="t"/>
            <a:lstStyle>
              <a:defPPr>
                <a:defRPr lang="cs-CZ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Autorem materiálu a všech jeho částí, není-li uvedeno jinak, je Mgr. Gabriela Drapáková. Financováno z ESF a státního rozpočtu ČR.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11" name="Picture 2" descr="E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650" y="6206806"/>
              <a:ext cx="2873780" cy="651194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421637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478</Words>
  <Application>Microsoft Office PowerPoint</Application>
  <PresentationFormat>Předvádění na obrazovce (4:3)</PresentationFormat>
  <Paragraphs>52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Součet a rozdíl mnohočlenů</vt:lpstr>
      <vt:lpstr>Příklad 1</vt:lpstr>
      <vt:lpstr>Příklad 2</vt:lpstr>
      <vt:lpstr>Obvod trojúhelníků</vt:lpstr>
      <vt:lpstr>Rozdíl obvodů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Gabriela Drapáková</dc:creator>
  <cp:lastModifiedBy>Mgr. Miroslav Žalud</cp:lastModifiedBy>
  <cp:revision>19</cp:revision>
  <dcterms:created xsi:type="dcterms:W3CDTF">2013-12-25T13:44:05Z</dcterms:created>
  <dcterms:modified xsi:type="dcterms:W3CDTF">2014-01-12T17:23:24Z</dcterms:modified>
</cp:coreProperties>
</file>