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86323" autoAdjust="0"/>
  </p:normalViewPr>
  <p:slideViewPr>
    <p:cSldViewPr>
      <p:cViewPr varScale="1">
        <p:scale>
          <a:sx n="80" d="100"/>
          <a:sy n="80" d="100"/>
        </p:scale>
        <p:origin x="-155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2" y="3161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081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987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047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471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236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957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823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869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340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494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623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47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265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01571" y="6265369"/>
            <a:ext cx="8740859" cy="692023"/>
            <a:chOff x="201571" y="6165977"/>
            <a:chExt cx="8740859" cy="692023"/>
          </a:xfrm>
        </p:grpSpPr>
        <p:sp>
          <p:nvSpPr>
            <p:cNvPr id="3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4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  <p:sp>
        <p:nvSpPr>
          <p:cNvPr id="5" name="TextovéPole 4"/>
          <p:cNvSpPr txBox="1"/>
          <p:nvPr/>
        </p:nvSpPr>
        <p:spPr>
          <a:xfrm>
            <a:off x="251521" y="260648"/>
            <a:ext cx="856895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Název školy: Základní škola Chomutov, Písečná 5144</a:t>
            </a:r>
          </a:p>
          <a:p>
            <a:r>
              <a:rPr lang="cs-CZ" sz="2400" dirty="0"/>
              <a:t>Název materiálu</a:t>
            </a:r>
            <a:r>
              <a:rPr lang="cs-CZ" sz="2400"/>
              <a:t>: </a:t>
            </a:r>
            <a:r>
              <a:rPr lang="cs-CZ" sz="2400"/>
              <a:t>VY_42_INOVACE_28_MNOHOČLENY_SOUČIN_prezentace_gd2</a:t>
            </a:r>
            <a:endParaRPr lang="cs-CZ" sz="2400" dirty="0"/>
          </a:p>
          <a:p>
            <a:r>
              <a:rPr lang="cs-CZ" sz="2400" dirty="0"/>
              <a:t>Číslo projektu: CZ 1.07/1.4.00/21.3355</a:t>
            </a:r>
          </a:p>
          <a:p>
            <a:r>
              <a:rPr lang="cs-CZ" sz="2400" dirty="0"/>
              <a:t>Autor: Mgr. Gabriela Drapáková</a:t>
            </a:r>
          </a:p>
          <a:p>
            <a:r>
              <a:rPr lang="cs-CZ" sz="2400" dirty="0"/>
              <a:t>Datum tvorby: </a:t>
            </a:r>
            <a:r>
              <a:rPr lang="cs-CZ" sz="2400" dirty="0" smtClean="0"/>
              <a:t>01. 01. 2014</a:t>
            </a:r>
            <a:endParaRPr lang="cs-CZ" sz="2400" dirty="0"/>
          </a:p>
          <a:p>
            <a:r>
              <a:rPr lang="cs-CZ" sz="2400" dirty="0"/>
              <a:t>Cílový ročník: </a:t>
            </a:r>
            <a:r>
              <a:rPr lang="cs-CZ" sz="2400" dirty="0" smtClean="0"/>
              <a:t>osmý</a:t>
            </a:r>
            <a:endParaRPr lang="cs-CZ" sz="2400" dirty="0"/>
          </a:p>
          <a:p>
            <a:r>
              <a:rPr lang="cs-CZ" sz="2400" dirty="0"/>
              <a:t>Vzdělávací oblast/obor/okruh: Matematika a její aplikace</a:t>
            </a:r>
          </a:p>
          <a:p>
            <a:r>
              <a:rPr lang="cs-CZ" sz="2400" dirty="0"/>
              <a:t>Klíčové slovo: </a:t>
            </a:r>
            <a:r>
              <a:rPr lang="cs-CZ" sz="2400" dirty="0" smtClean="0"/>
              <a:t>výraz, jednočlen, mnohočlen, součin</a:t>
            </a:r>
            <a:endParaRPr lang="cs-CZ" sz="2400" dirty="0"/>
          </a:p>
          <a:p>
            <a:r>
              <a:rPr lang="cs-CZ" sz="2400" dirty="0"/>
              <a:t>Anotace: Tato prezentace shrnuje nejdůležitější </a:t>
            </a:r>
            <a:r>
              <a:rPr lang="cs-CZ" sz="2400" dirty="0" smtClean="0"/>
              <a:t>informace, jak násobit jednočlenem, roznásobení závorky, násobení mnohočlenu mnohočlenem.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2043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Součin mnohočlenů</a:t>
            </a:r>
            <a:endParaRPr lang="cs-CZ" sz="4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514350" indent="-514350">
                  <a:lnSpc>
                    <a:spcPct val="150000"/>
                  </a:lnSpc>
                  <a:buAutoNum type="alphaLcParenR"/>
                </a:pPr>
                <a:r>
                  <a:rPr lang="cs-CZ" sz="3600" b="1" dirty="0" smtClean="0">
                    <a:solidFill>
                      <a:srgbClr val="0070C0"/>
                    </a:solidFill>
                  </a:rPr>
                  <a:t>Jednočlen x jednočlen</a:t>
                </a:r>
              </a:p>
              <a:p>
                <a:pPr>
                  <a:lnSpc>
                    <a:spcPct val="150000"/>
                  </a:lnSpc>
                  <a:buFont typeface="Wingdings" panose="05000000000000000000" pitchFamily="2" charset="2"/>
                  <a:buChar char="§"/>
                </a:pPr>
                <a:r>
                  <a:rPr lang="cs-CZ" dirty="0" smtClean="0"/>
                  <a:t>Koeficienty vynásobíme</a:t>
                </a:r>
              </a:p>
              <a:p>
                <a:pPr>
                  <a:lnSpc>
                    <a:spcPct val="150000"/>
                  </a:lnSpc>
                  <a:buFont typeface="Wingdings" panose="05000000000000000000" pitchFamily="2" charset="2"/>
                  <a:buChar char="§"/>
                </a:pPr>
                <a:r>
                  <a:rPr lang="cs-CZ" dirty="0" smtClean="0"/>
                  <a:t>Proměnné sdružíme podle vzorce: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𝒎</m:t>
                          </m:r>
                        </m:sup>
                      </m:sSup>
                      <m:r>
                        <a:rPr lang="cs-CZ" sz="40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. </m:t>
                      </m:r>
                      <m:sSup>
                        <m:sSupPr>
                          <m:ctrlP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sup>
                      </m:sSup>
                      <m:r>
                        <a:rPr lang="cs-CZ" sz="40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𝒎</m:t>
                          </m:r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sup>
                      </m:sSup>
                    </m:oMath>
                  </m:oMathPara>
                </a14:m>
                <a:endParaRPr lang="cs-CZ" sz="4000" b="1" dirty="0" smtClean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2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" name="Skupina 4"/>
          <p:cNvGrpSpPr/>
          <p:nvPr/>
        </p:nvGrpSpPr>
        <p:grpSpPr>
          <a:xfrm>
            <a:off x="201571" y="6165977"/>
            <a:ext cx="8740859" cy="692023"/>
            <a:chOff x="201571" y="6165977"/>
            <a:chExt cx="8740859" cy="692023"/>
          </a:xfrm>
        </p:grpSpPr>
        <p:sp>
          <p:nvSpPr>
            <p:cNvPr id="6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7" name="Picture 2" descr="EU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486142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Příklad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lnSpc>
                <a:spcPct val="200000"/>
              </a:lnSpc>
              <a:buFont typeface="+mj-lt"/>
              <a:buAutoNum type="arabicParenR"/>
            </a:pPr>
            <a:r>
              <a:rPr lang="cs-CZ" sz="3600" b="1" dirty="0" smtClean="0"/>
              <a:t>3</a:t>
            </a:r>
            <a:r>
              <a:rPr lang="cs-CZ" sz="3600" b="1" dirty="0" smtClean="0">
                <a:solidFill>
                  <a:srgbClr val="FF0000"/>
                </a:solidFill>
              </a:rPr>
              <a:t>x</a:t>
            </a:r>
            <a:r>
              <a:rPr lang="cs-CZ" sz="3600" b="1" dirty="0" smtClean="0"/>
              <a:t>.2</a:t>
            </a:r>
            <a:r>
              <a:rPr lang="cs-CZ" sz="3600" b="1" dirty="0" smtClean="0">
                <a:solidFill>
                  <a:srgbClr val="FF0000"/>
                </a:solidFill>
              </a:rPr>
              <a:t>x²</a:t>
            </a:r>
            <a:r>
              <a:rPr lang="cs-CZ" sz="3600" b="1" dirty="0" smtClean="0"/>
              <a:t>.</a:t>
            </a:r>
            <a:r>
              <a:rPr lang="cs-CZ" sz="3600" b="1" dirty="0" smtClean="0">
                <a:solidFill>
                  <a:srgbClr val="0070C0"/>
                </a:solidFill>
              </a:rPr>
              <a:t>y</a:t>
            </a:r>
            <a:r>
              <a:rPr lang="cs-CZ" sz="3600" b="1" dirty="0" smtClean="0"/>
              <a:t> = 6</a:t>
            </a:r>
            <a:r>
              <a:rPr lang="cs-CZ" sz="3600" b="1" dirty="0" smtClean="0">
                <a:solidFill>
                  <a:srgbClr val="FF0000"/>
                </a:solidFill>
              </a:rPr>
              <a:t>x³</a:t>
            </a:r>
            <a:r>
              <a:rPr lang="cs-CZ" sz="3600" b="1" dirty="0" smtClean="0">
                <a:solidFill>
                  <a:srgbClr val="0070C0"/>
                </a:solidFill>
              </a:rPr>
              <a:t>y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arenR"/>
            </a:pPr>
            <a:r>
              <a:rPr lang="cs-CZ" sz="3600" b="1" dirty="0" smtClean="0"/>
              <a:t>- 5</a:t>
            </a:r>
            <a:r>
              <a:rPr lang="cs-CZ" sz="3600" b="1" dirty="0" smtClean="0">
                <a:solidFill>
                  <a:srgbClr val="0070C0"/>
                </a:solidFill>
              </a:rPr>
              <a:t>u³</a:t>
            </a:r>
            <a:r>
              <a:rPr lang="cs-CZ" sz="3600" b="1" dirty="0" smtClean="0">
                <a:solidFill>
                  <a:srgbClr val="FF0000"/>
                </a:solidFill>
              </a:rPr>
              <a:t>v⁵</a:t>
            </a:r>
            <a:r>
              <a:rPr lang="cs-CZ" sz="3600" b="1" dirty="0" smtClean="0"/>
              <a:t>.(- 4</a:t>
            </a:r>
            <a:r>
              <a:rPr lang="cs-CZ" sz="3600" b="1" dirty="0" smtClean="0">
                <a:solidFill>
                  <a:srgbClr val="0070C0"/>
                </a:solidFill>
              </a:rPr>
              <a:t>u²</a:t>
            </a:r>
            <a:r>
              <a:rPr lang="cs-CZ" sz="3600" b="1" dirty="0" smtClean="0">
                <a:solidFill>
                  <a:srgbClr val="FF0000"/>
                </a:solidFill>
              </a:rPr>
              <a:t>v</a:t>
            </a:r>
            <a:r>
              <a:rPr lang="cs-CZ" sz="3600" b="1" dirty="0" smtClean="0"/>
              <a:t>) = 20</a:t>
            </a:r>
            <a:r>
              <a:rPr lang="cs-CZ" sz="3600" b="1" dirty="0" smtClean="0">
                <a:solidFill>
                  <a:srgbClr val="0070C0"/>
                </a:solidFill>
              </a:rPr>
              <a:t>u⁵</a:t>
            </a:r>
            <a:r>
              <a:rPr lang="cs-CZ" sz="3600" b="1" dirty="0" smtClean="0">
                <a:solidFill>
                  <a:srgbClr val="FF0000"/>
                </a:solidFill>
              </a:rPr>
              <a:t>v⁶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arenR"/>
            </a:pPr>
            <a:r>
              <a:rPr lang="cs-CZ" sz="3600" b="1" dirty="0" smtClean="0"/>
              <a:t>a²</a:t>
            </a:r>
            <a:r>
              <a:rPr lang="cs-CZ" sz="3600" b="1" dirty="0" smtClean="0">
                <a:solidFill>
                  <a:srgbClr val="FF0000"/>
                </a:solidFill>
              </a:rPr>
              <a:t>b</a:t>
            </a:r>
            <a:r>
              <a:rPr lang="cs-CZ" sz="3600" b="1" dirty="0" smtClean="0"/>
              <a:t>.</a:t>
            </a:r>
            <a:r>
              <a:rPr lang="cs-CZ" sz="3600" b="1" dirty="0" smtClean="0">
                <a:solidFill>
                  <a:srgbClr val="7030A0"/>
                </a:solidFill>
              </a:rPr>
              <a:t>2</a:t>
            </a:r>
            <a:r>
              <a:rPr lang="cs-CZ" sz="3600" b="1" dirty="0" smtClean="0"/>
              <a:t>a²</a:t>
            </a:r>
            <a:r>
              <a:rPr lang="cs-CZ" sz="3600" b="1" dirty="0" smtClean="0">
                <a:solidFill>
                  <a:srgbClr val="0070C0"/>
                </a:solidFill>
              </a:rPr>
              <a:t>c³</a:t>
            </a:r>
            <a:r>
              <a:rPr lang="cs-CZ" sz="3600" b="1" dirty="0" smtClean="0"/>
              <a:t>.</a:t>
            </a:r>
            <a:r>
              <a:rPr lang="cs-CZ" sz="3600" b="1" dirty="0" smtClean="0">
                <a:solidFill>
                  <a:srgbClr val="7030A0"/>
                </a:solidFill>
              </a:rPr>
              <a:t>7</a:t>
            </a:r>
            <a:r>
              <a:rPr lang="cs-CZ" sz="3600" b="1" dirty="0" smtClean="0"/>
              <a:t>a</a:t>
            </a:r>
            <a:r>
              <a:rPr lang="cs-CZ" sz="3600" b="1" dirty="0" smtClean="0">
                <a:solidFill>
                  <a:srgbClr val="FF0000"/>
                </a:solidFill>
              </a:rPr>
              <a:t>b³</a:t>
            </a:r>
            <a:r>
              <a:rPr lang="cs-CZ" sz="3600" b="1" dirty="0" smtClean="0">
                <a:solidFill>
                  <a:srgbClr val="0070C0"/>
                </a:solidFill>
              </a:rPr>
              <a:t>c³</a:t>
            </a:r>
            <a:r>
              <a:rPr lang="cs-CZ" sz="3600" b="1" dirty="0" smtClean="0"/>
              <a:t> =</a:t>
            </a:r>
            <a:r>
              <a:rPr lang="cs-CZ" sz="3600" b="1" dirty="0" smtClean="0">
                <a:solidFill>
                  <a:srgbClr val="7030A0"/>
                </a:solidFill>
              </a:rPr>
              <a:t>14</a:t>
            </a:r>
            <a:r>
              <a:rPr lang="cs-CZ" sz="3600" b="1" dirty="0" smtClean="0"/>
              <a:t>a⁵</a:t>
            </a:r>
            <a:r>
              <a:rPr lang="cs-CZ" sz="3600" b="1" dirty="0" smtClean="0">
                <a:solidFill>
                  <a:srgbClr val="FF0000"/>
                </a:solidFill>
              </a:rPr>
              <a:t>b⁴</a:t>
            </a:r>
            <a:r>
              <a:rPr lang="cs-CZ" sz="3600" b="1" dirty="0" smtClean="0">
                <a:solidFill>
                  <a:srgbClr val="0070C0"/>
                </a:solidFill>
              </a:rPr>
              <a:t>c⁶</a:t>
            </a:r>
            <a:endParaRPr lang="cs-CZ" sz="3600" b="1" dirty="0">
              <a:solidFill>
                <a:srgbClr val="0070C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201571" y="6165977"/>
            <a:ext cx="8740859" cy="692023"/>
            <a:chOff x="201571" y="6165977"/>
            <a:chExt cx="8740859" cy="692023"/>
          </a:xfrm>
        </p:grpSpPr>
        <p:sp>
          <p:nvSpPr>
            <p:cNvPr id="5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6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2060306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600" dirty="0" smtClean="0"/>
              <a:t>b) </a:t>
            </a:r>
            <a:r>
              <a:rPr lang="cs-CZ" sz="3600" b="1" dirty="0" smtClean="0">
                <a:solidFill>
                  <a:srgbClr val="0070C0"/>
                </a:solidFill>
              </a:rPr>
              <a:t>Jednočlen x mnohočlen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3600" b="1" dirty="0" smtClean="0"/>
              <a:t>Jednočlenem vynásobíme </a:t>
            </a:r>
            <a:r>
              <a:rPr lang="cs-CZ" sz="3600" b="1" dirty="0" smtClean="0">
                <a:solidFill>
                  <a:srgbClr val="FF0000"/>
                </a:solidFill>
              </a:rPr>
              <a:t>každý</a:t>
            </a:r>
            <a:r>
              <a:rPr lang="cs-CZ" sz="3600" b="1" dirty="0" smtClean="0"/>
              <a:t> člen mnohočlenu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3600" b="1" dirty="0" smtClean="0"/>
              <a:t>Stejné jednočleny sečteme / odečteme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sz="3600" dirty="0"/>
              <a:t> </a:t>
            </a:r>
            <a:r>
              <a:rPr lang="cs-CZ" sz="3600" dirty="0" smtClean="0"/>
              <a:t>   </a:t>
            </a:r>
            <a:r>
              <a:rPr lang="cs-CZ" sz="4000" b="1" dirty="0" smtClean="0"/>
              <a:t>2xy.(</a:t>
            </a:r>
            <a:r>
              <a:rPr lang="cs-CZ" sz="4000" b="1" dirty="0" smtClean="0">
                <a:solidFill>
                  <a:srgbClr val="0070C0"/>
                </a:solidFill>
              </a:rPr>
              <a:t>3x²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+ 5xy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– 6x</a:t>
            </a:r>
            <a:r>
              <a:rPr lang="cs-CZ" sz="4000" b="1" dirty="0" smtClean="0"/>
              <a:t>) =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sz="4000" b="1" dirty="0" smtClean="0"/>
              <a:t>=</a:t>
            </a:r>
            <a:r>
              <a:rPr lang="cs-CZ" sz="4000" b="1" dirty="0" smtClean="0">
                <a:solidFill>
                  <a:srgbClr val="0070C0"/>
                </a:solidFill>
              </a:rPr>
              <a:t> 6x³y</a:t>
            </a:r>
            <a:r>
              <a:rPr lang="cs-CZ" sz="4000" b="1" dirty="0" smtClean="0"/>
              <a:t> + 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10x²y²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– 12x²y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201571" y="6165977"/>
            <a:ext cx="8740859" cy="692023"/>
            <a:chOff x="201571" y="6165977"/>
            <a:chExt cx="8740859" cy="692023"/>
          </a:xfrm>
        </p:grpSpPr>
        <p:sp>
          <p:nvSpPr>
            <p:cNvPr id="5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6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2749419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/>
              <a:t>c) </a:t>
            </a:r>
            <a:r>
              <a:rPr lang="cs-CZ" sz="3600" b="1" dirty="0" smtClean="0">
                <a:solidFill>
                  <a:srgbClr val="0070C0"/>
                </a:solidFill>
              </a:rPr>
              <a:t>Mnohočlen x mnohočlen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3600" b="1" dirty="0" smtClean="0">
                <a:solidFill>
                  <a:srgbClr val="FF0000"/>
                </a:solidFill>
              </a:rPr>
              <a:t>Každý</a:t>
            </a:r>
            <a:r>
              <a:rPr lang="cs-CZ" sz="3600" b="1" dirty="0" smtClean="0"/>
              <a:t> člen 1. výrazu vynásobíme </a:t>
            </a:r>
            <a:r>
              <a:rPr lang="cs-CZ" sz="3600" b="1" dirty="0" smtClean="0">
                <a:solidFill>
                  <a:srgbClr val="FF0000"/>
                </a:solidFill>
              </a:rPr>
              <a:t>každým</a:t>
            </a:r>
            <a:r>
              <a:rPr lang="cs-CZ" sz="3600" b="1" dirty="0" smtClean="0"/>
              <a:t> členem 2. výrazu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b="1" dirty="0" smtClean="0"/>
              <a:t>Upravíme (součet / rozdíl)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/>
              <a:t>(</a:t>
            </a:r>
            <a:r>
              <a:rPr lang="cs-CZ" sz="3600" b="1" dirty="0" smtClean="0">
                <a:solidFill>
                  <a:srgbClr val="0070C0"/>
                </a:solidFill>
              </a:rPr>
              <a:t>2x</a:t>
            </a:r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+ 3</a:t>
            </a:r>
            <a:r>
              <a:rPr lang="cs-CZ" sz="3600" b="1" dirty="0" smtClean="0"/>
              <a:t>).(3x – 1) = </a:t>
            </a:r>
            <a:r>
              <a:rPr lang="cs-CZ" sz="3600" b="1" dirty="0" smtClean="0">
                <a:solidFill>
                  <a:srgbClr val="0070C0"/>
                </a:solidFill>
              </a:rPr>
              <a:t>2x</a:t>
            </a:r>
            <a:r>
              <a:rPr lang="cs-CZ" sz="3600" b="1" dirty="0" smtClean="0"/>
              <a:t>.3x + </a:t>
            </a:r>
            <a:r>
              <a:rPr lang="cs-CZ" sz="3600" b="1" dirty="0" smtClean="0">
                <a:solidFill>
                  <a:srgbClr val="0070C0"/>
                </a:solidFill>
              </a:rPr>
              <a:t>2x</a:t>
            </a:r>
            <a:r>
              <a:rPr lang="cs-CZ" sz="3600" b="1" dirty="0" smtClean="0"/>
              <a:t>.(-1) + </a:t>
            </a:r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r>
              <a:rPr lang="cs-CZ" sz="3600" b="1" dirty="0" smtClean="0"/>
              <a:t>.3x + </a:t>
            </a:r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r>
              <a:rPr lang="cs-CZ" sz="3600" b="1" dirty="0" smtClean="0"/>
              <a:t>.(-1) = 6x² – 2x + 9x – 1 = </a:t>
            </a:r>
            <a:r>
              <a:rPr lang="cs-CZ" sz="3600" b="1" u="sng" dirty="0" smtClean="0"/>
              <a:t>6x² + 7x – 1 </a:t>
            </a:r>
            <a:endParaRPr lang="cs-CZ" sz="3600" b="1" u="sng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627784" y="5733256"/>
            <a:ext cx="1800200" cy="0"/>
          </a:xfrm>
          <a:prstGeom prst="line">
            <a:avLst/>
          </a:prstGeom>
          <a:ln w="5715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156176" y="5885656"/>
            <a:ext cx="900100" cy="0"/>
          </a:xfrm>
          <a:prstGeom prst="line">
            <a:avLst/>
          </a:prstGeom>
          <a:ln w="5715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Skupina 6"/>
          <p:cNvGrpSpPr/>
          <p:nvPr/>
        </p:nvGrpSpPr>
        <p:grpSpPr>
          <a:xfrm>
            <a:off x="201571" y="6165977"/>
            <a:ext cx="8740859" cy="692023"/>
            <a:chOff x="201571" y="6165977"/>
            <a:chExt cx="8740859" cy="692023"/>
          </a:xfrm>
        </p:grpSpPr>
        <p:sp>
          <p:nvSpPr>
            <p:cNvPr id="8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9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2663199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Příklad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600" b="1" dirty="0" smtClean="0"/>
              <a:t>(</a:t>
            </a:r>
            <a:r>
              <a:rPr lang="cs-CZ" sz="3600" b="1" dirty="0" smtClean="0">
                <a:solidFill>
                  <a:srgbClr val="0070C0"/>
                </a:solidFill>
              </a:rPr>
              <a:t>5x²</a:t>
            </a:r>
            <a:r>
              <a:rPr lang="cs-CZ" sz="3600" b="1" dirty="0" smtClean="0"/>
              <a:t> + y).(- 3y – 2x) =                                  = </a:t>
            </a:r>
            <a:r>
              <a:rPr lang="cs-CZ" sz="3600" b="1" dirty="0" smtClean="0">
                <a:solidFill>
                  <a:srgbClr val="0070C0"/>
                </a:solidFill>
              </a:rPr>
              <a:t>- 15x²y</a:t>
            </a:r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rgbClr val="0070C0"/>
                </a:solidFill>
              </a:rPr>
              <a:t>– 10x³ </a:t>
            </a:r>
            <a:r>
              <a:rPr lang="cs-CZ" sz="3600" b="1" dirty="0" smtClean="0"/>
              <a:t>– 3y² – 2xy 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600" b="1" dirty="0" smtClean="0"/>
              <a:t>(</a:t>
            </a:r>
            <a:r>
              <a:rPr lang="cs-CZ" sz="3600" b="1" dirty="0" smtClean="0">
                <a:solidFill>
                  <a:srgbClr val="0070C0"/>
                </a:solidFill>
              </a:rPr>
              <a:t>2x</a:t>
            </a:r>
            <a:r>
              <a:rPr lang="cs-CZ" sz="3600" b="1" dirty="0" smtClean="0"/>
              <a:t> – 1).(7x² - 4x + 3) =                               = </a:t>
            </a:r>
            <a:r>
              <a:rPr lang="cs-CZ" sz="3600" b="1" dirty="0" smtClean="0">
                <a:solidFill>
                  <a:srgbClr val="0070C0"/>
                </a:solidFill>
              </a:rPr>
              <a:t>14x³ – 8x² + 6x </a:t>
            </a:r>
            <a:r>
              <a:rPr lang="cs-CZ" sz="3600" b="1" dirty="0" smtClean="0"/>
              <a:t>– 7x² + 4x – 3 =              = 14x³ - 15x² + 10x – 3 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600" b="1" dirty="0" smtClean="0"/>
              <a:t>(</a:t>
            </a:r>
            <a:r>
              <a:rPr lang="cs-CZ" sz="3600" b="1" dirty="0" smtClean="0">
                <a:solidFill>
                  <a:srgbClr val="0070C0"/>
                </a:solidFill>
              </a:rPr>
              <a:t>ab</a:t>
            </a:r>
            <a:r>
              <a:rPr lang="cs-CZ" sz="3600" b="1" dirty="0" smtClean="0"/>
              <a:t> + 5c).(ab – 5c) =                                    = </a:t>
            </a:r>
            <a:r>
              <a:rPr lang="cs-CZ" sz="3600" b="1" dirty="0" smtClean="0">
                <a:solidFill>
                  <a:srgbClr val="0070C0"/>
                </a:solidFill>
              </a:rPr>
              <a:t>a²b² – 5abc </a:t>
            </a:r>
            <a:r>
              <a:rPr lang="cs-CZ" sz="3600" b="1" dirty="0" smtClean="0"/>
              <a:t>+ 5abc – 25c² =                    = a²b² – 25c</a:t>
            </a:r>
          </a:p>
          <a:p>
            <a:pPr marL="0" indent="0">
              <a:buNone/>
            </a:pPr>
            <a:endParaRPr lang="cs-CZ" sz="3600" b="1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2267744" y="3645024"/>
            <a:ext cx="7920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707904" y="4236947"/>
            <a:ext cx="792088" cy="0"/>
          </a:xfrm>
          <a:prstGeom prst="line">
            <a:avLst/>
          </a:prstGeom>
          <a:ln w="5715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283968" y="3671616"/>
            <a:ext cx="7920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411760" y="4221088"/>
            <a:ext cx="7920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913016" y="5471816"/>
            <a:ext cx="792088" cy="0"/>
          </a:xfrm>
          <a:prstGeom prst="line">
            <a:avLst/>
          </a:prstGeom>
          <a:ln w="5715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644866" y="5445224"/>
            <a:ext cx="792088" cy="0"/>
          </a:xfrm>
          <a:prstGeom prst="line">
            <a:avLst/>
          </a:prstGeom>
          <a:ln w="5715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292080" y="3789040"/>
            <a:ext cx="792088" cy="0"/>
          </a:xfrm>
          <a:prstGeom prst="line">
            <a:avLst/>
          </a:prstGeom>
          <a:ln w="5715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436954" y="3671616"/>
            <a:ext cx="792088" cy="0"/>
          </a:xfrm>
          <a:prstGeom prst="line">
            <a:avLst/>
          </a:prstGeom>
          <a:ln w="5715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Skupina 11"/>
          <p:cNvGrpSpPr/>
          <p:nvPr/>
        </p:nvGrpSpPr>
        <p:grpSpPr>
          <a:xfrm>
            <a:off x="201571" y="6165977"/>
            <a:ext cx="8740859" cy="692023"/>
            <a:chOff x="201571" y="6165977"/>
            <a:chExt cx="8740859" cy="692023"/>
          </a:xfrm>
        </p:grpSpPr>
        <p:sp>
          <p:nvSpPr>
            <p:cNvPr id="13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14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2935291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440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Součin mnohočlenů</vt:lpstr>
      <vt:lpstr>Příklad</vt:lpstr>
      <vt:lpstr>Prezentace aplikace PowerPoint</vt:lpstr>
      <vt:lpstr>Prezentace aplikace PowerPoint</vt:lpstr>
      <vt:lpstr>Příklad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Gabriela Drapáková</dc:creator>
  <cp:lastModifiedBy>Mgr. Miroslav Žalud</cp:lastModifiedBy>
  <cp:revision>18</cp:revision>
  <dcterms:created xsi:type="dcterms:W3CDTF">2013-12-25T13:44:05Z</dcterms:created>
  <dcterms:modified xsi:type="dcterms:W3CDTF">2014-01-12T17:23:49Z</dcterms:modified>
</cp:coreProperties>
</file>