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CB0313-1D9C-4629-9414-99796AD94071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5E8258-E6D1-460E-8DA2-D15FAD39F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8BBC55-C4D5-4E78-B039-CB1C55F444EB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14E40-6C39-4E21-BCA5-F25F0340E2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BF95EC-0BC5-4273-9A3F-D00E8ACE82C5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5F5BF-A2FF-435B-8153-77D4597244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1B24CD-0955-469E-9954-71053235856A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B1113-5103-4F10-B96C-1C688447C6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319205-FB11-43CC-AC94-1E8378AE099E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F17BF-7D78-4A2A-8391-8B7F58CC6A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C2370-74C4-4E69-AA46-7C5DCA723E0A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9FEB66-17C9-4F61-8D27-8BCA8B7236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D3661-B822-44B4-8F4F-CB32D38773C3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D533C-BF16-40DF-8404-8A86D8A440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044015-E2D5-4987-92A9-DC9283AED91D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99F4DC-C0C1-449F-ADA3-1D73A0397F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708F94-BEB5-4EEA-9435-80C55357300F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1B0E81-24DF-419B-B524-71CACE2EF7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D045D-418F-4F6B-A040-C933064C4702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A1C5C-C8FC-4BC0-904E-F873EB0054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A696E-CD6C-45F1-930A-FA5D4F173D8F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8ADE5A-7EA8-4540-B6FA-B975C9DEC1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/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26B6D70-0810-4A32-9838-93929F0E8FA6}" type="datetimeFigureOut">
              <a:rPr lang="cs-CZ"/>
              <a:pPr>
                <a:defRPr/>
              </a:pPr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DD00BE8-4890-41FD-993C-371A290C7E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extovéPole 1"/>
          <p:cNvSpPr txBox="1">
            <a:spLocks noChangeArrowheads="1"/>
          </p:cNvSpPr>
          <p:nvPr/>
        </p:nvSpPr>
        <p:spPr bwMode="auto">
          <a:xfrm>
            <a:off x="250825" y="260350"/>
            <a:ext cx="8569325" cy="447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Název školy: Základní škola Chomutov, Písečná 5144</a:t>
            </a:r>
          </a:p>
          <a:p>
            <a:r>
              <a:rPr lang="cs-CZ" sz="2400">
                <a:latin typeface="Calibri" pitchFamily="34" charset="0"/>
              </a:rPr>
              <a:t>Název materiálu: VY_42_INOVACE_29_MNOHOČLEN_VYTÝKÁNÍ_prezentace_gd2</a:t>
            </a:r>
          </a:p>
          <a:p>
            <a:r>
              <a:rPr lang="cs-CZ" sz="2400">
                <a:latin typeface="Calibri" pitchFamily="34" charset="0"/>
              </a:rPr>
              <a:t>Číslo projektu: CZ 1.07/1.4.00/21.3355</a:t>
            </a:r>
          </a:p>
          <a:p>
            <a:r>
              <a:rPr lang="cs-CZ" sz="2400">
                <a:latin typeface="Calibri" pitchFamily="34" charset="0"/>
              </a:rPr>
              <a:t>Autor: Mgr. Gabriela Drapáková</a:t>
            </a:r>
          </a:p>
          <a:p>
            <a:r>
              <a:rPr lang="cs-CZ" sz="2400">
                <a:latin typeface="Calibri" pitchFamily="34" charset="0"/>
              </a:rPr>
              <a:t>Datum tvorby: 02. 01. 2014</a:t>
            </a:r>
          </a:p>
          <a:p>
            <a:r>
              <a:rPr lang="cs-CZ" sz="2400">
                <a:latin typeface="Calibri" pitchFamily="34" charset="0"/>
              </a:rPr>
              <a:t>Cílový ročník: osmý</a:t>
            </a:r>
          </a:p>
          <a:p>
            <a:r>
              <a:rPr lang="cs-CZ" sz="2400">
                <a:latin typeface="Calibri" pitchFamily="34" charset="0"/>
              </a:rPr>
              <a:t>Vzdělávací oblast/obor/okruh: Matematika a její aplikace</a:t>
            </a:r>
          </a:p>
          <a:p>
            <a:r>
              <a:rPr lang="cs-CZ" sz="2400">
                <a:latin typeface="Calibri" pitchFamily="34" charset="0"/>
              </a:rPr>
              <a:t>Klíčové slovo: výraz, mnohočlen, jednočlen, dělení jednočlenem</a:t>
            </a:r>
          </a:p>
          <a:p>
            <a:r>
              <a:rPr lang="cs-CZ" sz="2400">
                <a:latin typeface="Calibri" pitchFamily="34" charset="0"/>
              </a:rPr>
              <a:t>Anotace: Tato prezentace shrnuje nejdůležitější informace</a:t>
            </a:r>
            <a:r>
              <a:rPr lang="cs-CZ" sz="2400"/>
              <a:t>,</a:t>
            </a:r>
            <a:r>
              <a:rPr lang="cs-CZ" sz="2400">
                <a:latin typeface="Calibri" pitchFamily="34" charset="0"/>
              </a:rPr>
              <a:t> jak vydělit mnohočlen jednočlenem, j</a:t>
            </a:r>
            <a:r>
              <a:rPr lang="cs-CZ" sz="2400"/>
              <a:t>a</a:t>
            </a:r>
            <a:r>
              <a:rPr lang="cs-CZ" sz="2400">
                <a:latin typeface="Calibri" pitchFamily="34" charset="0"/>
              </a:rPr>
              <a:t>k vytknout jednočlen před závorku.</a:t>
            </a:r>
          </a:p>
        </p:txBody>
      </p:sp>
      <p:grpSp>
        <p:nvGrpSpPr>
          <p:cNvPr id="13314" name="Skupina 2"/>
          <p:cNvGrpSpPr>
            <a:grpSpLocks/>
          </p:cNvGrpSpPr>
          <p:nvPr/>
        </p:nvGrpSpPr>
        <p:grpSpPr bwMode="auto">
          <a:xfrm>
            <a:off x="201613" y="6021388"/>
            <a:ext cx="8740775" cy="692150"/>
            <a:chOff x="201571" y="6165977"/>
            <a:chExt cx="8740859" cy="692023"/>
          </a:xfrm>
        </p:grpSpPr>
        <p:sp>
          <p:nvSpPr>
            <p:cNvPr id="4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841" cy="692023"/>
            </a:xfrm>
            <a:prstGeom prst="rect">
              <a:avLst/>
            </a:prstGeom>
          </p:spPr>
          <p:txBody>
            <a:bodyPr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13316" name="Picture 2" descr="EU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 dpi="0" rotWithShape="1">
              <a:blip r:embed="rId3"/>
              <a:srcRect/>
              <a:tile tx="0" ty="0" sx="100000" sy="100000" flip="none" algn="tl"/>
            </a:blip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2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0070C0"/>
                </a:solidFill>
              </a:rPr>
              <a:t>Vytknutí před závorku</a:t>
            </a:r>
          </a:p>
        </p:txBody>
      </p:sp>
      <p:sp>
        <p:nvSpPr>
          <p:cNvPr id="4" name="Zástupný symbol pro obsah 3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blipFill rotWithShape="1">
            <a:blip r:embed="rId2"/>
            <a:stretch>
              <a:fillRect l="-1630" t="-1752" r="-667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  <p:grpSp>
        <p:nvGrpSpPr>
          <p:cNvPr id="14339" name="Skupina 4"/>
          <p:cNvGrpSpPr>
            <a:grpSpLocks/>
          </p:cNvGrpSpPr>
          <p:nvPr/>
        </p:nvGrpSpPr>
        <p:grpSpPr bwMode="auto">
          <a:xfrm>
            <a:off x="201613" y="6021388"/>
            <a:ext cx="8740775" cy="692150"/>
            <a:chOff x="201571" y="6165977"/>
            <a:chExt cx="8740859" cy="692023"/>
          </a:xfrm>
        </p:grpSpPr>
        <p:sp>
          <p:nvSpPr>
            <p:cNvPr id="6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841" cy="692023"/>
            </a:xfrm>
            <a:prstGeom prst="rect">
              <a:avLst/>
            </a:prstGeom>
          </p:spPr>
          <p:txBody>
            <a:bodyPr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14341" name="Picture 2" descr="EU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 dpi="0" rotWithShape="1">
              <a:blip r:embed="rId4"/>
              <a:srcRect/>
              <a:tile tx="0" ty="0" sx="100000" sy="100000" flip="none" algn="tl"/>
            </a:blip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836613"/>
            <a:ext cx="8229600" cy="5505450"/>
          </a:xfrm>
        </p:spPr>
        <p:txBody>
          <a:bodyPr rtlCol="0"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b="1" dirty="0" smtClean="0"/>
              <a:t>4x + 2y – 6xy = </a:t>
            </a:r>
            <a:r>
              <a:rPr lang="cs-CZ" b="1" dirty="0" smtClean="0">
                <a:solidFill>
                  <a:srgbClr val="FF0000"/>
                </a:solidFill>
              </a:rPr>
              <a:t>2</a:t>
            </a:r>
            <a:r>
              <a:rPr lang="cs-CZ" b="1" dirty="0" smtClean="0"/>
              <a:t>.(2x + y – 3xy)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       </a:t>
            </a:r>
            <a:r>
              <a:rPr lang="cs-CZ" sz="2800" dirty="0" smtClean="0">
                <a:solidFill>
                  <a:srgbClr val="FF0000"/>
                </a:solidFill>
              </a:rPr>
              <a:t>:2    :2       :2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/>
              <a:t>2) 3x² - x³y + xy² = </a:t>
            </a:r>
            <a:r>
              <a:rPr lang="cs-CZ" b="1" dirty="0" smtClean="0">
                <a:solidFill>
                  <a:srgbClr val="FF0000"/>
                </a:solidFill>
              </a:rPr>
              <a:t>x</a:t>
            </a:r>
            <a:r>
              <a:rPr lang="cs-CZ" b="1" dirty="0" smtClean="0"/>
              <a:t>.(3x - x²y + y²)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</a:t>
            </a:r>
            <a:r>
              <a:rPr lang="cs-CZ" sz="2800" dirty="0" smtClean="0">
                <a:solidFill>
                  <a:srgbClr val="FF0000"/>
                </a:solidFill>
              </a:rPr>
              <a:t>: x     : x     : x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/>
              <a:t>3) 15a⁴b² – 5ab – 10ab³c = </a:t>
            </a:r>
            <a:r>
              <a:rPr lang="cs-CZ" b="1" dirty="0" smtClean="0">
                <a:solidFill>
                  <a:srgbClr val="FF0000"/>
                </a:solidFill>
              </a:rPr>
              <a:t>5ab</a:t>
            </a:r>
            <a:r>
              <a:rPr lang="cs-CZ" b="1" dirty="0" smtClean="0"/>
              <a:t>.(3a³b – 1 – 2b²c)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</a:t>
            </a:r>
            <a:r>
              <a:rPr lang="cs-CZ" sz="2800" dirty="0" smtClean="0">
                <a:solidFill>
                  <a:srgbClr val="FF0000"/>
                </a:solidFill>
              </a:rPr>
              <a:t>: 5ab    : 5ab     : 5ab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/>
              <a:t>4) – 3u + 5v – 8 = </a:t>
            </a:r>
            <a:r>
              <a:rPr lang="cs-CZ" b="1" dirty="0" smtClean="0">
                <a:solidFill>
                  <a:srgbClr val="00B0F0"/>
                </a:solidFill>
              </a:rPr>
              <a:t>(</a:t>
            </a:r>
            <a:r>
              <a:rPr lang="cs-CZ" b="1" dirty="0" smtClean="0">
                <a:solidFill>
                  <a:srgbClr val="FF0000"/>
                </a:solidFill>
              </a:rPr>
              <a:t>-1</a:t>
            </a:r>
            <a:r>
              <a:rPr lang="cs-CZ" b="1" dirty="0" smtClean="0">
                <a:solidFill>
                  <a:srgbClr val="00B0F0"/>
                </a:solidFill>
              </a:rPr>
              <a:t>)</a:t>
            </a:r>
            <a:r>
              <a:rPr lang="cs-CZ" b="1" dirty="0" smtClean="0"/>
              <a:t>.(3u – 5v + 8)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</a:t>
            </a:r>
            <a:r>
              <a:rPr lang="cs-CZ" sz="2800" dirty="0" smtClean="0">
                <a:solidFill>
                  <a:srgbClr val="FF0000"/>
                </a:solidFill>
              </a:rPr>
              <a:t>:(-1)    :(-1)  </a:t>
            </a:r>
            <a:r>
              <a:rPr lang="cs-CZ" sz="2800" dirty="0" smtClean="0">
                <a:solidFill>
                  <a:srgbClr val="FF0000"/>
                </a:solidFill>
                <a:sym typeface="Wingdings" panose="05000000000000000000" pitchFamily="2" charset="2"/>
              </a:rPr>
              <a:t>:(-1)</a:t>
            </a:r>
            <a:endParaRPr lang="cs-CZ" sz="2800" dirty="0">
              <a:solidFill>
                <a:srgbClr val="FF0000"/>
              </a:solidFill>
            </a:endParaRPr>
          </a:p>
        </p:txBody>
      </p:sp>
      <p:grpSp>
        <p:nvGrpSpPr>
          <p:cNvPr id="15362" name="Skupina 3"/>
          <p:cNvGrpSpPr>
            <a:grpSpLocks/>
          </p:cNvGrpSpPr>
          <p:nvPr/>
        </p:nvGrpSpPr>
        <p:grpSpPr bwMode="auto">
          <a:xfrm>
            <a:off x="201613" y="6021388"/>
            <a:ext cx="8740775" cy="692150"/>
            <a:chOff x="201571" y="6165977"/>
            <a:chExt cx="8740859" cy="692023"/>
          </a:xfrm>
        </p:grpSpPr>
        <p:sp>
          <p:nvSpPr>
            <p:cNvPr id="5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841" cy="692023"/>
            </a:xfrm>
            <a:prstGeom prst="rect">
              <a:avLst/>
            </a:prstGeom>
          </p:spPr>
          <p:txBody>
            <a:bodyPr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15364" name="Picture 2" descr="EU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 dpi="0" rotWithShape="1">
              <a:blip r:embed="rId3"/>
              <a:srcRect/>
              <a:tile tx="0" ty="0" sx="100000" sy="100000" flip="none" algn="tl"/>
            </a:blip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>
                <a:solidFill>
                  <a:srgbClr val="0070C0"/>
                </a:solidFill>
              </a:rPr>
              <a:t>Vytknutí závorky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cs-CZ" dirty="0" smtClean="0"/>
              <a:t>Před závorku lze vytknout i celý výraz / závorka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/>
              <a:t>1) 2x.</a:t>
            </a:r>
            <a:r>
              <a:rPr lang="cs-CZ" b="1" dirty="0" smtClean="0">
                <a:solidFill>
                  <a:srgbClr val="FF0000"/>
                </a:solidFill>
              </a:rPr>
              <a:t>(x + 3)</a:t>
            </a:r>
            <a:r>
              <a:rPr lang="cs-CZ" b="1" dirty="0" smtClean="0"/>
              <a:t> – 5.</a:t>
            </a:r>
            <a:r>
              <a:rPr lang="cs-CZ" b="1" dirty="0" smtClean="0">
                <a:solidFill>
                  <a:srgbClr val="FF0000"/>
                </a:solidFill>
              </a:rPr>
              <a:t>(x + 3)</a:t>
            </a:r>
            <a:r>
              <a:rPr lang="cs-CZ" b="1" dirty="0" smtClean="0"/>
              <a:t> = </a:t>
            </a:r>
            <a:r>
              <a:rPr lang="cs-CZ" b="1" dirty="0" smtClean="0">
                <a:solidFill>
                  <a:srgbClr val="FF0000"/>
                </a:solidFill>
              </a:rPr>
              <a:t>(x + 3)</a:t>
            </a:r>
            <a:r>
              <a:rPr lang="cs-CZ" b="1" dirty="0" smtClean="0"/>
              <a:t>. (2x – 5)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/>
              <a:t>2) 4a.(b – 7) + </a:t>
            </a:r>
            <a:r>
              <a:rPr lang="cs-CZ" b="1" dirty="0" smtClean="0">
                <a:solidFill>
                  <a:srgbClr val="0070C0"/>
                </a:solidFill>
              </a:rPr>
              <a:t>b – 7</a:t>
            </a:r>
            <a:r>
              <a:rPr lang="cs-CZ" b="1" dirty="0" smtClean="0"/>
              <a:t> = 4a.</a:t>
            </a:r>
            <a:r>
              <a:rPr lang="cs-CZ" b="1" dirty="0" smtClean="0">
                <a:solidFill>
                  <a:srgbClr val="FF0000"/>
                </a:solidFill>
              </a:rPr>
              <a:t>(b – 7)</a:t>
            </a:r>
            <a:r>
              <a:rPr lang="cs-CZ" b="1" dirty="0" smtClean="0"/>
              <a:t> + 1.</a:t>
            </a:r>
            <a:r>
              <a:rPr lang="cs-CZ" b="1" dirty="0" smtClean="0">
                <a:solidFill>
                  <a:srgbClr val="FF0000"/>
                </a:solidFill>
              </a:rPr>
              <a:t>(b – 7)</a:t>
            </a:r>
            <a:r>
              <a:rPr lang="cs-CZ" b="1" dirty="0" smtClean="0"/>
              <a:t> =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/>
              <a:t>= </a:t>
            </a:r>
            <a:r>
              <a:rPr lang="cs-CZ" b="1" dirty="0" smtClean="0">
                <a:solidFill>
                  <a:srgbClr val="FF0000"/>
                </a:solidFill>
              </a:rPr>
              <a:t>(b – 7)</a:t>
            </a:r>
            <a:r>
              <a:rPr lang="cs-CZ" b="1" dirty="0" smtClean="0"/>
              <a:t>.(4a + 1)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/>
              <a:t>3</a:t>
            </a:r>
            <a:r>
              <a:rPr lang="cs-CZ" b="1" dirty="0" smtClean="0"/>
              <a:t>) u.(v + 2u) </a:t>
            </a:r>
            <a:r>
              <a:rPr lang="cs-CZ" b="1" dirty="0" smtClean="0">
                <a:solidFill>
                  <a:srgbClr val="0070C0"/>
                </a:solidFill>
              </a:rPr>
              <a:t>– v – 2u</a:t>
            </a:r>
            <a:r>
              <a:rPr lang="cs-CZ" b="1" dirty="0" smtClean="0"/>
              <a:t> = u.</a:t>
            </a:r>
            <a:r>
              <a:rPr lang="cs-CZ" b="1" dirty="0" smtClean="0">
                <a:solidFill>
                  <a:srgbClr val="FF0000"/>
                </a:solidFill>
              </a:rPr>
              <a:t>(v + 2u)</a:t>
            </a:r>
            <a:r>
              <a:rPr lang="cs-CZ" b="1" dirty="0" smtClean="0"/>
              <a:t> – 1.</a:t>
            </a:r>
            <a:r>
              <a:rPr lang="cs-CZ" b="1" dirty="0" smtClean="0">
                <a:solidFill>
                  <a:srgbClr val="FF0000"/>
                </a:solidFill>
              </a:rPr>
              <a:t>(v + 2u)</a:t>
            </a:r>
            <a:r>
              <a:rPr lang="cs-CZ" b="1" dirty="0" smtClean="0"/>
              <a:t> =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/>
              <a:t>= </a:t>
            </a:r>
            <a:r>
              <a:rPr lang="cs-CZ" b="1" dirty="0" smtClean="0">
                <a:solidFill>
                  <a:srgbClr val="FF0000"/>
                </a:solidFill>
              </a:rPr>
              <a:t>(v + 2u)</a:t>
            </a:r>
            <a:r>
              <a:rPr lang="cs-CZ" b="1" dirty="0" smtClean="0"/>
              <a:t>. (u – 1)</a:t>
            </a:r>
            <a:endParaRPr lang="cs-CZ" b="1" dirty="0"/>
          </a:p>
        </p:txBody>
      </p:sp>
      <p:grpSp>
        <p:nvGrpSpPr>
          <p:cNvPr id="16387" name="Skupina 3"/>
          <p:cNvGrpSpPr>
            <a:grpSpLocks/>
          </p:cNvGrpSpPr>
          <p:nvPr/>
        </p:nvGrpSpPr>
        <p:grpSpPr bwMode="auto">
          <a:xfrm>
            <a:off x="201613" y="6021388"/>
            <a:ext cx="8740775" cy="692150"/>
            <a:chOff x="201571" y="6165977"/>
            <a:chExt cx="8740859" cy="692023"/>
          </a:xfrm>
        </p:grpSpPr>
        <p:sp>
          <p:nvSpPr>
            <p:cNvPr id="5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841" cy="692023"/>
            </a:xfrm>
            <a:prstGeom prst="rect">
              <a:avLst/>
            </a:prstGeom>
          </p:spPr>
          <p:txBody>
            <a:bodyPr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16389" name="Picture 2" descr="EU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 dpi="0" rotWithShape="1">
              <a:blip r:embed="rId3"/>
              <a:srcRect/>
              <a:tile tx="0" ty="0" sx="100000" sy="100000" flip="none" algn="tl"/>
            </a:blip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234</Words>
  <Application>Microsoft Office PowerPoint</Application>
  <PresentationFormat>On-screen Show (4:3)</PresentationFormat>
  <Paragraphs>31</Paragraphs>
  <Slides>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8" baseType="lpstr">
      <vt:lpstr>Calibri</vt:lpstr>
      <vt:lpstr>Arial</vt:lpstr>
      <vt:lpstr>Wingdings</vt:lpstr>
      <vt:lpstr>Motiv systému Office</vt:lpstr>
      <vt:lpstr>Snímek 1</vt:lpstr>
      <vt:lpstr>Vytknutí před závorku</vt:lpstr>
      <vt:lpstr>Snímek 3</vt:lpstr>
      <vt:lpstr>Vytknutí závorky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Gabriela Drapáková</dc:creator>
  <cp:lastModifiedBy>DUM</cp:lastModifiedBy>
  <cp:revision>16</cp:revision>
  <dcterms:created xsi:type="dcterms:W3CDTF">2013-12-25T13:44:05Z</dcterms:created>
  <dcterms:modified xsi:type="dcterms:W3CDTF">2014-01-12T17:32:36Z</dcterms:modified>
</cp:coreProperties>
</file>