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7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30812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99877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50472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44715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62363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6957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78238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8691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43408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4948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26233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colorTemperature colorTemp="47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709738-EC23-45DD-8516-2C33241F87AF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82652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201571" y="6021288"/>
            <a:ext cx="8740859" cy="692023"/>
            <a:chOff x="201571" y="6165977"/>
            <a:chExt cx="8740859" cy="692023"/>
          </a:xfrm>
        </p:grpSpPr>
        <p:sp>
          <p:nvSpPr>
            <p:cNvPr id="3" name="Zástupný symbol pro zápatí 9"/>
            <p:cNvSpPr txBox="1">
              <a:spLocks/>
            </p:cNvSpPr>
            <p:nvPr/>
          </p:nvSpPr>
          <p:spPr>
            <a:xfrm>
              <a:off x="201571" y="6165977"/>
              <a:ext cx="5665508" cy="692023"/>
            </a:xfrm>
            <a:prstGeom prst="rect">
              <a:avLst/>
            </a:prstGeom>
          </p:spPr>
          <p:txBody>
            <a:bodyPr vert="horz" lIns="91440" tIns="45720" rIns="91440" bIns="45720" rtlCol="0" anchor="t"/>
            <a:lstStyle>
              <a:defPPr>
                <a:defRPr lang="cs-CZ"/>
              </a:defPPr>
              <a:lvl1pPr marL="0" algn="ct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Autorem materiálu a všech jeho částí, není-li uvedeno jinak, je Mgr. Gabriela Drapáková. Financováno z ESF a státního rozpočtu ČR.</a:t>
              </a:r>
              <a:endParaRPr lang="cs-CZ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pic>
          <p:nvPicPr>
            <p:cNvPr id="4" name="Picture 2" descr="EU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68650" y="6206806"/>
              <a:ext cx="2873780" cy="651194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  <a:ln>
              <a:noFill/>
            </a:ln>
            <a:extLst/>
          </p:spPr>
        </p:pic>
      </p:grpSp>
      <p:sp>
        <p:nvSpPr>
          <p:cNvPr id="5" name="TextovéPole 4"/>
          <p:cNvSpPr txBox="1"/>
          <p:nvPr/>
        </p:nvSpPr>
        <p:spPr>
          <a:xfrm>
            <a:off x="251521" y="260648"/>
            <a:ext cx="856895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Název školy: Základní škola Chomutov, Písečná 5144</a:t>
            </a:r>
          </a:p>
          <a:p>
            <a:r>
              <a:rPr lang="cs-CZ" sz="2400" dirty="0"/>
              <a:t>Název materiálu: </a:t>
            </a:r>
            <a:r>
              <a:rPr lang="cs-CZ" sz="2400" dirty="0" smtClean="0"/>
              <a:t>VY_42_INOVACE_30_MNOHOČLEN_VZORCE_gd2</a:t>
            </a:r>
            <a:endParaRPr lang="cs-CZ" sz="2400" dirty="0"/>
          </a:p>
          <a:p>
            <a:r>
              <a:rPr lang="cs-CZ" sz="2400" dirty="0"/>
              <a:t>Číslo projektu: CZ 1.07/1.4.00/21.3355</a:t>
            </a:r>
          </a:p>
          <a:p>
            <a:r>
              <a:rPr lang="cs-CZ" sz="2400" dirty="0"/>
              <a:t>Autor: Mgr. Gabriela Drapáková</a:t>
            </a:r>
          </a:p>
          <a:p>
            <a:r>
              <a:rPr lang="cs-CZ" sz="2400" dirty="0"/>
              <a:t>Datum tvorby: </a:t>
            </a:r>
            <a:r>
              <a:rPr lang="cs-CZ" sz="2400" dirty="0" smtClean="0"/>
              <a:t>02. 01. 2014</a:t>
            </a:r>
            <a:endParaRPr lang="cs-CZ" sz="2400" dirty="0"/>
          </a:p>
          <a:p>
            <a:r>
              <a:rPr lang="cs-CZ" sz="2400" dirty="0"/>
              <a:t>Cílový ročník: </a:t>
            </a:r>
            <a:r>
              <a:rPr lang="cs-CZ" sz="2400" dirty="0" smtClean="0"/>
              <a:t>osmý</a:t>
            </a:r>
            <a:endParaRPr lang="cs-CZ" sz="2400" dirty="0"/>
          </a:p>
          <a:p>
            <a:r>
              <a:rPr lang="cs-CZ" sz="2400" dirty="0"/>
              <a:t>Vzdělávací oblast/obor/okruh: Matematika a její aplikace</a:t>
            </a:r>
          </a:p>
          <a:p>
            <a:r>
              <a:rPr lang="cs-CZ" sz="2400" dirty="0"/>
              <a:t>Klíčové slovo: </a:t>
            </a:r>
            <a:r>
              <a:rPr lang="cs-CZ" sz="2400" dirty="0" smtClean="0"/>
              <a:t>výraz, mnohočlen, rozklad na součin, vzorce</a:t>
            </a:r>
            <a:endParaRPr lang="cs-CZ" sz="2400" dirty="0"/>
          </a:p>
          <a:p>
            <a:r>
              <a:rPr lang="cs-CZ" sz="2400" dirty="0"/>
              <a:t>Anotace: </a:t>
            </a:r>
            <a:r>
              <a:rPr lang="cs-CZ" sz="2400" dirty="0"/>
              <a:t>Tato prezentace shrnuje nejdůležitější </a:t>
            </a:r>
            <a:r>
              <a:rPr lang="cs-CZ" sz="2400" dirty="0" smtClean="0"/>
              <a:t>informace o tom, jak použít vzorce (a ± b)² a a² </a:t>
            </a:r>
            <a:r>
              <a:rPr lang="cs-CZ" sz="2400" smtClean="0"/>
              <a:t>- b².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010510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19256" cy="1156990"/>
          </a:xfrm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6000" b="1" dirty="0" smtClean="0"/>
              <a:t>(a ± b)²</a:t>
            </a:r>
            <a:endParaRPr lang="cs-CZ" sz="60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ln w="76200" cmpd="tri">
            <a:noFill/>
          </a:ln>
        </p:spPr>
        <p:txBody>
          <a:bodyPr>
            <a:normAutofit/>
          </a:bodyPr>
          <a:lstStyle/>
          <a:p>
            <a:pPr marL="0" indent="0" algn="ctr">
              <a:lnSpc>
                <a:spcPct val="200000"/>
              </a:lnSpc>
              <a:buNone/>
            </a:pPr>
            <a:r>
              <a:rPr lang="cs-CZ" sz="4800" b="1" dirty="0" smtClean="0">
                <a:solidFill>
                  <a:srgbClr val="FF0000"/>
                </a:solidFill>
              </a:rPr>
              <a:t>(a </a:t>
            </a:r>
            <a:r>
              <a:rPr lang="cs-CZ" sz="4800" b="1" dirty="0" smtClean="0"/>
              <a:t>+</a:t>
            </a:r>
            <a:r>
              <a:rPr lang="cs-CZ" sz="4800" b="1" dirty="0" smtClean="0">
                <a:solidFill>
                  <a:srgbClr val="FF0000"/>
                </a:solidFill>
              </a:rPr>
              <a:t> b)² = a² </a:t>
            </a:r>
            <a:r>
              <a:rPr lang="cs-CZ" sz="4800" b="1" dirty="0" smtClean="0"/>
              <a:t>+</a:t>
            </a:r>
            <a:r>
              <a:rPr lang="cs-CZ" sz="4800" b="1" dirty="0" smtClean="0">
                <a:solidFill>
                  <a:srgbClr val="FF0000"/>
                </a:solidFill>
              </a:rPr>
              <a:t> 2ab + b²</a:t>
            </a:r>
          </a:p>
          <a:p>
            <a:pPr marL="0" indent="0" algn="ctr">
              <a:lnSpc>
                <a:spcPct val="200000"/>
              </a:lnSpc>
              <a:buNone/>
            </a:pPr>
            <a:r>
              <a:rPr lang="cs-CZ" sz="4800" b="1" dirty="0">
                <a:solidFill>
                  <a:srgbClr val="FF0000"/>
                </a:solidFill>
              </a:rPr>
              <a:t>(a </a:t>
            </a:r>
            <a:r>
              <a:rPr lang="cs-CZ" sz="4800" b="1" dirty="0" smtClean="0"/>
              <a:t>-</a:t>
            </a:r>
            <a:r>
              <a:rPr lang="cs-CZ" sz="4800" b="1" dirty="0" smtClean="0">
                <a:solidFill>
                  <a:srgbClr val="FF0000"/>
                </a:solidFill>
              </a:rPr>
              <a:t> </a:t>
            </a:r>
            <a:r>
              <a:rPr lang="cs-CZ" sz="4800" b="1" dirty="0">
                <a:solidFill>
                  <a:srgbClr val="FF0000"/>
                </a:solidFill>
              </a:rPr>
              <a:t>b)² = a² </a:t>
            </a:r>
            <a:r>
              <a:rPr lang="cs-CZ" sz="4800" b="1" dirty="0" smtClean="0"/>
              <a:t>-</a:t>
            </a:r>
            <a:r>
              <a:rPr lang="cs-CZ" sz="4800" b="1" dirty="0" smtClean="0">
                <a:solidFill>
                  <a:srgbClr val="FF0000"/>
                </a:solidFill>
              </a:rPr>
              <a:t> </a:t>
            </a:r>
            <a:r>
              <a:rPr lang="cs-CZ" sz="4800" b="1" dirty="0">
                <a:solidFill>
                  <a:srgbClr val="FF0000"/>
                </a:solidFill>
              </a:rPr>
              <a:t>2ab + b²</a:t>
            </a:r>
          </a:p>
          <a:p>
            <a:pPr marL="0" indent="0">
              <a:buNone/>
            </a:pPr>
            <a:r>
              <a:rPr lang="cs-CZ" sz="3600" i="1" dirty="0" smtClean="0">
                <a:solidFill>
                  <a:srgbClr val="0070C0"/>
                </a:solidFill>
              </a:rPr>
              <a:t>(- a – b)² = (a + b)²		</a:t>
            </a:r>
            <a:r>
              <a:rPr lang="cs-CZ" sz="3600" i="1" dirty="0">
                <a:solidFill>
                  <a:srgbClr val="0070C0"/>
                </a:solidFill>
              </a:rPr>
              <a:t>(- a </a:t>
            </a:r>
            <a:r>
              <a:rPr lang="cs-CZ" sz="3600" i="1" dirty="0" smtClean="0">
                <a:solidFill>
                  <a:srgbClr val="0070C0"/>
                </a:solidFill>
              </a:rPr>
              <a:t>+ </a:t>
            </a:r>
            <a:r>
              <a:rPr lang="cs-CZ" sz="3600" i="1" dirty="0">
                <a:solidFill>
                  <a:srgbClr val="0070C0"/>
                </a:solidFill>
              </a:rPr>
              <a:t>b)² = (a </a:t>
            </a:r>
            <a:r>
              <a:rPr lang="cs-CZ" sz="3600" i="1" dirty="0" smtClean="0">
                <a:solidFill>
                  <a:srgbClr val="0070C0"/>
                </a:solidFill>
              </a:rPr>
              <a:t>- </a:t>
            </a:r>
            <a:r>
              <a:rPr lang="cs-CZ" sz="3600" i="1" dirty="0">
                <a:solidFill>
                  <a:srgbClr val="0070C0"/>
                </a:solidFill>
              </a:rPr>
              <a:t>b)²</a:t>
            </a:r>
          </a:p>
          <a:p>
            <a:pPr marL="0" indent="0">
              <a:buNone/>
            </a:pPr>
            <a:endParaRPr lang="cs-CZ" sz="3600" dirty="0"/>
          </a:p>
        </p:txBody>
      </p:sp>
      <p:grpSp>
        <p:nvGrpSpPr>
          <p:cNvPr id="5" name="Skupina 4"/>
          <p:cNvGrpSpPr/>
          <p:nvPr/>
        </p:nvGrpSpPr>
        <p:grpSpPr>
          <a:xfrm>
            <a:off x="201571" y="6021288"/>
            <a:ext cx="8740859" cy="692023"/>
            <a:chOff x="201571" y="6165977"/>
            <a:chExt cx="8740859" cy="692023"/>
          </a:xfrm>
        </p:grpSpPr>
        <p:sp>
          <p:nvSpPr>
            <p:cNvPr id="6" name="Zástupný symbol pro zápatí 9"/>
            <p:cNvSpPr txBox="1">
              <a:spLocks/>
            </p:cNvSpPr>
            <p:nvPr/>
          </p:nvSpPr>
          <p:spPr>
            <a:xfrm>
              <a:off x="201571" y="6165977"/>
              <a:ext cx="5665508" cy="692023"/>
            </a:xfrm>
            <a:prstGeom prst="rect">
              <a:avLst/>
            </a:prstGeom>
          </p:spPr>
          <p:txBody>
            <a:bodyPr vert="horz" lIns="91440" tIns="45720" rIns="91440" bIns="45720" rtlCol="0" anchor="t"/>
            <a:lstStyle>
              <a:defPPr>
                <a:defRPr lang="cs-CZ"/>
              </a:defPPr>
              <a:lvl1pPr marL="0" algn="ct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Autorem materiálu a všech jeho částí, není-li uvedeno jinak, je Mgr. Gabriela Drapáková. Financováno z ESF a státního rozpočtu ČR.</a:t>
              </a:r>
              <a:endParaRPr lang="cs-CZ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pic>
          <p:nvPicPr>
            <p:cNvPr id="7" name="Picture 2" descr="EU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68650" y="6206806"/>
              <a:ext cx="2873780" cy="651194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  <a:ln>
              <a:noFill/>
            </a:ln>
            <a:extLst/>
          </p:spPr>
        </p:pic>
      </p:grpSp>
    </p:spTree>
    <p:extLst>
      <p:ext uri="{BB962C8B-B14F-4D97-AF65-F5344CB8AC3E}">
        <p14:creationId xmlns:p14="http://schemas.microsoft.com/office/powerpoint/2010/main" val="486142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404664"/>
            <a:ext cx="4978896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000" b="1" dirty="0" smtClean="0"/>
              <a:t>1)     </a:t>
            </a:r>
            <a:r>
              <a:rPr lang="cs-CZ" sz="3000" b="1" dirty="0" smtClean="0">
                <a:solidFill>
                  <a:srgbClr val="0070C0"/>
                </a:solidFill>
              </a:rPr>
              <a:t>(x + 2y)² </a:t>
            </a:r>
            <a:r>
              <a:rPr lang="cs-CZ" sz="3000" b="1" dirty="0" smtClean="0"/>
              <a:t>= </a:t>
            </a:r>
          </a:p>
          <a:p>
            <a:pPr marL="0" indent="0">
              <a:buNone/>
            </a:pPr>
            <a:r>
              <a:rPr lang="cs-CZ" sz="3000" b="1" dirty="0" smtClean="0"/>
              <a:t>        = x² + 4xy + 4y²</a:t>
            </a:r>
          </a:p>
          <a:p>
            <a:pPr marL="0" indent="0">
              <a:buNone/>
            </a:pPr>
            <a:r>
              <a:rPr lang="cs-CZ" sz="3000" b="1" dirty="0" smtClean="0"/>
              <a:t>2)    </a:t>
            </a:r>
            <a:r>
              <a:rPr lang="cs-CZ" sz="3000" b="1" dirty="0" smtClean="0">
                <a:solidFill>
                  <a:srgbClr val="0070C0"/>
                </a:solidFill>
              </a:rPr>
              <a:t>(3u – 5v)² </a:t>
            </a:r>
            <a:r>
              <a:rPr lang="cs-CZ" sz="3000" b="1" dirty="0" smtClean="0"/>
              <a:t>= </a:t>
            </a:r>
          </a:p>
          <a:p>
            <a:pPr marL="0" indent="0">
              <a:buNone/>
            </a:pPr>
            <a:r>
              <a:rPr lang="cs-CZ" sz="3000" b="1" dirty="0" smtClean="0"/>
              <a:t>        = 9u² – 30uv + 25u²</a:t>
            </a:r>
          </a:p>
          <a:p>
            <a:pPr marL="0" indent="0">
              <a:buNone/>
            </a:pPr>
            <a:r>
              <a:rPr lang="cs-CZ" sz="3000" b="1" dirty="0" smtClean="0"/>
              <a:t>3)    </a:t>
            </a:r>
            <a:r>
              <a:rPr lang="cs-CZ" sz="3000" b="1" dirty="0" smtClean="0">
                <a:solidFill>
                  <a:srgbClr val="0070C0"/>
                </a:solidFill>
              </a:rPr>
              <a:t>(ab – c²)² </a:t>
            </a:r>
            <a:r>
              <a:rPr lang="cs-CZ" sz="3000" b="1" dirty="0" smtClean="0"/>
              <a:t>= </a:t>
            </a:r>
          </a:p>
          <a:p>
            <a:pPr marL="0" indent="0">
              <a:buNone/>
            </a:pPr>
            <a:r>
              <a:rPr lang="cs-CZ" sz="3000" b="1" dirty="0" smtClean="0"/>
              <a:t>        = a²b² – 2abc² + c⁴</a:t>
            </a:r>
          </a:p>
          <a:p>
            <a:pPr marL="0" indent="0">
              <a:buNone/>
            </a:pPr>
            <a:r>
              <a:rPr lang="cs-CZ" sz="3000" b="1" dirty="0" smtClean="0"/>
              <a:t>4) </a:t>
            </a:r>
            <a:r>
              <a:rPr lang="cs-CZ" sz="3000" b="1" dirty="0" smtClean="0">
                <a:solidFill>
                  <a:srgbClr val="0070C0"/>
                </a:solidFill>
              </a:rPr>
              <a:t>(-2x </a:t>
            </a:r>
            <a:r>
              <a:rPr lang="cs-CZ" sz="3000" b="1" dirty="0">
                <a:solidFill>
                  <a:srgbClr val="0070C0"/>
                </a:solidFill>
              </a:rPr>
              <a:t>+ </a:t>
            </a:r>
            <a:r>
              <a:rPr lang="cs-CZ" sz="3000" b="1" dirty="0" smtClean="0">
                <a:solidFill>
                  <a:srgbClr val="0070C0"/>
                </a:solidFill>
              </a:rPr>
              <a:t>3y)² </a:t>
            </a:r>
            <a:r>
              <a:rPr lang="cs-CZ" sz="3000" b="1" dirty="0"/>
              <a:t>= (2x – </a:t>
            </a:r>
            <a:r>
              <a:rPr lang="cs-CZ" sz="3000" b="1" dirty="0" smtClean="0"/>
              <a:t>3y)² =</a:t>
            </a:r>
          </a:p>
          <a:p>
            <a:pPr marL="0" indent="0">
              <a:buNone/>
            </a:pPr>
            <a:r>
              <a:rPr lang="cs-CZ" sz="3000" b="1" dirty="0" smtClean="0"/>
              <a:t>        = 4x² </a:t>
            </a:r>
            <a:r>
              <a:rPr lang="cs-CZ" sz="3000" b="1" dirty="0"/>
              <a:t>– 12xy + </a:t>
            </a:r>
            <a:r>
              <a:rPr lang="cs-CZ" sz="3000" b="1" dirty="0" smtClean="0"/>
              <a:t>9y²</a:t>
            </a:r>
            <a:endParaRPr lang="cs-CZ" sz="3000" b="1" dirty="0"/>
          </a:p>
          <a:p>
            <a:pPr marL="0" indent="0">
              <a:buNone/>
            </a:pPr>
            <a:r>
              <a:rPr lang="cs-CZ" sz="3000" b="1" dirty="0" smtClean="0"/>
              <a:t>5)     </a:t>
            </a:r>
            <a:r>
              <a:rPr lang="cs-CZ" sz="3000" b="1" dirty="0" smtClean="0">
                <a:solidFill>
                  <a:srgbClr val="0070C0"/>
                </a:solidFill>
              </a:rPr>
              <a:t>(- </a:t>
            </a:r>
            <a:r>
              <a:rPr lang="cs-CZ" sz="3000" b="1" dirty="0">
                <a:solidFill>
                  <a:srgbClr val="0070C0"/>
                </a:solidFill>
              </a:rPr>
              <a:t>6u – </a:t>
            </a:r>
            <a:r>
              <a:rPr lang="cs-CZ" sz="3000" b="1" dirty="0" smtClean="0">
                <a:solidFill>
                  <a:srgbClr val="0070C0"/>
                </a:solidFill>
              </a:rPr>
              <a:t>v)² </a:t>
            </a:r>
            <a:r>
              <a:rPr lang="cs-CZ" sz="3000" b="1" dirty="0"/>
              <a:t>= (6u + v) </a:t>
            </a:r>
            <a:r>
              <a:rPr lang="cs-CZ" sz="3000" b="1" dirty="0" smtClean="0"/>
              <a:t>=</a:t>
            </a:r>
          </a:p>
          <a:p>
            <a:pPr marL="0" indent="0">
              <a:buNone/>
            </a:pPr>
            <a:r>
              <a:rPr lang="cs-CZ" sz="3000" b="1" dirty="0" smtClean="0"/>
              <a:t>         = 36u² + 12uv + v²</a:t>
            </a:r>
            <a:endParaRPr lang="cs-CZ" sz="30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580112" y="404664"/>
            <a:ext cx="3106688" cy="5721499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3000" i="1" dirty="0" smtClean="0"/>
              <a:t> x⁴ </a:t>
            </a:r>
            <a:r>
              <a:rPr lang="cs-CZ" sz="3000" i="1" dirty="0"/>
              <a:t>+ 2.x.2y + </a:t>
            </a:r>
            <a:r>
              <a:rPr lang="cs-CZ" sz="3000" i="1" dirty="0" smtClean="0"/>
              <a:t>4y² </a:t>
            </a:r>
          </a:p>
          <a:p>
            <a:pPr marL="0" indent="0" algn="just">
              <a:buNone/>
            </a:pPr>
            <a:endParaRPr lang="cs-CZ" sz="3000" i="1" dirty="0"/>
          </a:p>
          <a:p>
            <a:pPr marL="0" indent="0" algn="just">
              <a:buNone/>
            </a:pPr>
            <a:r>
              <a:rPr lang="cs-CZ" sz="3000" i="1" dirty="0" smtClean="0"/>
              <a:t> 9u²–2.3u.5v+ 25u² </a:t>
            </a:r>
          </a:p>
          <a:p>
            <a:pPr marL="0" indent="0" algn="just">
              <a:buNone/>
            </a:pPr>
            <a:endParaRPr lang="cs-CZ" sz="3000" i="1" dirty="0" smtClean="0"/>
          </a:p>
          <a:p>
            <a:pPr marL="0" indent="0" algn="just">
              <a:buNone/>
            </a:pPr>
            <a:r>
              <a:rPr lang="cs-CZ" sz="3000" i="1" dirty="0" smtClean="0"/>
              <a:t> a²b² </a:t>
            </a:r>
            <a:r>
              <a:rPr lang="cs-CZ" sz="3000" i="1" dirty="0"/>
              <a:t>– </a:t>
            </a:r>
            <a:r>
              <a:rPr lang="cs-CZ" sz="3000" i="1" dirty="0" smtClean="0"/>
              <a:t>2.ab.c² </a:t>
            </a:r>
            <a:r>
              <a:rPr lang="cs-CZ" sz="3000" i="1" dirty="0"/>
              <a:t>+ </a:t>
            </a:r>
            <a:r>
              <a:rPr lang="cs-CZ" sz="3000" i="1" dirty="0" smtClean="0"/>
              <a:t>c⁴</a:t>
            </a:r>
            <a:endParaRPr lang="cs-CZ" sz="3000" i="1" dirty="0"/>
          </a:p>
          <a:p>
            <a:pPr marL="0" indent="0" algn="just">
              <a:buNone/>
            </a:pPr>
            <a:endParaRPr lang="cs-CZ" sz="3000" i="1" dirty="0"/>
          </a:p>
          <a:p>
            <a:pPr marL="0" indent="0" algn="just">
              <a:buNone/>
            </a:pPr>
            <a:r>
              <a:rPr lang="cs-CZ" sz="3000" i="1" dirty="0" smtClean="0"/>
              <a:t> 4x² – 2.2x.3y + 9y²</a:t>
            </a:r>
          </a:p>
          <a:p>
            <a:pPr marL="0" indent="0" algn="just">
              <a:buNone/>
            </a:pPr>
            <a:endParaRPr lang="cs-CZ" sz="3000" i="1" dirty="0" smtClean="0"/>
          </a:p>
          <a:p>
            <a:pPr marL="0" indent="0" algn="just">
              <a:buNone/>
            </a:pPr>
            <a:r>
              <a:rPr lang="cs-CZ" sz="3000" i="1" dirty="0" smtClean="0"/>
              <a:t> 36u² + 2.6u.v + v²</a:t>
            </a:r>
            <a:endParaRPr lang="cs-CZ" sz="3000" i="1" dirty="0"/>
          </a:p>
          <a:p>
            <a:pPr marL="0" indent="0">
              <a:buNone/>
            </a:pPr>
            <a:endParaRPr lang="cs-CZ" sz="3000" i="1" dirty="0"/>
          </a:p>
        </p:txBody>
      </p:sp>
      <p:grpSp>
        <p:nvGrpSpPr>
          <p:cNvPr id="5" name="Skupina 4"/>
          <p:cNvGrpSpPr/>
          <p:nvPr/>
        </p:nvGrpSpPr>
        <p:grpSpPr>
          <a:xfrm>
            <a:off x="201571" y="6021288"/>
            <a:ext cx="8740859" cy="692023"/>
            <a:chOff x="201571" y="6165977"/>
            <a:chExt cx="8740859" cy="692023"/>
          </a:xfrm>
        </p:grpSpPr>
        <p:sp>
          <p:nvSpPr>
            <p:cNvPr id="6" name="Zástupný symbol pro zápatí 9"/>
            <p:cNvSpPr txBox="1">
              <a:spLocks/>
            </p:cNvSpPr>
            <p:nvPr/>
          </p:nvSpPr>
          <p:spPr>
            <a:xfrm>
              <a:off x="201571" y="6165977"/>
              <a:ext cx="5665508" cy="692023"/>
            </a:xfrm>
            <a:prstGeom prst="rect">
              <a:avLst/>
            </a:prstGeom>
          </p:spPr>
          <p:txBody>
            <a:bodyPr vert="horz" lIns="91440" tIns="45720" rIns="91440" bIns="45720" rtlCol="0" anchor="t"/>
            <a:lstStyle>
              <a:defPPr>
                <a:defRPr lang="cs-CZ"/>
              </a:defPPr>
              <a:lvl1pPr marL="0" algn="ct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Autorem materiálu a všech jeho částí, není-li uvedeno jinak, je Mgr. Gabriela Drapáková. Financováno z ESF a státního rozpočtu ČR.</a:t>
              </a:r>
              <a:endParaRPr lang="cs-CZ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pic>
          <p:nvPicPr>
            <p:cNvPr id="7" name="Picture 2" descr="EU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68650" y="6206806"/>
              <a:ext cx="2873780" cy="651194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  <a:ln>
              <a:noFill/>
            </a:ln>
            <a:extLst/>
          </p:spPr>
        </p:pic>
      </p:grpSp>
    </p:spTree>
    <p:extLst>
      <p:ext uri="{BB962C8B-B14F-4D97-AF65-F5344CB8AC3E}">
        <p14:creationId xmlns:p14="http://schemas.microsoft.com/office/powerpoint/2010/main" val="342546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6000" b="1" dirty="0" smtClean="0"/>
              <a:t>a² - b²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sz="4800" b="1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800" b="1" dirty="0" smtClean="0">
                <a:solidFill>
                  <a:srgbClr val="FF0000"/>
                </a:solidFill>
              </a:rPr>
              <a:t>a² – b² = (a + b).(a – b)</a:t>
            </a:r>
          </a:p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</a:p>
          <a:p>
            <a:pPr marL="0" indent="0" algn="ctr">
              <a:buNone/>
            </a:pPr>
            <a:r>
              <a:rPr lang="cs-CZ" dirty="0" smtClean="0"/>
              <a:t>  </a:t>
            </a:r>
            <a:r>
              <a:rPr lang="cs-CZ" sz="4400" i="1" dirty="0" smtClean="0">
                <a:solidFill>
                  <a:srgbClr val="0070C0"/>
                </a:solidFill>
              </a:rPr>
              <a:t>= (a – b).(a + b)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201571" y="6021288"/>
            <a:ext cx="8740859" cy="692023"/>
            <a:chOff x="201571" y="6165977"/>
            <a:chExt cx="8740859" cy="692023"/>
          </a:xfrm>
        </p:grpSpPr>
        <p:sp>
          <p:nvSpPr>
            <p:cNvPr id="5" name="Zástupný symbol pro zápatí 9"/>
            <p:cNvSpPr txBox="1">
              <a:spLocks/>
            </p:cNvSpPr>
            <p:nvPr/>
          </p:nvSpPr>
          <p:spPr>
            <a:xfrm>
              <a:off x="201571" y="6165977"/>
              <a:ext cx="5665508" cy="692023"/>
            </a:xfrm>
            <a:prstGeom prst="rect">
              <a:avLst/>
            </a:prstGeom>
          </p:spPr>
          <p:txBody>
            <a:bodyPr vert="horz" lIns="91440" tIns="45720" rIns="91440" bIns="45720" rtlCol="0" anchor="t"/>
            <a:lstStyle>
              <a:defPPr>
                <a:defRPr lang="cs-CZ"/>
              </a:defPPr>
              <a:lvl1pPr marL="0" algn="ct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Autorem materiálu a všech jeho částí, není-li uvedeno jinak, je Mgr. Gabriela Drapáková. Financováno z ESF a státního rozpočtu ČR.</a:t>
              </a:r>
              <a:endParaRPr lang="cs-CZ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pic>
          <p:nvPicPr>
            <p:cNvPr id="6" name="Picture 2" descr="EU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68650" y="6206806"/>
              <a:ext cx="2873780" cy="651194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  <a:ln>
              <a:noFill/>
            </a:ln>
            <a:extLst/>
          </p:spPr>
        </p:pic>
      </p:grpSp>
    </p:spTree>
    <p:extLst>
      <p:ext uri="{BB962C8B-B14F-4D97-AF65-F5344CB8AC3E}">
        <p14:creationId xmlns:p14="http://schemas.microsoft.com/office/powerpoint/2010/main" val="2749778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Příklad</a:t>
            </a:r>
            <a:endParaRPr lang="cs-CZ" sz="48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3000" b="1" dirty="0" smtClean="0">
                <a:solidFill>
                  <a:srgbClr val="0070C0"/>
                </a:solidFill>
              </a:rPr>
              <a:t>1) x² – 4y² =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000" b="1" dirty="0" smtClean="0"/>
              <a:t>= (x + 2y).(x – 2y)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000" b="1" dirty="0" smtClean="0"/>
              <a:t>2) </a:t>
            </a:r>
            <a:r>
              <a:rPr lang="cs-CZ" sz="3000" b="1" dirty="0" smtClean="0">
                <a:solidFill>
                  <a:srgbClr val="0070C0"/>
                </a:solidFill>
              </a:rPr>
              <a:t>81a⁴b² – 16c² =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000" b="1" dirty="0" smtClean="0"/>
              <a:t>= (9a²b + 4c).(9a²b – 4c)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000" b="1" dirty="0" smtClean="0"/>
              <a:t>3) </a:t>
            </a:r>
            <a:r>
              <a:rPr lang="cs-CZ" sz="3000" b="1" dirty="0" smtClean="0">
                <a:solidFill>
                  <a:srgbClr val="0070C0"/>
                </a:solidFill>
              </a:rPr>
              <a:t>25 – u⁶=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000" b="1" dirty="0" smtClean="0"/>
              <a:t>= (5 + u³).(5 – u³)</a:t>
            </a:r>
            <a:endParaRPr lang="cs-CZ" sz="30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283968" y="1600200"/>
            <a:ext cx="4402832" cy="4525963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cs-CZ" i="1" dirty="0"/>
              <a:t>x</a:t>
            </a:r>
            <a:r>
              <a:rPr lang="cs-CZ" i="1" dirty="0" smtClean="0"/>
              <a:t> = </a:t>
            </a:r>
            <a:r>
              <a:rPr lang="cs-CZ" i="1" dirty="0" err="1" smtClean="0"/>
              <a:t>x.x</a:t>
            </a:r>
            <a:r>
              <a:rPr lang="cs-CZ" i="1" dirty="0" smtClean="0"/>
              <a:t>, 4y = 2y.2y</a:t>
            </a:r>
          </a:p>
          <a:p>
            <a:pPr marL="0" indent="0">
              <a:lnSpc>
                <a:spcPct val="160000"/>
              </a:lnSpc>
              <a:buNone/>
            </a:pPr>
            <a:endParaRPr lang="cs-CZ" i="1" dirty="0"/>
          </a:p>
          <a:p>
            <a:pPr marL="0" indent="0">
              <a:lnSpc>
                <a:spcPct val="160000"/>
              </a:lnSpc>
              <a:buNone/>
            </a:pPr>
            <a:r>
              <a:rPr lang="cs-CZ" i="1" dirty="0" smtClean="0"/>
              <a:t>81a⁴b²=9a²b.9a²b,16c²=4c.4c</a:t>
            </a:r>
          </a:p>
          <a:p>
            <a:pPr marL="0" indent="0">
              <a:lnSpc>
                <a:spcPct val="160000"/>
              </a:lnSpc>
              <a:buNone/>
            </a:pPr>
            <a:endParaRPr lang="cs-CZ" i="1" dirty="0"/>
          </a:p>
          <a:p>
            <a:pPr marL="0" indent="0">
              <a:lnSpc>
                <a:spcPct val="160000"/>
              </a:lnSpc>
              <a:buNone/>
            </a:pPr>
            <a:r>
              <a:rPr lang="cs-CZ" i="1" dirty="0" smtClean="0"/>
              <a:t>25 = 5.5, u = u³.u³</a:t>
            </a:r>
            <a:endParaRPr lang="cs-CZ" i="1" dirty="0"/>
          </a:p>
        </p:txBody>
      </p:sp>
      <p:grpSp>
        <p:nvGrpSpPr>
          <p:cNvPr id="6" name="Skupina 5"/>
          <p:cNvGrpSpPr/>
          <p:nvPr/>
        </p:nvGrpSpPr>
        <p:grpSpPr>
          <a:xfrm>
            <a:off x="201571" y="6021288"/>
            <a:ext cx="8740859" cy="692023"/>
            <a:chOff x="201571" y="6165977"/>
            <a:chExt cx="8740859" cy="692023"/>
          </a:xfrm>
        </p:grpSpPr>
        <p:sp>
          <p:nvSpPr>
            <p:cNvPr id="7" name="Zástupný symbol pro zápatí 9"/>
            <p:cNvSpPr txBox="1">
              <a:spLocks/>
            </p:cNvSpPr>
            <p:nvPr/>
          </p:nvSpPr>
          <p:spPr>
            <a:xfrm>
              <a:off x="201571" y="6165977"/>
              <a:ext cx="5665508" cy="692023"/>
            </a:xfrm>
            <a:prstGeom prst="rect">
              <a:avLst/>
            </a:prstGeom>
          </p:spPr>
          <p:txBody>
            <a:bodyPr vert="horz" lIns="91440" tIns="45720" rIns="91440" bIns="45720" rtlCol="0" anchor="t"/>
            <a:lstStyle>
              <a:defPPr>
                <a:defRPr lang="cs-CZ"/>
              </a:defPPr>
              <a:lvl1pPr marL="0" algn="ct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Autorem materiálu a všech jeho částí, není-li uvedeno jinak, je Mgr. Gabriela Drapáková. Financováno z ESF a státního rozpočtu ČR.</a:t>
              </a:r>
              <a:endParaRPr lang="cs-CZ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pic>
          <p:nvPicPr>
            <p:cNvPr id="8" name="Picture 2" descr="EU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68650" y="6206806"/>
              <a:ext cx="2873780" cy="651194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  <a:ln>
              <a:noFill/>
            </a:ln>
            <a:extLst/>
          </p:spPr>
        </p:pic>
      </p:grpSp>
    </p:spTree>
    <p:extLst>
      <p:ext uri="{BB962C8B-B14F-4D97-AF65-F5344CB8AC3E}">
        <p14:creationId xmlns:p14="http://schemas.microsoft.com/office/powerpoint/2010/main" val="1169944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</p:spPr>
        <p:txBody>
          <a:bodyPr/>
          <a:lstStyle/>
          <a:p>
            <a:r>
              <a:rPr lang="cs-CZ" dirty="0" smtClean="0"/>
              <a:t>Vzorce „pozpátku“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3200" b="1" dirty="0" smtClean="0"/>
              <a:t>9x² – 30xy + 25y² =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200" b="1" dirty="0" smtClean="0"/>
              <a:t>100 + 20ab + a²b² =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200" b="1" dirty="0" smtClean="0"/>
              <a:t>u⁴ – 2u²v + v =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200" b="1" dirty="0" smtClean="0"/>
              <a:t>(2x – 3y³).(2x + 3y³) =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200" b="1" dirty="0" smtClean="0"/>
              <a:t>(a²b + 7).(a²b – 7) =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(3x – 5y)²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(10 + ab)²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(u² – v)²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4x² – 9y⁶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a⁴b² - 49</a:t>
            </a:r>
            <a:endParaRPr lang="cs-CZ" sz="3200" b="1" dirty="0">
              <a:solidFill>
                <a:srgbClr val="FF0000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201571" y="6021288"/>
            <a:ext cx="8740859" cy="692023"/>
            <a:chOff x="201571" y="6165977"/>
            <a:chExt cx="8740859" cy="692023"/>
          </a:xfrm>
        </p:grpSpPr>
        <p:sp>
          <p:nvSpPr>
            <p:cNvPr id="6" name="Zástupný symbol pro zápatí 9"/>
            <p:cNvSpPr txBox="1">
              <a:spLocks/>
            </p:cNvSpPr>
            <p:nvPr/>
          </p:nvSpPr>
          <p:spPr>
            <a:xfrm>
              <a:off x="201571" y="6165977"/>
              <a:ext cx="5665508" cy="692023"/>
            </a:xfrm>
            <a:prstGeom prst="rect">
              <a:avLst/>
            </a:prstGeom>
          </p:spPr>
          <p:txBody>
            <a:bodyPr vert="horz" lIns="91440" tIns="45720" rIns="91440" bIns="45720" rtlCol="0" anchor="t"/>
            <a:lstStyle>
              <a:defPPr>
                <a:defRPr lang="cs-CZ"/>
              </a:defPPr>
              <a:lvl1pPr marL="0" algn="ct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Autorem materiálu a všech jeho částí, není-li uvedeno jinak, je Mgr. Gabriela Drapáková. Financováno z ESF a státního rozpočtu ČR.</a:t>
              </a:r>
              <a:endParaRPr lang="cs-CZ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pic>
          <p:nvPicPr>
            <p:cNvPr id="7" name="Picture 2" descr="EU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68650" y="6206806"/>
              <a:ext cx="2873780" cy="651194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  <a:ln>
              <a:noFill/>
            </a:ln>
            <a:extLst/>
          </p:spPr>
        </p:pic>
      </p:grpSp>
    </p:spTree>
    <p:extLst>
      <p:ext uri="{BB962C8B-B14F-4D97-AF65-F5344CB8AC3E}">
        <p14:creationId xmlns:p14="http://schemas.microsoft.com/office/powerpoint/2010/main" val="582543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533</Words>
  <Application>Microsoft Office PowerPoint</Application>
  <PresentationFormat>Předvádění na obrazovce (4:3)</PresentationFormat>
  <Paragraphs>66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(a ± b)²</vt:lpstr>
      <vt:lpstr>Prezentace aplikace PowerPoint</vt:lpstr>
      <vt:lpstr>a² - b²</vt:lpstr>
      <vt:lpstr>Příklad</vt:lpstr>
      <vt:lpstr>Vzorce „pozpátku“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Gabriela Drapáková</dc:creator>
  <cp:lastModifiedBy>učitel</cp:lastModifiedBy>
  <cp:revision>19</cp:revision>
  <dcterms:created xsi:type="dcterms:W3CDTF">2013-12-25T13:44:05Z</dcterms:created>
  <dcterms:modified xsi:type="dcterms:W3CDTF">2014-01-08T16:56:59Z</dcterms:modified>
</cp:coreProperties>
</file>