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7" r:id="rId3"/>
    <p:sldId id="259" r:id="rId4"/>
    <p:sldId id="260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9738-EC23-45DD-8516-2C33241F87AF}" type="datetimeFigureOut">
              <a:rPr lang="cs-CZ" smtClean="0"/>
              <a:t>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3C4D5-7F13-4710-8A47-13F62BFCCD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30812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9738-EC23-45DD-8516-2C33241F87AF}" type="datetimeFigureOut">
              <a:rPr lang="cs-CZ" smtClean="0"/>
              <a:t>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3C4D5-7F13-4710-8A47-13F62BFCCD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99877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9738-EC23-45DD-8516-2C33241F87AF}" type="datetimeFigureOut">
              <a:rPr lang="cs-CZ" smtClean="0"/>
              <a:t>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3C4D5-7F13-4710-8A47-13F62BFCCD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50472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9738-EC23-45DD-8516-2C33241F87AF}" type="datetimeFigureOut">
              <a:rPr lang="cs-CZ" smtClean="0"/>
              <a:t>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3C4D5-7F13-4710-8A47-13F62BFCCD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4471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9738-EC23-45DD-8516-2C33241F87AF}" type="datetimeFigureOut">
              <a:rPr lang="cs-CZ" smtClean="0"/>
              <a:t>8.1.2014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3C4D5-7F13-4710-8A47-13F62BFCCD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62363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9738-EC23-45DD-8516-2C33241F87AF}" type="datetimeFigureOut">
              <a:rPr lang="cs-CZ" smtClean="0"/>
              <a:t>8.1.2014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3C4D5-7F13-4710-8A47-13F62BFCCD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6957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9738-EC23-45DD-8516-2C33241F87AF}" type="datetimeFigureOut">
              <a:rPr lang="cs-CZ" smtClean="0"/>
              <a:t>8.1.2014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3C4D5-7F13-4710-8A47-13F62BFCCD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78238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9738-EC23-45DD-8516-2C33241F87AF}" type="datetimeFigureOut">
              <a:rPr lang="cs-CZ" smtClean="0"/>
              <a:t>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3C4D5-7F13-4710-8A47-13F62BFCCD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48691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9738-EC23-45DD-8516-2C33241F87AF}" type="datetimeFigureOut">
              <a:rPr lang="cs-CZ" smtClean="0"/>
              <a:t>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3C4D5-7F13-4710-8A47-13F62BFCCD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4340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9738-EC23-45DD-8516-2C33241F87AF}" type="datetimeFigureOut">
              <a:rPr lang="cs-CZ" smtClean="0"/>
              <a:t>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3C4D5-7F13-4710-8A47-13F62BFCCD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6494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9738-EC23-45DD-8516-2C33241F87AF}" type="datetimeFigureOut">
              <a:rPr lang="cs-CZ" smtClean="0"/>
              <a:t>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3C4D5-7F13-4710-8A47-13F62BFCCD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2623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colorTemperature colorTemp="47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709738-EC23-45DD-8516-2C33241F87AF}" type="datetimeFigureOut">
              <a:rPr lang="cs-CZ" smtClean="0"/>
              <a:t>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03C4D5-7F13-4710-8A47-13F62BFCCD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8265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1" y="260648"/>
            <a:ext cx="856895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Název školy: Základní škola Chomutov, Písečná 5144</a:t>
            </a:r>
          </a:p>
          <a:p>
            <a:r>
              <a:rPr lang="cs-CZ" sz="2400" dirty="0"/>
              <a:t>Název materiálu: </a:t>
            </a:r>
            <a:r>
              <a:rPr lang="cs-CZ" sz="2400" dirty="0" smtClean="0"/>
              <a:t>VY_42_INOVACE_31_ZÁPIS_VÝRAZU_gd2</a:t>
            </a:r>
            <a:endParaRPr lang="cs-CZ" sz="2400" dirty="0"/>
          </a:p>
          <a:p>
            <a:r>
              <a:rPr lang="cs-CZ" sz="2400" dirty="0"/>
              <a:t>Číslo projektu: CZ 1.07/1.4.00/21.3355</a:t>
            </a:r>
          </a:p>
          <a:p>
            <a:r>
              <a:rPr lang="cs-CZ" sz="2400" dirty="0"/>
              <a:t>Autor: Mgr. Gabriela Drapáková</a:t>
            </a:r>
          </a:p>
          <a:p>
            <a:r>
              <a:rPr lang="cs-CZ" sz="2400" dirty="0"/>
              <a:t>Datum tvorby: </a:t>
            </a:r>
            <a:r>
              <a:rPr lang="cs-CZ" sz="2400" dirty="0" smtClean="0"/>
              <a:t>01. </a:t>
            </a:r>
            <a:r>
              <a:rPr lang="cs-CZ" sz="2400" dirty="0" smtClean="0"/>
              <a:t>12. 2013</a:t>
            </a:r>
            <a:endParaRPr lang="cs-CZ" sz="2400" dirty="0"/>
          </a:p>
          <a:p>
            <a:r>
              <a:rPr lang="cs-CZ" sz="2400" dirty="0"/>
              <a:t>Cílový ročník: </a:t>
            </a:r>
            <a:r>
              <a:rPr lang="cs-CZ" sz="2400" dirty="0" smtClean="0"/>
              <a:t>osmý</a:t>
            </a:r>
            <a:endParaRPr lang="cs-CZ" sz="2400" dirty="0"/>
          </a:p>
          <a:p>
            <a:r>
              <a:rPr lang="cs-CZ" sz="2400" dirty="0"/>
              <a:t>Vzdělávací oblast/obor/okruh: Matematika a její aplikace</a:t>
            </a:r>
          </a:p>
          <a:p>
            <a:r>
              <a:rPr lang="cs-CZ" sz="2400" dirty="0"/>
              <a:t>Klíčové slovo: </a:t>
            </a:r>
            <a:r>
              <a:rPr lang="cs-CZ" sz="2400" dirty="0" smtClean="0"/>
              <a:t>výraz, zápis výrazu, přepis matematické operace</a:t>
            </a:r>
            <a:endParaRPr lang="cs-CZ" sz="2400" dirty="0"/>
          </a:p>
          <a:p>
            <a:r>
              <a:rPr lang="cs-CZ" sz="2400" dirty="0"/>
              <a:t>Anotace: </a:t>
            </a:r>
            <a:r>
              <a:rPr lang="cs-CZ" sz="2400" dirty="0"/>
              <a:t>Tato prezentace shrnuje nejdůležitější </a:t>
            </a:r>
            <a:r>
              <a:rPr lang="cs-CZ" sz="2400" dirty="0" smtClean="0"/>
              <a:t>informace jak zapsat pomocí matematických symbolů slovně zapsaný výraz s čísly nebo proměnnými.</a:t>
            </a:r>
            <a:endParaRPr lang="cs-CZ" sz="2400" dirty="0"/>
          </a:p>
        </p:txBody>
      </p:sp>
      <p:grpSp>
        <p:nvGrpSpPr>
          <p:cNvPr id="3" name="Skupina 2"/>
          <p:cNvGrpSpPr/>
          <p:nvPr/>
        </p:nvGrpSpPr>
        <p:grpSpPr>
          <a:xfrm>
            <a:off x="201571" y="6021288"/>
            <a:ext cx="8740859" cy="692023"/>
            <a:chOff x="201571" y="6165977"/>
            <a:chExt cx="8740859" cy="692023"/>
          </a:xfrm>
        </p:grpSpPr>
        <p:sp>
          <p:nvSpPr>
            <p:cNvPr id="4" name="Zástupný symbol pro zápatí 9"/>
            <p:cNvSpPr txBox="1">
              <a:spLocks/>
            </p:cNvSpPr>
            <p:nvPr/>
          </p:nvSpPr>
          <p:spPr>
            <a:xfrm>
              <a:off x="201571" y="6165977"/>
              <a:ext cx="5665508" cy="692023"/>
            </a:xfrm>
            <a:prstGeom prst="rect">
              <a:avLst/>
            </a:prstGeom>
          </p:spPr>
          <p:txBody>
            <a:bodyPr vert="horz" lIns="91440" tIns="45720" rIns="91440" bIns="45720" rtlCol="0" anchor="t"/>
            <a:lstStyle>
              <a:defPPr>
                <a:defRPr lang="cs-CZ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cs-CZ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Autorem materiálu a všech jeho částí, není-li uvedeno jinak, je Mgr. Gabriela Drapáková. Financováno z ESF a státního rozpočtu ČR.</a:t>
              </a:r>
              <a:endParaRPr lang="cs-CZ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pic>
          <p:nvPicPr>
            <p:cNvPr id="5" name="Picture 2" descr="EU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68650" y="6206806"/>
              <a:ext cx="2873780" cy="651194"/>
            </a:xfrm>
            <a:prstGeom prst="rect">
              <a:avLst/>
            </a:prstGeom>
            <a:blipFill>
              <a:blip r:embed="rId3"/>
              <a:tile tx="0" ty="0" sx="100000" sy="100000" flip="none" algn="tl"/>
            </a:blipFill>
            <a:ln>
              <a:noFill/>
            </a:ln>
            <a:extLst/>
          </p:spPr>
        </p:pic>
      </p:grpSp>
    </p:spTree>
    <p:extLst>
      <p:ext uri="{BB962C8B-B14F-4D97-AF65-F5344CB8AC3E}">
        <p14:creationId xmlns:p14="http://schemas.microsoft.com/office/powerpoint/2010/main" val="30866980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cs-CZ" sz="4800" b="1" dirty="0" smtClean="0"/>
              <a:t>Zápis matematické operace</a:t>
            </a:r>
            <a:endParaRPr lang="cs-CZ" sz="4800" b="1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idx="1"/>
          </p:nvPr>
        </p:nvSpPr>
        <p:spPr/>
        <p:txBody>
          <a:bodyPr anchor="ctr">
            <a:noAutofit/>
          </a:bodyPr>
          <a:lstStyle/>
          <a:p>
            <a:pPr algn="ctr"/>
            <a:r>
              <a:rPr lang="cs-CZ" sz="3600" dirty="0" smtClean="0">
                <a:solidFill>
                  <a:srgbClr val="0070C0"/>
                </a:solidFill>
              </a:rPr>
              <a:t>slovně</a:t>
            </a:r>
            <a:endParaRPr lang="cs-CZ" sz="3600" dirty="0">
              <a:solidFill>
                <a:srgbClr val="0070C0"/>
              </a:solidFill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186808" cy="3951288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cs-CZ" sz="2800" b="1" dirty="0" smtClean="0"/>
              <a:t>součet / rozdíl a </a:t>
            </a:r>
            <a:r>
              <a:rPr lang="cs-CZ" sz="2800" b="1" dirty="0" err="1" smtClean="0">
                <a:solidFill>
                  <a:srgbClr val="FF0000"/>
                </a:solidFill>
              </a:rPr>
              <a:t>a</a:t>
            </a:r>
            <a:r>
              <a:rPr lang="cs-CZ" sz="2800" b="1" dirty="0" smtClean="0"/>
              <a:t> b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800" b="1" dirty="0" smtClean="0"/>
              <a:t>součin / podíl a </a:t>
            </a:r>
            <a:r>
              <a:rPr lang="cs-CZ" sz="2800" b="1" dirty="0" err="1" smtClean="0">
                <a:solidFill>
                  <a:srgbClr val="FF0000"/>
                </a:solidFill>
              </a:rPr>
              <a:t>a</a:t>
            </a:r>
            <a:r>
              <a:rPr lang="cs-CZ" sz="2800" b="1" dirty="0" smtClean="0"/>
              <a:t> b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800" b="1" dirty="0" smtClean="0"/>
              <a:t>o </a:t>
            </a:r>
            <a:r>
              <a:rPr lang="cs-CZ" sz="2800" b="1" dirty="0" smtClean="0">
                <a:solidFill>
                  <a:srgbClr val="FF0000"/>
                </a:solidFill>
              </a:rPr>
              <a:t>x</a:t>
            </a:r>
            <a:r>
              <a:rPr lang="cs-CZ" sz="2800" b="1" dirty="0" smtClean="0"/>
              <a:t> méně / více než </a:t>
            </a:r>
            <a:r>
              <a:rPr lang="cs-CZ" sz="2800" b="1" dirty="0" smtClean="0">
                <a:solidFill>
                  <a:srgbClr val="FF0000"/>
                </a:solidFill>
              </a:rPr>
              <a:t>a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800" b="1" dirty="0" smtClean="0"/>
              <a:t>x krát méně / více než </a:t>
            </a:r>
            <a:r>
              <a:rPr lang="cs-CZ" sz="2800" b="1" dirty="0" smtClean="0">
                <a:solidFill>
                  <a:srgbClr val="FF0000"/>
                </a:solidFill>
              </a:rPr>
              <a:t>a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800" b="1" dirty="0" smtClean="0"/>
              <a:t>x-násobek </a:t>
            </a:r>
            <a:r>
              <a:rPr lang="cs-CZ" sz="2800" b="1" dirty="0" smtClean="0">
                <a:solidFill>
                  <a:srgbClr val="FF0000"/>
                </a:solidFill>
              </a:rPr>
              <a:t>a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800" b="1" dirty="0" smtClean="0"/>
              <a:t>zlomek (z) </a:t>
            </a:r>
            <a:r>
              <a:rPr lang="cs-CZ" sz="2800" b="1" dirty="0" smtClean="0">
                <a:solidFill>
                  <a:srgbClr val="FF0000"/>
                </a:solidFill>
              </a:rPr>
              <a:t>x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800" b="1" dirty="0" smtClean="0">
                <a:solidFill>
                  <a:srgbClr val="FF0000"/>
                </a:solidFill>
              </a:rPr>
              <a:t>x</a:t>
            </a:r>
            <a:r>
              <a:rPr lang="cs-CZ" sz="2800" b="1" dirty="0" smtClean="0"/>
              <a:t>% z </a:t>
            </a:r>
            <a:r>
              <a:rPr lang="cs-CZ" sz="2800" b="1" dirty="0" smtClean="0">
                <a:solidFill>
                  <a:srgbClr val="FF0000"/>
                </a:solidFill>
              </a:rPr>
              <a:t>a</a:t>
            </a:r>
          </a:p>
          <a:p>
            <a:pPr>
              <a:buFont typeface="Wingdings" panose="05000000000000000000" pitchFamily="2" charset="2"/>
              <a:buChar char="§"/>
            </a:pPr>
            <a:endParaRPr lang="cs-CZ" sz="2800" b="1" dirty="0" smtClean="0"/>
          </a:p>
          <a:p>
            <a:pPr>
              <a:buFont typeface="Wingdings" panose="05000000000000000000" pitchFamily="2" charset="2"/>
              <a:buChar char="§"/>
            </a:pPr>
            <a:endParaRPr lang="cs-CZ" sz="2800" b="1" dirty="0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sz="quarter" idx="3"/>
          </p:nvPr>
        </p:nvSpPr>
        <p:spPr/>
        <p:txBody>
          <a:bodyPr anchor="ctr">
            <a:noAutofit/>
          </a:bodyPr>
          <a:lstStyle/>
          <a:p>
            <a:pPr algn="ctr"/>
            <a:r>
              <a:rPr lang="cs-CZ" sz="3600" dirty="0" smtClean="0">
                <a:solidFill>
                  <a:srgbClr val="0070C0"/>
                </a:solidFill>
              </a:rPr>
              <a:t>matematicky</a:t>
            </a:r>
            <a:endParaRPr lang="cs-CZ" sz="3600" dirty="0">
              <a:solidFill>
                <a:srgbClr val="0070C0"/>
              </a:solidFill>
            </a:endParaRPr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4"/>
          </p:nvPr>
        </p:nvSpPr>
        <p:spPr>
          <a:xfrm>
            <a:off x="6516216" y="2174875"/>
            <a:ext cx="2447255" cy="3951288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cs-CZ" sz="2800" i="1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cs-CZ" sz="2800" i="1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cs-CZ" sz="2800" i="1" dirty="0" smtClean="0">
                <a:solidFill>
                  <a:srgbClr val="0070C0"/>
                </a:solidFill>
              </a:rPr>
              <a:t>rozdíl / součet</a:t>
            </a:r>
          </a:p>
          <a:p>
            <a:pPr marL="0" indent="0">
              <a:buNone/>
            </a:pPr>
            <a:r>
              <a:rPr lang="cs-CZ" sz="2800" i="1" dirty="0" smtClean="0">
                <a:solidFill>
                  <a:srgbClr val="0070C0"/>
                </a:solidFill>
              </a:rPr>
              <a:t>podíl / součin</a:t>
            </a:r>
          </a:p>
          <a:p>
            <a:pPr marL="0" indent="0">
              <a:buNone/>
            </a:pPr>
            <a:r>
              <a:rPr lang="cs-CZ" sz="2800" i="1" dirty="0" smtClean="0">
                <a:solidFill>
                  <a:srgbClr val="0070C0"/>
                </a:solidFill>
              </a:rPr>
              <a:t>součin</a:t>
            </a:r>
            <a:endParaRPr lang="cs-CZ" sz="2800" i="1" dirty="0">
              <a:solidFill>
                <a:srgbClr val="0070C0"/>
              </a:solidFill>
            </a:endParaRPr>
          </a:p>
        </p:txBody>
      </p:sp>
      <p:sp>
        <p:nvSpPr>
          <p:cNvPr id="11" name="Zástupný symbol pro obsah 9"/>
          <p:cNvSpPr txBox="1">
            <a:spLocks/>
          </p:cNvSpPr>
          <p:nvPr/>
        </p:nvSpPr>
        <p:spPr>
          <a:xfrm>
            <a:off x="4572001" y="2174875"/>
            <a:ext cx="2088231" cy="39512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a + b / a – b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sz="2800" b="1" dirty="0" err="1" smtClean="0">
                <a:solidFill>
                  <a:srgbClr val="FF0000"/>
                </a:solidFill>
              </a:rPr>
              <a:t>a.b</a:t>
            </a:r>
            <a:r>
              <a:rPr lang="cs-CZ" sz="2800" b="1" dirty="0" smtClean="0">
                <a:solidFill>
                  <a:srgbClr val="FF0000"/>
                </a:solidFill>
              </a:rPr>
              <a:t> / a : b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a – x / a + x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a:x / </a:t>
            </a:r>
            <a:r>
              <a:rPr lang="cs-CZ" sz="2800" b="1" dirty="0" err="1" smtClean="0">
                <a:solidFill>
                  <a:srgbClr val="FF0000"/>
                </a:solidFill>
              </a:rPr>
              <a:t>a.x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cs-CZ" sz="2800" b="1" dirty="0" err="1" smtClean="0">
                <a:solidFill>
                  <a:srgbClr val="FF0000"/>
                </a:solidFill>
              </a:rPr>
              <a:t>x.a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zlomek . x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„0,0x“.a</a:t>
            </a:r>
            <a:endParaRPr lang="cs-CZ" sz="2800" b="1" dirty="0">
              <a:solidFill>
                <a:srgbClr val="FF0000"/>
              </a:solidFill>
            </a:endParaRPr>
          </a:p>
        </p:txBody>
      </p:sp>
      <p:grpSp>
        <p:nvGrpSpPr>
          <p:cNvPr id="12" name="Skupina 11"/>
          <p:cNvGrpSpPr/>
          <p:nvPr/>
        </p:nvGrpSpPr>
        <p:grpSpPr>
          <a:xfrm>
            <a:off x="201571" y="6021288"/>
            <a:ext cx="8740859" cy="692023"/>
            <a:chOff x="201571" y="6165977"/>
            <a:chExt cx="8740859" cy="692023"/>
          </a:xfrm>
        </p:grpSpPr>
        <p:sp>
          <p:nvSpPr>
            <p:cNvPr id="13" name="Zástupný symbol pro zápatí 9"/>
            <p:cNvSpPr txBox="1">
              <a:spLocks/>
            </p:cNvSpPr>
            <p:nvPr/>
          </p:nvSpPr>
          <p:spPr>
            <a:xfrm>
              <a:off x="201571" y="6165977"/>
              <a:ext cx="5665508" cy="692023"/>
            </a:xfrm>
            <a:prstGeom prst="rect">
              <a:avLst/>
            </a:prstGeom>
          </p:spPr>
          <p:txBody>
            <a:bodyPr vert="horz" lIns="91440" tIns="45720" rIns="91440" bIns="45720" rtlCol="0" anchor="t"/>
            <a:lstStyle>
              <a:defPPr>
                <a:defRPr lang="cs-CZ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cs-CZ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Autorem materiálu a všech jeho částí, není-li uvedeno jinak, je Mgr. Gabriela Drapáková. Financováno z ESF a státního rozpočtu ČR.</a:t>
              </a:r>
              <a:endParaRPr lang="cs-CZ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pic>
          <p:nvPicPr>
            <p:cNvPr id="14" name="Picture 2" descr="EU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68650" y="6206806"/>
              <a:ext cx="2873780" cy="651194"/>
            </a:xfrm>
            <a:prstGeom prst="rect">
              <a:avLst/>
            </a:prstGeom>
            <a:blipFill>
              <a:blip r:embed="rId3"/>
              <a:tile tx="0" ty="0" sx="100000" sy="100000" flip="none" algn="tl"/>
            </a:blipFill>
            <a:ln>
              <a:noFill/>
            </a:ln>
            <a:extLst/>
          </p:spPr>
        </p:pic>
      </p:grpSp>
    </p:spTree>
    <p:extLst>
      <p:ext uri="{BB962C8B-B14F-4D97-AF65-F5344CB8AC3E}">
        <p14:creationId xmlns:p14="http://schemas.microsoft.com/office/powerpoint/2010/main" val="486142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Znaménko </a:t>
            </a:r>
            <a:r>
              <a:rPr lang="cs-CZ" b="1" dirty="0">
                <a:solidFill>
                  <a:srgbClr val="0070C0"/>
                </a:solidFill>
              </a:rPr>
              <a:t>vložíme místo spojky „a</a:t>
            </a:r>
            <a:r>
              <a:rPr lang="cs-CZ" b="1" dirty="0" smtClean="0">
                <a:solidFill>
                  <a:srgbClr val="0070C0"/>
                </a:solidFill>
              </a:rPr>
              <a:t>“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034680" cy="4525963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cs-CZ" b="1" dirty="0" smtClean="0"/>
              <a:t>součin x a 2		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b="1" dirty="0" smtClean="0"/>
              <a:t>rozdíl 5 a 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b="1" dirty="0" smtClean="0"/>
              <a:t>tři čtvrtiny z 7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b="1" dirty="0" smtClean="0"/>
              <a:t>dvojnásobek 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b="1" dirty="0" smtClean="0"/>
              <a:t>25% z x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b="1" dirty="0" smtClean="0"/>
              <a:t>o 4 více než z</a:t>
            </a:r>
          </a:p>
          <a:p>
            <a:pPr marL="0" indent="0">
              <a:lnSpc>
                <a:spcPct val="150000"/>
              </a:lnSpc>
              <a:buNone/>
            </a:pPr>
            <a:endParaRPr lang="cs-CZ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Zástupný symbol pro obsah 3"/>
              <p:cNvSpPr>
                <a:spLocks noGrp="1"/>
              </p:cNvSpPr>
              <p:nvPr>
                <p:ph sz="half" idx="2"/>
              </p:nvPr>
            </p:nvSpPr>
            <p:spPr>
              <a:xfrm>
                <a:off x="3635896" y="1600200"/>
                <a:ext cx="1368152" cy="4525963"/>
              </a:xfrm>
            </p:spPr>
            <p:txBody>
              <a:bodyPr>
                <a:no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cs-CZ" b="1" dirty="0" smtClean="0">
                    <a:solidFill>
                      <a:srgbClr val="FF0000"/>
                    </a:solidFill>
                  </a:rPr>
                  <a:t>x.2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cs-CZ" b="1" dirty="0" smtClean="0">
                    <a:solidFill>
                      <a:srgbClr val="FF0000"/>
                    </a:solidFill>
                  </a:rPr>
                  <a:t>5 – y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cs-CZ" b="1" i="1" smtClea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b="1" i="1" smtClea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𝟑</m:t>
                              </m:r>
                            </m:num>
                            <m:den>
                              <m:r>
                                <a:rPr lang="cs-CZ" b="1" i="1" smtClea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𝟒</m:t>
                              </m:r>
                            </m:den>
                          </m:f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 </m:t>
                          </m:r>
                        </m:e>
                      </m:box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 . </m:t>
                      </m:r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𝟕</m:t>
                      </m:r>
                    </m:oMath>
                  </m:oMathPara>
                </a14:m>
                <a:endParaRPr lang="cs-CZ" b="1" dirty="0" smtClean="0">
                  <a:solidFill>
                    <a:srgbClr val="FF0000"/>
                  </a:solidFill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cs-CZ" b="1" dirty="0" smtClean="0">
                    <a:solidFill>
                      <a:srgbClr val="FF0000"/>
                    </a:solidFill>
                  </a:rPr>
                  <a:t>2.y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cs-CZ" b="1" dirty="0" smtClean="0">
                    <a:solidFill>
                      <a:srgbClr val="FF0000"/>
                    </a:solidFill>
                  </a:rPr>
                  <a:t>0,25.x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cs-CZ" b="1" dirty="0" smtClean="0">
                    <a:solidFill>
                      <a:srgbClr val="FF0000"/>
                    </a:solidFill>
                  </a:rPr>
                  <a:t>z + 4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cs-CZ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4" name="Zástupný symbol pro obsah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3635896" y="1600200"/>
                <a:ext cx="1368152" cy="4525963"/>
              </a:xfrm>
              <a:blipFill rotWithShape="1">
                <a:blip r:embed="rId2"/>
                <a:stretch>
                  <a:fillRect l="-888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" name="Skupina 4"/>
          <p:cNvGrpSpPr/>
          <p:nvPr/>
        </p:nvGrpSpPr>
        <p:grpSpPr>
          <a:xfrm>
            <a:off x="201571" y="6021288"/>
            <a:ext cx="8740859" cy="692023"/>
            <a:chOff x="201571" y="6165977"/>
            <a:chExt cx="8740859" cy="692023"/>
          </a:xfrm>
        </p:grpSpPr>
        <p:sp>
          <p:nvSpPr>
            <p:cNvPr id="6" name="Zástupný symbol pro zápatí 9"/>
            <p:cNvSpPr txBox="1">
              <a:spLocks/>
            </p:cNvSpPr>
            <p:nvPr/>
          </p:nvSpPr>
          <p:spPr>
            <a:xfrm>
              <a:off x="201571" y="6165977"/>
              <a:ext cx="5665508" cy="692023"/>
            </a:xfrm>
            <a:prstGeom prst="rect">
              <a:avLst/>
            </a:prstGeom>
          </p:spPr>
          <p:txBody>
            <a:bodyPr vert="horz" lIns="91440" tIns="45720" rIns="91440" bIns="45720" rtlCol="0" anchor="t"/>
            <a:lstStyle>
              <a:defPPr>
                <a:defRPr lang="cs-CZ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cs-CZ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Autorem materiálu a všech jeho částí, není-li uvedeno jinak, je Mgr. Gabriela Drapáková. Financováno z ESF a státního rozpočtu ČR.</a:t>
              </a:r>
              <a:endParaRPr lang="cs-CZ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pic>
          <p:nvPicPr>
            <p:cNvPr id="7" name="Picture 2" descr="EU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68650" y="6206806"/>
              <a:ext cx="2873780" cy="651194"/>
            </a:xfrm>
            <a:prstGeom prst="rect">
              <a:avLst/>
            </a:prstGeom>
            <a:blipFill>
              <a:blip r:embed="rId4"/>
              <a:tile tx="0" ty="0" sx="100000" sy="100000" flip="none" algn="tl"/>
            </a:blipFill>
            <a:ln>
              <a:noFill/>
            </a:ln>
            <a:extLst/>
          </p:spPr>
        </p:pic>
      </p:grpSp>
    </p:spTree>
    <p:extLst>
      <p:ext uri="{BB962C8B-B14F-4D97-AF65-F5344CB8AC3E}">
        <p14:creationId xmlns:p14="http://schemas.microsoft.com/office/powerpoint/2010/main" val="1814230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>
                <a:solidFill>
                  <a:srgbClr val="0070C0"/>
                </a:solidFill>
              </a:rPr>
              <a:t>Složitější zápisy</a:t>
            </a:r>
            <a:endParaRPr lang="cs-CZ" sz="4800" b="1" dirty="0">
              <a:solidFill>
                <a:srgbClr val="0070C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23528" y="1484784"/>
            <a:ext cx="8363272" cy="4641379"/>
          </a:xfrm>
        </p:spPr>
        <p:txBody>
          <a:bodyPr/>
          <a:lstStyle/>
          <a:p>
            <a:pPr marL="0" indent="0" algn="ctr">
              <a:lnSpc>
                <a:spcPct val="150000"/>
              </a:lnSpc>
              <a:buNone/>
            </a:pPr>
            <a:r>
              <a:rPr lang="cs-CZ" b="1" dirty="0" smtClean="0"/>
              <a:t>Součet trojnásobku x a 6% z y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cs-CZ" b="1" dirty="0" smtClean="0">
                <a:solidFill>
                  <a:srgbClr val="FF0000"/>
                </a:solidFill>
              </a:rPr>
              <a:t>3.x + 0,06.y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cs-CZ" b="1" dirty="0" smtClean="0"/>
              <a:t>pětkrát méně než rozdíl x a y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cs-CZ" b="1" dirty="0" smtClean="0">
                <a:solidFill>
                  <a:srgbClr val="FF0000"/>
                </a:solidFill>
              </a:rPr>
              <a:t>(x – y) : 5</a:t>
            </a:r>
            <a:endParaRPr lang="cs-CZ" b="1" dirty="0">
              <a:solidFill>
                <a:srgbClr val="FF0000"/>
              </a:solidFill>
            </a:endParaRPr>
          </a:p>
        </p:txBody>
      </p:sp>
      <p:grpSp>
        <p:nvGrpSpPr>
          <p:cNvPr id="4" name="Skupina 3"/>
          <p:cNvGrpSpPr/>
          <p:nvPr/>
        </p:nvGrpSpPr>
        <p:grpSpPr>
          <a:xfrm>
            <a:off x="201571" y="6021288"/>
            <a:ext cx="8740859" cy="692023"/>
            <a:chOff x="201571" y="6165977"/>
            <a:chExt cx="8740859" cy="692023"/>
          </a:xfrm>
        </p:grpSpPr>
        <p:sp>
          <p:nvSpPr>
            <p:cNvPr id="6" name="Zástupný symbol pro zápatí 9"/>
            <p:cNvSpPr txBox="1">
              <a:spLocks/>
            </p:cNvSpPr>
            <p:nvPr/>
          </p:nvSpPr>
          <p:spPr>
            <a:xfrm>
              <a:off x="201571" y="6165977"/>
              <a:ext cx="5665508" cy="692023"/>
            </a:xfrm>
            <a:prstGeom prst="rect">
              <a:avLst/>
            </a:prstGeom>
          </p:spPr>
          <p:txBody>
            <a:bodyPr vert="horz" lIns="91440" tIns="45720" rIns="91440" bIns="45720" rtlCol="0" anchor="t"/>
            <a:lstStyle>
              <a:defPPr>
                <a:defRPr lang="cs-CZ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cs-CZ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Autorem materiálu a všech jeho částí, není-li uvedeno jinak, je Mgr. Gabriela Drapáková. Financováno z ESF a státního rozpočtu ČR.</a:t>
              </a:r>
              <a:endParaRPr lang="cs-CZ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pic>
          <p:nvPicPr>
            <p:cNvPr id="7" name="Picture 2" descr="EU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68650" y="6206806"/>
              <a:ext cx="2873780" cy="651194"/>
            </a:xfrm>
            <a:prstGeom prst="rect">
              <a:avLst/>
            </a:prstGeom>
            <a:blipFill>
              <a:blip r:embed="rId3"/>
              <a:tile tx="0" ty="0" sx="100000" sy="100000" flip="none" algn="tl"/>
            </a:blipFill>
            <a:ln>
              <a:noFill/>
            </a:ln>
            <a:extLst/>
          </p:spPr>
        </p:pic>
      </p:grpSp>
    </p:spTree>
    <p:extLst>
      <p:ext uri="{BB962C8B-B14F-4D97-AF65-F5344CB8AC3E}">
        <p14:creationId xmlns:p14="http://schemas.microsoft.com/office/powerpoint/2010/main" val="3294511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308</Words>
  <Application>Microsoft Office PowerPoint</Application>
  <PresentationFormat>Předvádění na obrazovce (4:3)</PresentationFormat>
  <Paragraphs>53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Prezentace aplikace PowerPoint</vt:lpstr>
      <vt:lpstr>Zápis matematické operace</vt:lpstr>
      <vt:lpstr>Znaménko vložíme místo spojky „a“</vt:lpstr>
      <vt:lpstr>Složitější zápisy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Gabriela Drapáková</dc:creator>
  <cp:lastModifiedBy>učitel</cp:lastModifiedBy>
  <cp:revision>14</cp:revision>
  <dcterms:created xsi:type="dcterms:W3CDTF">2013-12-25T13:44:05Z</dcterms:created>
  <dcterms:modified xsi:type="dcterms:W3CDTF">2014-01-08T17:00:35Z</dcterms:modified>
</cp:coreProperties>
</file>