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081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987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4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47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3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5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869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340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494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62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09738-EC23-45DD-8516-2C33241F87AF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3C4D5-7F13-4710-8A47-13F62BFC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65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3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4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  <p:sp>
        <p:nvSpPr>
          <p:cNvPr id="5" name="TextovéPole 4"/>
          <p:cNvSpPr txBox="1"/>
          <p:nvPr/>
        </p:nvSpPr>
        <p:spPr>
          <a:xfrm>
            <a:off x="251521" y="260648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Název školy: Základní škola Chomutov, Písečná 5144</a:t>
            </a:r>
          </a:p>
          <a:p>
            <a:r>
              <a:rPr lang="cs-CZ" sz="2400" dirty="0"/>
              <a:t>Název materiálu: </a:t>
            </a:r>
            <a:r>
              <a:rPr lang="cs-CZ" sz="2400" dirty="0" smtClean="0"/>
              <a:t>VY_42_INOVACE_32_VYŠŠÍ_MOCNINY_gd2</a:t>
            </a:r>
            <a:endParaRPr lang="cs-CZ" sz="2400" dirty="0"/>
          </a:p>
          <a:p>
            <a:r>
              <a:rPr lang="cs-CZ" sz="2400" dirty="0"/>
              <a:t>Číslo projektu: CZ 1.07/1.4.00/21.3355</a:t>
            </a:r>
          </a:p>
          <a:p>
            <a:r>
              <a:rPr lang="cs-CZ" sz="2400" dirty="0"/>
              <a:t>Autor: Mgr. Gabriela Drapáková</a:t>
            </a:r>
          </a:p>
          <a:p>
            <a:r>
              <a:rPr lang="cs-CZ" sz="2400" dirty="0"/>
              <a:t>Datum tvorby: </a:t>
            </a:r>
            <a:r>
              <a:rPr lang="cs-CZ" sz="2400" dirty="0" smtClean="0"/>
              <a:t>28. 11. </a:t>
            </a:r>
            <a:r>
              <a:rPr lang="cs-CZ" sz="2400" dirty="0" smtClean="0"/>
              <a:t>2013</a:t>
            </a:r>
            <a:endParaRPr lang="cs-CZ" sz="2400" dirty="0"/>
          </a:p>
          <a:p>
            <a:r>
              <a:rPr lang="cs-CZ" sz="2400" dirty="0"/>
              <a:t>Cílový ročník: </a:t>
            </a:r>
            <a:r>
              <a:rPr lang="cs-CZ" sz="2400" dirty="0" smtClean="0"/>
              <a:t>osmý</a:t>
            </a:r>
            <a:endParaRPr lang="cs-CZ" sz="2400" dirty="0"/>
          </a:p>
          <a:p>
            <a:r>
              <a:rPr lang="cs-CZ" sz="2400" dirty="0"/>
              <a:t>Vzdělávací oblast/obor/okruh: Matematika a její aplikace</a:t>
            </a:r>
          </a:p>
          <a:p>
            <a:r>
              <a:rPr lang="cs-CZ" sz="2400" dirty="0"/>
              <a:t>Klíčové slovo: </a:t>
            </a:r>
            <a:r>
              <a:rPr lang="cs-CZ" sz="2400" dirty="0" smtClean="0"/>
              <a:t>mocnina, úpravy mocnin podle vzorce, součet nebo rozdíl mocnin</a:t>
            </a:r>
            <a:endParaRPr lang="cs-CZ" sz="2400" dirty="0"/>
          </a:p>
          <a:p>
            <a:r>
              <a:rPr lang="cs-CZ" sz="2400" dirty="0"/>
              <a:t>Anotace: </a:t>
            </a:r>
            <a:r>
              <a:rPr lang="cs-CZ" sz="2400" dirty="0"/>
              <a:t>Tato prezentace shrnuje nejdůležitější </a:t>
            </a:r>
            <a:r>
              <a:rPr lang="cs-CZ" sz="2400" dirty="0" smtClean="0"/>
              <a:t>informace o tom, jak zapsat vyšší mocniny, jak vypočítat příklad s vyššími mocninami, jak použít vzorce pro součin a podíl mocnin, vzorec pro mocninu mocniny.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2194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Vyšší mocniny</a:t>
            </a:r>
            <a:endParaRPr lang="cs-CZ" sz="4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4029844" cy="690091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5.5 = 5²</a:t>
            </a:r>
            <a:endParaRPr lang="cs-CZ" sz="36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?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2.2.2.2.2.2 =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/>
                  <a:t>(-4).(-</a:t>
                </a:r>
                <a:r>
                  <a:rPr lang="cs-CZ" sz="3200" b="1" dirty="0"/>
                  <a:t>4</a:t>
                </a:r>
                <a:r>
                  <a:rPr lang="cs-CZ" sz="3200" b="1" dirty="0" smtClean="0"/>
                  <a:t>).(-</a:t>
                </a:r>
                <a:r>
                  <a:rPr lang="cs-CZ" sz="3200" b="1" dirty="0"/>
                  <a:t>4</a:t>
                </a:r>
                <a:r>
                  <a:rPr lang="cs-CZ" sz="3200" b="1" dirty="0" smtClean="0"/>
                  <a:t>).(-</a:t>
                </a:r>
                <a:r>
                  <a:rPr lang="cs-CZ" sz="3200" b="1" dirty="0"/>
                  <a:t>4</a:t>
                </a:r>
                <a:r>
                  <a:rPr lang="cs-CZ" sz="3200" b="1" dirty="0" smtClean="0"/>
                  <a:t>) =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</a:rPr>
                        <m:t>.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</a:rPr>
                        <m:t>.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</a:rPr>
                            <m:t>𝟕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37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endParaRPr lang="cs-CZ" sz="32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2⁶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>
                    <a:solidFill>
                      <a:srgbClr val="FF0000"/>
                    </a:solidFill>
                  </a:rPr>
                  <a:t>(-4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)⁴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0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30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0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num>
                                <m:den>
                                  <m:r>
                                    <a:rPr lang="cs-CZ" sz="30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𝟕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3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3"/>
                <a:stretch>
                  <a:fillRect l="-36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" name="Skupina 5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8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9" name="Picture 2" descr="EU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5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8614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Výsledné znaménko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760987"/>
              </p:ext>
            </p:extLst>
          </p:nvPr>
        </p:nvGraphicFramePr>
        <p:xfrm>
          <a:off x="457200" y="1600200"/>
          <a:ext cx="8435280" cy="40705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58616"/>
                <a:gridCol w="1944216"/>
                <a:gridCol w="1800200"/>
                <a:gridCol w="2232248"/>
              </a:tblGrid>
              <a:tr h="101764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Základ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Exponent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/>
                        <a:t>Znaménko </a:t>
                      </a:r>
                    </a:p>
                    <a:p>
                      <a:pPr algn="ctr"/>
                      <a:r>
                        <a:rPr lang="cs-CZ" sz="2800" b="1" smtClean="0"/>
                        <a:t>Výsledku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/>
                        <a:t>Příklad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1017645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kladný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</a:rPr>
                        <a:t> „neřešíme“</a:t>
                      </a:r>
                    </a:p>
                    <a:p>
                      <a:pPr algn="ctr"/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</a:rPr>
                        <a:t>2, 3, 8, …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solidFill>
                            <a:srgbClr val="C00000"/>
                          </a:solidFill>
                        </a:rPr>
                        <a:t>+</a:t>
                      </a:r>
                      <a:endParaRPr lang="cs-CZ" sz="6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2⁴,</a:t>
                      </a:r>
                      <a:r>
                        <a:rPr lang="cs-CZ" sz="2800" baseline="0" dirty="0" smtClean="0"/>
                        <a:t> -3², 8⁷, -1⁵</a:t>
                      </a:r>
                      <a:endParaRPr lang="cs-CZ" sz="2800" dirty="0"/>
                    </a:p>
                  </a:txBody>
                  <a:tcPr anchor="ctr"/>
                </a:tc>
              </a:tr>
              <a:tr h="1017645"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záporný</a:t>
                      </a:r>
                      <a:endParaRPr lang="cs-CZ" sz="2800" b="1" dirty="0"/>
                    </a:p>
                    <a:p>
                      <a:pPr algn="ctr"/>
                      <a:r>
                        <a:rPr lang="cs-CZ" sz="2000" b="1" dirty="0" smtClean="0"/>
                        <a:t>(! „-“ je v závorce!)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Sudý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2,</a:t>
                      </a:r>
                      <a:r>
                        <a:rPr lang="cs-CZ" sz="2800" b="1" baseline="0" dirty="0" smtClean="0">
                          <a:solidFill>
                            <a:srgbClr val="0070C0"/>
                          </a:solidFill>
                        </a:rPr>
                        <a:t> 4, 6, …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solidFill>
                            <a:srgbClr val="C00000"/>
                          </a:solidFill>
                        </a:rPr>
                        <a:t>+</a:t>
                      </a:r>
                      <a:endParaRPr lang="cs-CZ" sz="6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(-3)⁶, (-1)²</a:t>
                      </a:r>
                      <a:endParaRPr lang="cs-CZ" sz="2800" dirty="0"/>
                    </a:p>
                  </a:txBody>
                  <a:tcPr anchor="ctr"/>
                </a:tc>
              </a:tr>
              <a:tr h="101764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Lichý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1, 3, 5, …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endParaRPr lang="cs-CZ" sz="60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(-8)³, (-1)⁵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79870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Vypočtěte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(-2)³ </a:t>
            </a:r>
            <a:r>
              <a:rPr lang="cs-CZ" sz="3200" dirty="0" smtClean="0">
                <a:solidFill>
                  <a:srgbClr val="FF0000"/>
                </a:solidFill>
              </a:rPr>
              <a:t>–</a:t>
            </a:r>
            <a:r>
              <a:rPr lang="cs-CZ" sz="3200" dirty="0" smtClean="0"/>
              <a:t> 1⁵ </a:t>
            </a:r>
            <a:r>
              <a:rPr lang="cs-CZ" sz="3200" dirty="0" smtClean="0">
                <a:solidFill>
                  <a:srgbClr val="FF0000"/>
                </a:solidFill>
              </a:rPr>
              <a:t>+</a:t>
            </a:r>
            <a:r>
              <a:rPr lang="cs-CZ" sz="3200" dirty="0" smtClean="0"/>
              <a:t> (-1)⁴ =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538736" cy="395128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(-2)³ = - 8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1⁵ = 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(-1)⁴ = 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- 8 </a:t>
            </a:r>
            <a:r>
              <a:rPr lang="cs-CZ" sz="3200" b="1" dirty="0" smtClean="0">
                <a:solidFill>
                  <a:srgbClr val="FF0000"/>
                </a:solidFill>
              </a:rPr>
              <a:t>–</a:t>
            </a:r>
            <a:r>
              <a:rPr lang="cs-CZ" sz="3200" b="1" dirty="0" smtClean="0"/>
              <a:t> 1 </a:t>
            </a:r>
            <a:r>
              <a:rPr lang="cs-CZ" sz="3200" b="1" dirty="0" smtClean="0">
                <a:solidFill>
                  <a:srgbClr val="FF0000"/>
                </a:solidFill>
              </a:rPr>
              <a:t>+</a:t>
            </a:r>
            <a:r>
              <a:rPr lang="cs-CZ" sz="3200" b="1" dirty="0" smtClean="0"/>
              <a:t> 1 = - 8</a:t>
            </a:r>
            <a:endParaRPr lang="cs-CZ" sz="3200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55977" y="1535113"/>
            <a:ext cx="4330824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(-2)² </a:t>
            </a:r>
            <a:r>
              <a:rPr lang="cs-CZ" sz="3200" dirty="0" smtClean="0">
                <a:solidFill>
                  <a:srgbClr val="FF0000"/>
                </a:solidFill>
              </a:rPr>
              <a:t>–</a:t>
            </a:r>
            <a:r>
              <a:rPr lang="cs-CZ" sz="3200" dirty="0" smtClean="0"/>
              <a:t> 1⁴ </a:t>
            </a:r>
            <a:r>
              <a:rPr lang="cs-CZ" sz="3200" dirty="0" smtClean="0">
                <a:solidFill>
                  <a:srgbClr val="FF0000"/>
                </a:solidFill>
              </a:rPr>
              <a:t>+</a:t>
            </a:r>
            <a:r>
              <a:rPr lang="cs-CZ" sz="3200" dirty="0" smtClean="0"/>
              <a:t> (-1)⁵ =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55977" y="2174875"/>
            <a:ext cx="4330824" cy="395128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>
                <a:solidFill>
                  <a:srgbClr val="0070C0"/>
                </a:solidFill>
              </a:rPr>
              <a:t>(-</a:t>
            </a:r>
            <a:r>
              <a:rPr lang="cs-CZ" sz="3200" b="1" dirty="0" smtClean="0">
                <a:solidFill>
                  <a:srgbClr val="0070C0"/>
                </a:solidFill>
              </a:rPr>
              <a:t>2)² = 4</a:t>
            </a:r>
            <a:endParaRPr lang="cs-CZ" sz="3200" b="1" dirty="0">
              <a:solidFill>
                <a:srgbClr val="0070C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1⁴ = 1</a:t>
            </a:r>
            <a:endParaRPr lang="cs-CZ" sz="3200" b="1" dirty="0">
              <a:solidFill>
                <a:srgbClr val="0070C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>
                <a:solidFill>
                  <a:srgbClr val="0070C0"/>
                </a:solidFill>
              </a:rPr>
              <a:t>(-1</a:t>
            </a:r>
            <a:r>
              <a:rPr lang="cs-CZ" sz="3200" b="1" dirty="0" smtClean="0">
                <a:solidFill>
                  <a:srgbClr val="0070C0"/>
                </a:solidFill>
              </a:rPr>
              <a:t>)⁵ = - 1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4 </a:t>
            </a:r>
            <a:r>
              <a:rPr lang="cs-CZ" sz="3200" b="1" dirty="0" smtClean="0">
                <a:solidFill>
                  <a:srgbClr val="FF0000"/>
                </a:solidFill>
              </a:rPr>
              <a:t>–</a:t>
            </a:r>
            <a:r>
              <a:rPr lang="cs-CZ" sz="3200" b="1" dirty="0" smtClean="0"/>
              <a:t> 1 </a:t>
            </a:r>
            <a:r>
              <a:rPr lang="cs-CZ" sz="3200" b="1" dirty="0" smtClean="0">
                <a:solidFill>
                  <a:srgbClr val="FF0000"/>
                </a:solidFill>
              </a:rPr>
              <a:t>+</a:t>
            </a:r>
            <a:r>
              <a:rPr lang="cs-CZ" sz="3200" b="1" dirty="0" smtClean="0"/>
              <a:t> (-1) = 4 – 1 – 1 = 2</a:t>
            </a:r>
            <a:endParaRPr lang="cs-CZ" sz="3200" b="1" dirty="0"/>
          </a:p>
          <a:p>
            <a:pPr marL="0" indent="0">
              <a:lnSpc>
                <a:spcPct val="150000"/>
              </a:lnSpc>
              <a:buNone/>
            </a:pPr>
            <a:endParaRPr lang="cs-CZ" sz="32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9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10" name="Picture 2" descr="EU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127395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Součin mocnin</a:t>
            </a:r>
            <a:endParaRPr lang="cs-CZ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>
                    <a:solidFill>
                      <a:srgbClr val="0070C0"/>
                    </a:solidFill>
                  </a:rPr>
                  <a:t>2³</a:t>
                </a:r>
                <a:r>
                  <a:rPr lang="cs-CZ" b="1" dirty="0" smtClean="0"/>
                  <a:t>.2² =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2.2.2</a:t>
                </a:r>
                <a:r>
                  <a:rPr lang="cs-CZ" b="1" dirty="0" smtClean="0"/>
                  <a:t>.2.2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2⁵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>
                    <a:solidFill>
                      <a:srgbClr val="0070C0"/>
                    </a:solidFill>
                  </a:rPr>
                  <a:t>7</a:t>
                </a:r>
                <a:r>
                  <a:rPr lang="cs-CZ" b="1" dirty="0" smtClean="0"/>
                  <a:t>.7⁵.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7²</a:t>
                </a:r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7</a:t>
                </a:r>
                <a:r>
                  <a:rPr lang="cs-CZ" b="1" dirty="0" smtClean="0"/>
                  <a:t>.7.7.7.7.7.</a:t>
                </a: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7.7</a:t>
                </a:r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7⁸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sz="4000" b="1" i="1" dirty="0" smtClean="0">
                  <a:solidFill>
                    <a:srgbClr val="FF0000"/>
                  </a:solidFill>
                  <a:latin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416585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Podíl mocnin</a:t>
            </a:r>
            <a:endParaRPr lang="cs-CZ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  <m:sup>
                            <m:r>
                              <a:rPr lang="cs-CZ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𝟕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latin typeface="Cambria Math"/>
                              </a:rPr>
                              <m:t>𝟑</m:t>
                            </m:r>
                          </m:e>
                          <m:sup>
                            <m:r>
                              <a:rPr lang="cs-CZ" b="1" i="0" smtClean="0"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  <m:r>
                      <a:rPr lang="cs-CZ" b="1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0" strike="sngStrike" smtClean="0">
                            <a:latin typeface="Cambria Math"/>
                          </a:rPr>
                          <m:t>𝟑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𝟑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latin typeface="Cambria Math"/>
                              </a:rPr>
                              <m:t>𝟑</m:t>
                            </m:r>
                          </m:e>
                          <m:sup>
                            <m:r>
                              <a:rPr lang="cs-CZ" b="1" i="0" smtClean="0"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3⁴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𝟓</m:t>
                            </m:r>
                          </m:e>
                          <m:sup>
                            <m:r>
                              <a:rPr lang="cs-CZ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latin typeface="Cambria Math"/>
                              </a:rPr>
                              <m:t>𝟓</m:t>
                            </m:r>
                          </m:e>
                          <m:sup>
                            <m:r>
                              <a:rPr lang="cs-CZ" b="1" i="0" smtClean="0"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  <m:r>
                      <a:rPr lang="cs-CZ" b="1" i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0" strike="sngStrike" smtClean="0">
                            <a:latin typeface="Cambria Math"/>
                          </a:rPr>
                          <m:t>𝟓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.</m:t>
                        </m:r>
                        <m:r>
                          <a:rPr lang="cs-CZ" b="1" i="0" strike="sngStrike" smtClean="0">
                            <a:latin typeface="Cambria Math"/>
                          </a:rPr>
                          <m:t>𝟓</m:t>
                        </m:r>
                        <m:r>
                          <a:rPr lang="cs-CZ" b="1" i="0" smtClean="0"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latin typeface="Cambria Math"/>
                          </a:rPr>
                          <m:t>𝟓</m:t>
                        </m:r>
                        <m:r>
                          <a:rPr lang="cs-CZ" b="1" i="0" smtClean="0">
                            <a:latin typeface="Cambria Math"/>
                          </a:rPr>
                          <m:t>.</m:t>
                        </m:r>
                        <m:r>
                          <a:rPr lang="cs-CZ" b="1" i="0" smtClean="0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0" smtClean="0">
                                <a:latin typeface="Cambria Math"/>
                              </a:rPr>
                              <m:t>𝟓</m:t>
                            </m:r>
                          </m:e>
                          <m:sup>
                            <m:r>
                              <a:rPr lang="cs-CZ" b="1" i="0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5 ⁻²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 : 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40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sz="40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𝒎</m:t>
                          </m:r>
                        </m:sup>
                      </m:sSup>
                      <m:r>
                        <a:rPr lang="cs-CZ" sz="36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sz="36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3600" b="1" i="1" smtClean="0">
                                  <a:solidFill>
                                    <a:srgbClr val="7030A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3600" b="1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58615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1228998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Mocnina mocniny</a:t>
            </a:r>
            <a:endParaRPr lang="cs-CZ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b="1" dirty="0" smtClean="0"/>
                  <a:t>(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5²</a:t>
                </a:r>
                <a:r>
                  <a:rPr lang="cs-CZ" b="1" dirty="0" smtClean="0"/>
                  <a:t>)³ =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5².5².5²</a:t>
                </a:r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5⁶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b="1" dirty="0" smtClean="0"/>
                  <a:t>[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(-2)⁴</a:t>
                </a:r>
                <a:r>
                  <a:rPr lang="en-US" b="1" dirty="0" smtClean="0"/>
                  <a:t>]²</a:t>
                </a:r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(-2)⁴.(-</a:t>
                </a:r>
                <a:r>
                  <a:rPr lang="cs-CZ" b="1" dirty="0">
                    <a:solidFill>
                      <a:srgbClr val="0070C0"/>
                    </a:solidFill>
                  </a:rPr>
                  <a:t>2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)⁴ </a:t>
                </a:r>
                <a:r>
                  <a:rPr lang="cs-CZ" b="1" dirty="0" smtClean="0"/>
                  <a:t>= </a:t>
                </a:r>
                <a:r>
                  <a:rPr lang="cs-CZ" b="1" dirty="0">
                    <a:solidFill>
                      <a:srgbClr val="FF0000"/>
                    </a:solidFill>
                  </a:rPr>
                  <a:t>(-2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)⁸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US" b="1" dirty="0"/>
                  <a:t>[</a:t>
                </a:r>
                <a:r>
                  <a:rPr lang="cs-CZ" b="1" dirty="0" smtClean="0"/>
                  <a:t>(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3</a:t>
                </a:r>
                <a:r>
                  <a:rPr lang="cs-CZ" b="1" dirty="0" smtClean="0"/>
                  <a:t>²)²</a:t>
                </a:r>
                <a:r>
                  <a:rPr lang="en-US" b="1" dirty="0" smtClean="0"/>
                  <a:t>]²</a:t>
                </a:r>
                <a:r>
                  <a:rPr lang="cs-CZ" b="1" dirty="0" smtClean="0"/>
                  <a:t> =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3</a:t>
                </a:r>
                <a:r>
                  <a:rPr lang="cs-CZ" b="1" dirty="0" smtClean="0"/>
                  <a:t>²˙²˙² =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3⁸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4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4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4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cs-CZ" sz="4400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𝒎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4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𝒎</m:t>
                          </m:r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.</m:t>
                          </m:r>
                          <m:r>
                            <a:rPr lang="cs-CZ" sz="4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sz="3600" b="1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b="1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5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6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246766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Vypočtěte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458616" cy="470912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9².9⁵.9⁴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6¹³ : 6⁷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4³ : 4¹² =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b="1" dirty="0" smtClean="0"/>
              <a:t>(2⁴)⁷ =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3200" b="1" dirty="0" smtClean="0"/>
              <a:t>[</a:t>
            </a:r>
            <a:r>
              <a:rPr lang="cs-CZ" sz="3200" b="1" dirty="0" smtClean="0"/>
              <a:t>(7²)³</a:t>
            </a:r>
            <a:r>
              <a:rPr lang="en-US" sz="3200" b="1" dirty="0" smtClean="0"/>
              <a:t>]³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2699792" y="1600200"/>
                <a:ext cx="2016224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9¹¹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6⁶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sup>
                    </m:sSup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  <m:sup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𝟗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2²⁸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7¹⁸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2699792" y="1600200"/>
                <a:ext cx="2016224" cy="4525963"/>
              </a:xfrm>
              <a:blipFill rotWithShape="1">
                <a:blip r:embed="rId2"/>
                <a:stretch>
                  <a:fillRect l="-78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201571" y="6021288"/>
            <a:ext cx="8740859" cy="692023"/>
            <a:chOff x="201571" y="6165977"/>
            <a:chExt cx="8740859" cy="692023"/>
          </a:xfrm>
        </p:grpSpPr>
        <p:sp>
          <p:nvSpPr>
            <p:cNvPr id="6" name="Zástupný symbol pro zápatí 9"/>
            <p:cNvSpPr txBox="1">
              <a:spLocks/>
            </p:cNvSpPr>
            <p:nvPr/>
          </p:nvSpPr>
          <p:spPr>
            <a:xfrm>
              <a:off x="201571" y="6165977"/>
              <a:ext cx="5665508" cy="692023"/>
            </a:xfrm>
            <a:prstGeom prst="rect">
              <a:avLst/>
            </a:prstGeom>
          </p:spPr>
          <p:txBody>
            <a:bodyPr vert="horz" lIns="91440" tIns="45720" rIns="91440" bIns="45720" rtlCol="0" anchor="t"/>
            <a:lstStyle>
              <a:defPPr>
                <a:defRPr lang="cs-CZ"/>
              </a:defPPr>
              <a:lvl1pPr marL="0" algn="ctr" defTabSz="914400" rtl="0" eaLnBrk="1" latinLnBrk="0" hangingPunct="1">
                <a:defRPr sz="1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Autorem materiálu a všech jeho částí, není-li uvedeno jinak, je Mgr. Gabriela Drapáková. Financováno z ESF a státního rozpočtu ČR.</a:t>
              </a:r>
              <a:endParaRPr lang="cs-CZ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pic>
          <p:nvPicPr>
            <p:cNvPr id="7" name="Picture 2" descr="EU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650" y="6206806"/>
              <a:ext cx="2873780" cy="651194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  <a:ln>
              <a:noFill/>
            </a:ln>
            <a:extLst/>
          </p:spPr>
        </p:pic>
      </p:grpSp>
    </p:spTree>
    <p:extLst>
      <p:ext uri="{BB962C8B-B14F-4D97-AF65-F5344CB8AC3E}">
        <p14:creationId xmlns:p14="http://schemas.microsoft.com/office/powerpoint/2010/main" val="69176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728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Vyšší mocniny</vt:lpstr>
      <vt:lpstr>Výsledné znaménko</vt:lpstr>
      <vt:lpstr>Vypočtěte</vt:lpstr>
      <vt:lpstr>Součin mocnin</vt:lpstr>
      <vt:lpstr>Podíl mocnin</vt:lpstr>
      <vt:lpstr>Mocnina mocniny</vt:lpstr>
      <vt:lpstr>Vypočtěte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Gabriela Drapáková</dc:creator>
  <cp:lastModifiedBy>učitel</cp:lastModifiedBy>
  <cp:revision>19</cp:revision>
  <dcterms:created xsi:type="dcterms:W3CDTF">2013-12-25T13:44:05Z</dcterms:created>
  <dcterms:modified xsi:type="dcterms:W3CDTF">2014-01-08T17:05:41Z</dcterms:modified>
</cp:coreProperties>
</file>