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62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081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98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04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471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3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57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2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869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340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494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623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26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260648"/>
            <a:ext cx="8568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Název školy: Základní škola Chomutov, Písečná 5144</a:t>
            </a:r>
          </a:p>
          <a:p>
            <a:r>
              <a:rPr lang="cs-CZ" sz="2400" dirty="0"/>
              <a:t>Název materiálu: </a:t>
            </a:r>
            <a:r>
              <a:rPr lang="cs-CZ" sz="2400" dirty="0" smtClean="0"/>
              <a:t>VY_42_INOVACE_34_MALÁ_A_VELKÁ_ČÍSLA_gd2</a:t>
            </a:r>
            <a:endParaRPr lang="cs-CZ" sz="2400" dirty="0"/>
          </a:p>
          <a:p>
            <a:r>
              <a:rPr lang="cs-CZ" sz="2400" dirty="0"/>
              <a:t>Číslo projektu: CZ 1.07/1.4.00/21.3355</a:t>
            </a:r>
          </a:p>
          <a:p>
            <a:r>
              <a:rPr lang="cs-CZ" sz="2400" dirty="0"/>
              <a:t>Autor: Mgr. Gabriela Drapáková</a:t>
            </a:r>
          </a:p>
          <a:p>
            <a:r>
              <a:rPr lang="cs-CZ" sz="2400" dirty="0"/>
              <a:t>Datum tvorby: </a:t>
            </a:r>
            <a:r>
              <a:rPr lang="cs-CZ" sz="2400" dirty="0" smtClean="0"/>
              <a:t>16. 10. 2013</a:t>
            </a:r>
            <a:endParaRPr lang="cs-CZ" sz="2400" dirty="0"/>
          </a:p>
          <a:p>
            <a:r>
              <a:rPr lang="cs-CZ" sz="2400" dirty="0"/>
              <a:t>Cílový ročník: </a:t>
            </a:r>
            <a:r>
              <a:rPr lang="cs-CZ" sz="2400" dirty="0" smtClean="0"/>
              <a:t>osmý</a:t>
            </a:r>
            <a:endParaRPr lang="cs-CZ" sz="2400" dirty="0"/>
          </a:p>
          <a:p>
            <a:r>
              <a:rPr lang="cs-CZ" sz="2400" dirty="0"/>
              <a:t>Vzdělávací oblast/obor/okruh: Matematika a její aplikace</a:t>
            </a:r>
          </a:p>
          <a:p>
            <a:r>
              <a:rPr lang="cs-CZ" sz="2400" dirty="0"/>
              <a:t>Klíčové slovo: </a:t>
            </a:r>
            <a:r>
              <a:rPr lang="cs-CZ" sz="2400" dirty="0" smtClean="0"/>
              <a:t>mocnina čísla 10, tvar čísla a.10ⁿ</a:t>
            </a:r>
          </a:p>
          <a:p>
            <a:r>
              <a:rPr lang="cs-CZ" sz="2400" dirty="0" smtClean="0"/>
              <a:t>Anotace</a:t>
            </a:r>
            <a:r>
              <a:rPr lang="cs-CZ" sz="2400" dirty="0"/>
              <a:t>: Tato prezentace shrnuje nejdůležitější </a:t>
            </a:r>
            <a:r>
              <a:rPr lang="cs-CZ" sz="2400" dirty="0" smtClean="0"/>
              <a:t>informace jak přepsat velká a malá čísla ve tvaru a.10ⁿ a naopak.</a:t>
            </a:r>
            <a:endParaRPr lang="cs-CZ" sz="24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4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5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34516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Číslo ve tvaru a.10ⁿ</a:t>
            </a:r>
            <a:endParaRPr lang="cs-CZ" sz="4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dirty="0" smtClean="0"/>
              <a:t>Velká čísla:</a:t>
            </a:r>
            <a:r>
              <a:rPr lang="cs-CZ" dirty="0"/>
              <a:t> </a:t>
            </a:r>
            <a:r>
              <a:rPr lang="cs-CZ" dirty="0" smtClean="0"/>
              <a:t>125000</a:t>
            </a:r>
            <a:r>
              <a:rPr lang="cs-CZ" dirty="0" smtClean="0"/>
              <a:t>, </a:t>
            </a:r>
            <a:r>
              <a:rPr lang="cs-CZ" dirty="0" smtClean="0"/>
              <a:t>4300000</a:t>
            </a:r>
            <a:r>
              <a:rPr lang="cs-CZ" dirty="0" smtClean="0"/>
              <a:t>, </a:t>
            </a:r>
            <a:r>
              <a:rPr lang="cs-CZ" dirty="0" smtClean="0"/>
              <a:t>75000000</a:t>
            </a:r>
            <a:r>
              <a:rPr lang="cs-CZ" dirty="0" smtClean="0"/>
              <a:t>, …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dirty="0" smtClean="0"/>
              <a:t>Malá čísla: 0,000053, 0,00000789, …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b="1" dirty="0" smtClean="0"/>
              <a:t>Lze zapsat jako:</a:t>
            </a:r>
            <a:r>
              <a:rPr lang="cs-CZ" dirty="0" smtClean="0"/>
              <a:t>	</a:t>
            </a:r>
            <a:r>
              <a:rPr lang="cs-CZ" sz="4800" b="1" dirty="0" smtClean="0">
                <a:solidFill>
                  <a:srgbClr val="FF0000"/>
                </a:solidFill>
              </a:rPr>
              <a:t>a.10ⁿ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	a … desetinné číslo	(1 ˂ a ˂ 10)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	n … mocnina</a:t>
            </a:r>
            <a:endParaRPr lang="cs-CZ" b="1" dirty="0">
              <a:solidFill>
                <a:srgbClr val="C0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8614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363272" cy="115699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Velká čísla</a:t>
            </a:r>
            <a:r>
              <a:rPr lang="cs-CZ" b="1" dirty="0" smtClean="0">
                <a:solidFill>
                  <a:srgbClr val="0070C0"/>
                </a:solidFill>
              </a:rPr>
              <a:t>: </a:t>
            </a:r>
            <a:r>
              <a:rPr lang="cs-CZ" b="1" dirty="0">
                <a:solidFill>
                  <a:srgbClr val="0070C0"/>
                </a:solidFill>
              </a:rPr>
              <a:t>n je kladné </a:t>
            </a:r>
            <a:r>
              <a:rPr lang="cs-CZ" b="1" dirty="0" smtClean="0">
                <a:solidFill>
                  <a:srgbClr val="0070C0"/>
                </a:solidFill>
              </a:rPr>
              <a:t>(+)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170584" cy="452596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</a:rPr>
              <a:t>4</a:t>
            </a:r>
            <a:r>
              <a:rPr lang="cs-CZ" b="1" u="sng" dirty="0" smtClean="0">
                <a:solidFill>
                  <a:srgbClr val="C00000"/>
                </a:solidFill>
              </a:rPr>
              <a:t>6</a:t>
            </a:r>
            <a:r>
              <a:rPr lang="cs-CZ" b="1" u="sng" dirty="0" smtClean="0"/>
              <a:t>000</a:t>
            </a:r>
            <a:r>
              <a:rPr lang="cs-CZ" b="1" dirty="0" smtClean="0"/>
              <a:t>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b="1" u="sng" dirty="0" smtClean="0">
                <a:solidFill>
                  <a:srgbClr val="C00000"/>
                </a:solidFill>
              </a:rPr>
              <a:t>25</a:t>
            </a:r>
            <a:r>
              <a:rPr lang="cs-CZ" b="1" u="sng" dirty="0" smtClean="0"/>
              <a:t>0000</a:t>
            </a:r>
            <a:r>
              <a:rPr lang="cs-CZ" b="1" dirty="0" smtClean="0"/>
              <a:t>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</a:rPr>
              <a:t>87</a:t>
            </a:r>
            <a:r>
              <a:rPr lang="cs-CZ" b="1" u="sng" dirty="0" smtClean="0"/>
              <a:t>00</a:t>
            </a:r>
            <a:r>
              <a:rPr lang="cs-CZ" b="1" dirty="0" smtClean="0"/>
              <a:t>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</a:rPr>
              <a:t>6</a:t>
            </a:r>
            <a:r>
              <a:rPr lang="cs-CZ" b="1" u="sng" dirty="0" smtClean="0">
                <a:solidFill>
                  <a:srgbClr val="C00000"/>
                </a:solidFill>
              </a:rPr>
              <a:t>5</a:t>
            </a:r>
            <a:r>
              <a:rPr lang="cs-CZ" b="1" u="sng" dirty="0" smtClean="0"/>
              <a:t>3000</a:t>
            </a:r>
            <a:r>
              <a:rPr lang="cs-CZ" b="1" dirty="0" smtClean="0"/>
              <a:t> =</a:t>
            </a:r>
            <a:endParaRPr lang="cs-CZ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987824" y="1600200"/>
            <a:ext cx="241744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i="1" dirty="0" smtClean="0">
                <a:solidFill>
                  <a:srgbClr val="0070C0"/>
                </a:solidFill>
              </a:rPr>
              <a:t>4,6 / 4 místa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i="1" dirty="0" smtClean="0">
                <a:solidFill>
                  <a:srgbClr val="0070C0"/>
                </a:solidFill>
              </a:rPr>
              <a:t>1,25 / 6 míst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i="1" dirty="0" smtClean="0">
                <a:solidFill>
                  <a:srgbClr val="0070C0"/>
                </a:solidFill>
              </a:rPr>
              <a:t>8,7 / 3 místa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i="1" dirty="0" smtClean="0">
                <a:solidFill>
                  <a:srgbClr val="0070C0"/>
                </a:solidFill>
              </a:rPr>
              <a:t>6,53 / 5 míst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12160" y="1600200"/>
            <a:ext cx="217058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4,6.10⁴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1,25.10⁶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8,7.10³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6,53.10⁵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8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9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265136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Přepis z a.10ⁿ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96470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>
                <a:solidFill>
                  <a:srgbClr val="C00000"/>
                </a:solidFill>
              </a:rPr>
              <a:t>Za 1. číslicí</a:t>
            </a:r>
            <a:r>
              <a:rPr lang="cs-CZ" b="1" dirty="0" smtClean="0"/>
              <a:t> je tolik míst jako exponent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7" y="2780928"/>
            <a:ext cx="187743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C00000"/>
                </a:solidFill>
              </a:rPr>
              <a:t>2</a:t>
            </a:r>
            <a:r>
              <a:rPr lang="cs-CZ" sz="3200" b="1" dirty="0" smtClean="0"/>
              <a:t>,1.10⁴ =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C00000"/>
                </a:solidFill>
              </a:rPr>
              <a:t>5</a:t>
            </a:r>
            <a:r>
              <a:rPr lang="cs-CZ" sz="3200" b="1" dirty="0" smtClean="0"/>
              <a:t>,62.10³ =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C00000"/>
                </a:solidFill>
              </a:rPr>
              <a:t>1</a:t>
            </a:r>
            <a:r>
              <a:rPr lang="cs-CZ" sz="3200" b="1" dirty="0" smtClean="0"/>
              <a:t>,77.10⁶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63301" y="2780928"/>
            <a:ext cx="250254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i="1" dirty="0" smtClean="0">
                <a:solidFill>
                  <a:srgbClr val="0070C0"/>
                </a:solidFill>
              </a:rPr>
              <a:t>4 místa za „2“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>
                <a:solidFill>
                  <a:srgbClr val="0070C0"/>
                </a:solidFill>
              </a:rPr>
              <a:t>3 místa za „5“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>
                <a:solidFill>
                  <a:srgbClr val="0070C0"/>
                </a:solidFill>
              </a:rPr>
              <a:t>6 míst za „1“</a:t>
            </a:r>
            <a:endParaRPr lang="cs-CZ" sz="3200" i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3" y="2780928"/>
            <a:ext cx="164339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r>
              <a:rPr lang="cs-CZ" sz="3200" b="1" u="sng" dirty="0" smtClean="0">
                <a:solidFill>
                  <a:srgbClr val="FF0000"/>
                </a:solidFill>
              </a:rPr>
              <a:t>1000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r>
              <a:rPr lang="cs-CZ" sz="3200" b="1" u="sng" dirty="0" smtClean="0">
                <a:solidFill>
                  <a:srgbClr val="FF0000"/>
                </a:solidFill>
              </a:rPr>
              <a:t>620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r>
              <a:rPr lang="cs-CZ" sz="3200" b="1" u="sng" dirty="0" smtClean="0">
                <a:solidFill>
                  <a:srgbClr val="FF0000"/>
                </a:solidFill>
              </a:rPr>
              <a:t>770000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8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9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598799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/>
              <a:t>Malá čísla: </a:t>
            </a:r>
            <a:r>
              <a:rPr lang="cs-CZ" b="1" dirty="0" smtClean="0">
                <a:solidFill>
                  <a:srgbClr val="0070C0"/>
                </a:solidFill>
              </a:rPr>
              <a:t>n je záporné (-)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2386608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b="1" dirty="0" smtClean="0"/>
              <a:t>0,</a:t>
            </a:r>
            <a:r>
              <a:rPr lang="cs-CZ" b="1" u="sng" dirty="0" smtClean="0"/>
              <a:t>000</a:t>
            </a:r>
            <a:r>
              <a:rPr lang="cs-CZ" b="1" u="sng" dirty="0" smtClean="0">
                <a:solidFill>
                  <a:srgbClr val="C00000"/>
                </a:solidFill>
              </a:rPr>
              <a:t>2</a:t>
            </a:r>
            <a:r>
              <a:rPr lang="cs-CZ" b="1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/>
              <a:t> =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b="1" dirty="0" smtClean="0"/>
              <a:t>0,</a:t>
            </a:r>
            <a:r>
              <a:rPr lang="cs-CZ" b="1" u="sng" dirty="0" smtClean="0"/>
              <a:t>0</a:t>
            </a:r>
            <a:r>
              <a:rPr lang="cs-CZ" b="1" u="sng" dirty="0" smtClean="0">
                <a:solidFill>
                  <a:srgbClr val="C00000"/>
                </a:solidFill>
              </a:rPr>
              <a:t>4</a:t>
            </a:r>
            <a:r>
              <a:rPr lang="cs-CZ" b="1" dirty="0" smtClean="0">
                <a:solidFill>
                  <a:srgbClr val="C00000"/>
                </a:solidFill>
              </a:rPr>
              <a:t>52</a:t>
            </a:r>
            <a:r>
              <a:rPr lang="cs-CZ" b="1" dirty="0" smtClean="0"/>
              <a:t> =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b="1" dirty="0" smtClean="0"/>
              <a:t>0,</a:t>
            </a:r>
            <a:r>
              <a:rPr lang="cs-CZ" b="1" u="sng" dirty="0" smtClean="0"/>
              <a:t>00000</a:t>
            </a:r>
            <a:r>
              <a:rPr lang="cs-CZ" b="1" u="sng" dirty="0" smtClean="0">
                <a:solidFill>
                  <a:srgbClr val="C00000"/>
                </a:solidFill>
              </a:rPr>
              <a:t>9</a:t>
            </a:r>
            <a:r>
              <a:rPr lang="cs-CZ" b="1" dirty="0" smtClean="0">
                <a:solidFill>
                  <a:srgbClr val="C00000"/>
                </a:solidFill>
              </a:rPr>
              <a:t>6</a:t>
            </a:r>
            <a:r>
              <a:rPr lang="cs-CZ" b="1" dirty="0" smtClean="0"/>
              <a:t> =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b="1" dirty="0" smtClean="0"/>
              <a:t>0,</a:t>
            </a:r>
            <a:r>
              <a:rPr lang="cs-CZ" b="1" u="sng" dirty="0" smtClean="0"/>
              <a:t>0000</a:t>
            </a:r>
            <a:r>
              <a:rPr lang="cs-CZ" b="1" u="sng" dirty="0" smtClean="0">
                <a:solidFill>
                  <a:srgbClr val="C00000"/>
                </a:solidFill>
              </a:rPr>
              <a:t>1</a:t>
            </a:r>
            <a:r>
              <a:rPr lang="cs-CZ" b="1" dirty="0" smtClean="0">
                <a:solidFill>
                  <a:srgbClr val="C00000"/>
                </a:solidFill>
              </a:rPr>
              <a:t>87</a:t>
            </a:r>
            <a:r>
              <a:rPr lang="cs-CZ" b="1" dirty="0" smtClean="0"/>
              <a:t> =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4680" y="1600200"/>
            <a:ext cx="256145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i="1" dirty="0" smtClean="0">
                <a:solidFill>
                  <a:srgbClr val="0070C0"/>
                </a:solidFill>
              </a:rPr>
              <a:t>2,3 / 4 místa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i="1" dirty="0" smtClean="0">
                <a:solidFill>
                  <a:srgbClr val="0070C0"/>
                </a:solidFill>
              </a:rPr>
              <a:t>4,52 / 2 místa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i="1" dirty="0" smtClean="0">
                <a:solidFill>
                  <a:srgbClr val="0070C0"/>
                </a:solidFill>
              </a:rPr>
              <a:t>9,6 / 6 míst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i="1" dirty="0" smtClean="0">
                <a:solidFill>
                  <a:srgbClr val="0070C0"/>
                </a:solidFill>
              </a:rPr>
              <a:t>1,87 / 5 míst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12160" y="1600200"/>
            <a:ext cx="217058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2,3.10⁻⁴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4,52.10⁻²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9,6.10⁻⁶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1,87.10⁻⁵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7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8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1303186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Přepis z a.10ⁿ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132474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>
                <a:solidFill>
                  <a:srgbClr val="C00000"/>
                </a:solidFill>
              </a:rPr>
              <a:t>1. číslice </a:t>
            </a:r>
            <a:r>
              <a:rPr lang="cs-CZ" b="1" dirty="0" smtClean="0"/>
              <a:t>je na tolikátém místě </a:t>
            </a:r>
            <a:r>
              <a:rPr lang="cs-CZ" b="1" dirty="0" smtClean="0">
                <a:solidFill>
                  <a:srgbClr val="C00000"/>
                </a:solidFill>
              </a:rPr>
              <a:t>za</a:t>
            </a:r>
            <a:r>
              <a:rPr lang="cs-CZ" b="1" dirty="0" smtClean="0"/>
              <a:t> desetinnou čárkou jako exponent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4889" y="3284984"/>
            <a:ext cx="202331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C00000"/>
                </a:solidFill>
              </a:rPr>
              <a:t>3</a:t>
            </a:r>
            <a:r>
              <a:rPr lang="cs-CZ" sz="3200" b="1" dirty="0" smtClean="0"/>
              <a:t>,6.10⁻⁴ =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C00000"/>
                </a:solidFill>
              </a:rPr>
              <a:t>8</a:t>
            </a:r>
            <a:r>
              <a:rPr lang="cs-CZ" sz="3200" b="1" dirty="0" smtClean="0"/>
              <a:t>,12.10⁻² =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C00000"/>
                </a:solidFill>
              </a:rPr>
              <a:t>5</a:t>
            </a:r>
            <a:r>
              <a:rPr lang="cs-CZ" sz="3200" b="1" dirty="0" smtClean="0"/>
              <a:t>,7.10⁶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3284984"/>
            <a:ext cx="27472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i="1" dirty="0" smtClean="0">
                <a:solidFill>
                  <a:srgbClr val="0070C0"/>
                </a:solidFill>
              </a:rPr>
              <a:t>4 místo za „ </a:t>
            </a:r>
            <a:r>
              <a:rPr lang="cs-CZ" sz="3200" b="1" i="1" dirty="0" smtClean="0">
                <a:solidFill>
                  <a:srgbClr val="0070C0"/>
                </a:solidFill>
              </a:rPr>
              <a:t>,</a:t>
            </a:r>
            <a:r>
              <a:rPr lang="cs-CZ" sz="3200" i="1" dirty="0" smtClean="0">
                <a:solidFill>
                  <a:srgbClr val="0070C0"/>
                </a:solidFill>
              </a:rPr>
              <a:t>“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>
                <a:solidFill>
                  <a:srgbClr val="0070C0"/>
                </a:solidFill>
              </a:rPr>
              <a:t>2 místo za „ </a:t>
            </a:r>
            <a:r>
              <a:rPr lang="cs-CZ" sz="3200" b="1" i="1" dirty="0">
                <a:solidFill>
                  <a:srgbClr val="0070C0"/>
                </a:solidFill>
              </a:rPr>
              <a:t>,</a:t>
            </a:r>
            <a:r>
              <a:rPr lang="cs-CZ" sz="3200" i="1" dirty="0">
                <a:solidFill>
                  <a:srgbClr val="0070C0"/>
                </a:solidFill>
              </a:rPr>
              <a:t>“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>
                <a:solidFill>
                  <a:srgbClr val="0070C0"/>
                </a:solidFill>
              </a:rPr>
              <a:t>6 místo za </a:t>
            </a:r>
            <a:r>
              <a:rPr lang="cs-CZ" sz="3200" i="1" dirty="0">
                <a:solidFill>
                  <a:srgbClr val="0070C0"/>
                </a:solidFill>
              </a:rPr>
              <a:t>„ </a:t>
            </a:r>
            <a:r>
              <a:rPr lang="cs-CZ" sz="3200" b="1" i="1" dirty="0">
                <a:solidFill>
                  <a:srgbClr val="0070C0"/>
                </a:solidFill>
              </a:rPr>
              <a:t>,</a:t>
            </a:r>
            <a:r>
              <a:rPr lang="cs-CZ" sz="3200" i="1" dirty="0">
                <a:solidFill>
                  <a:srgbClr val="0070C0"/>
                </a:solidFill>
              </a:rPr>
              <a:t>“</a:t>
            </a:r>
          </a:p>
          <a:p>
            <a:pPr>
              <a:lnSpc>
                <a:spcPct val="150000"/>
              </a:lnSpc>
            </a:pPr>
            <a:endParaRPr lang="cs-CZ" sz="3200" i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81397" y="3284984"/>
            <a:ext cx="195758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FF0000"/>
                </a:solidFill>
              </a:rPr>
              <a:t>0,</a:t>
            </a:r>
            <a:r>
              <a:rPr lang="cs-CZ" sz="3200" b="1" u="sng" dirty="0" smtClean="0">
                <a:solidFill>
                  <a:srgbClr val="FF0000"/>
                </a:solidFill>
              </a:rPr>
              <a:t>0003</a:t>
            </a:r>
            <a:r>
              <a:rPr lang="cs-CZ" sz="3200" b="1" dirty="0" smtClean="0">
                <a:solidFill>
                  <a:srgbClr val="FF0000"/>
                </a:solidFill>
              </a:rPr>
              <a:t>6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FF0000"/>
                </a:solidFill>
              </a:rPr>
              <a:t>0,</a:t>
            </a:r>
            <a:r>
              <a:rPr lang="cs-CZ" sz="3200" b="1" u="sng" dirty="0" smtClean="0">
                <a:solidFill>
                  <a:srgbClr val="FF0000"/>
                </a:solidFill>
              </a:rPr>
              <a:t>08</a:t>
            </a:r>
            <a:r>
              <a:rPr lang="cs-CZ" sz="3200" b="1" dirty="0" smtClean="0">
                <a:solidFill>
                  <a:srgbClr val="FF0000"/>
                </a:solidFill>
              </a:rPr>
              <a:t>12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FF0000"/>
                </a:solidFill>
              </a:rPr>
              <a:t>0,</a:t>
            </a:r>
            <a:r>
              <a:rPr lang="cs-CZ" sz="3200" b="1" u="sng" dirty="0" smtClean="0">
                <a:solidFill>
                  <a:srgbClr val="FF0000"/>
                </a:solidFill>
              </a:rPr>
              <a:t>000005</a:t>
            </a:r>
            <a:r>
              <a:rPr lang="cs-CZ" sz="3200" b="1" dirty="0" smtClean="0">
                <a:solidFill>
                  <a:srgbClr val="FF0000"/>
                </a:solidFill>
              </a:rPr>
              <a:t>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8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9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1118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410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Číslo ve tvaru a.10ⁿ</vt:lpstr>
      <vt:lpstr>Velká čísla: n je kladné (+)</vt:lpstr>
      <vt:lpstr>Přepis z a.10ⁿ</vt:lpstr>
      <vt:lpstr>Malá čísla: n je záporné (-)</vt:lpstr>
      <vt:lpstr>Přepis z a.10ⁿ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Gabriela Drapáková</dc:creator>
  <cp:lastModifiedBy>učitel</cp:lastModifiedBy>
  <cp:revision>19</cp:revision>
  <dcterms:created xsi:type="dcterms:W3CDTF">2013-12-25T13:44:05Z</dcterms:created>
  <dcterms:modified xsi:type="dcterms:W3CDTF">2014-01-08T17:22:17Z</dcterms:modified>
</cp:coreProperties>
</file>