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67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D48487E-E2CA-48C4-9257-4BA89C3CF08A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43923.html" TargetMode="External"/><Relationship Id="rId2" Type="http://schemas.openxmlformats.org/officeDocument/2006/relationships/hyperlink" Target="http://www.clker.com/clipart-30031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69326.html" TargetMode="External"/><Relationship Id="rId5" Type="http://schemas.openxmlformats.org/officeDocument/2006/relationships/hyperlink" Target="http://www.clker.com/clipart-6994.html" TargetMode="External"/><Relationship Id="rId4" Type="http://schemas.openxmlformats.org/officeDocument/2006/relationships/hyperlink" Target="http://www.clker.com/clipart-240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28662" y="785794"/>
            <a:ext cx="7286676" cy="121444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45720" tIns="0" rIns="45720" bIns="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VY_32_INOVACE_07_ČESKÝ JAZYK</a:t>
            </a:r>
            <a:endParaRPr kumimoji="0" lang="cs-CZ" sz="36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357290" y="2786058"/>
            <a:ext cx="6572296" cy="3500960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Název školy : </a:t>
            </a: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SPECIÁLNÍ  ZÁKLADNÍ A MATEŘSKÁ            </a:t>
            </a:r>
          </a:p>
          <a:p>
            <a:pPr algn="l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                       ŠKOLA   VARNSDORF</a:t>
            </a: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Autor  :  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	Jaroslav 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Bezděk,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2011 – 10 – 29</a:t>
            </a:r>
            <a:endParaRPr lang="cs-CZ" sz="20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Název :  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	VY_32_INOVACE_07_Český 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jazyk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Téma :   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	Časování  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sloves </a:t>
            </a:r>
            <a:r>
              <a:rPr lang="cs-CZ" sz="200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být</a:t>
            </a:r>
            <a:r>
              <a:rPr lang="cs-CZ" sz="200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, nebýt, mít, nemít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Číslo projektu:  CZ.1.07/1.4.00/21.0640</a:t>
            </a: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 Materiál je určen pro 6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. třídu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, slouží k procvičení    	        	   probrané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látky   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               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 - </a:t>
            </a:r>
            <a:r>
              <a:rPr lang="cs-CZ" dirty="0" smtClean="0">
                <a:solidFill>
                  <a:srgbClr val="FF0000"/>
                </a:solidFill>
              </a:rPr>
              <a:t>být, nebýt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00174"/>
            <a:ext cx="9144000" cy="5357825"/>
          </a:xfrm>
        </p:spPr>
        <p:txBody>
          <a:bodyPr/>
          <a:lstStyle/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                                      </a:t>
            </a:r>
            <a:r>
              <a:rPr lang="cs-CZ" sz="2800" i="1" u="sng" dirty="0" smtClean="0">
                <a:solidFill>
                  <a:srgbClr val="002060"/>
                </a:solidFill>
              </a:rPr>
              <a:t>Jednotné číslo</a:t>
            </a:r>
          </a:p>
          <a:p>
            <a:pPr>
              <a:buNone/>
            </a:pPr>
            <a:endParaRPr lang="cs-CZ" sz="2800" i="1" u="sng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1.osoba       </a:t>
            </a:r>
            <a:r>
              <a:rPr lang="cs-CZ" sz="2800" b="1" dirty="0" smtClean="0">
                <a:solidFill>
                  <a:srgbClr val="C00000"/>
                </a:solidFill>
              </a:rPr>
              <a:t>já     jsem                          já      nejsem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2.osoba      </a:t>
            </a:r>
            <a:r>
              <a:rPr lang="cs-CZ" sz="2800" b="1" dirty="0" smtClean="0">
                <a:solidFill>
                  <a:srgbClr val="C00000"/>
                </a:solidFill>
              </a:rPr>
              <a:t>ty     jsi                               ty      nejsi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3.osoba      </a:t>
            </a:r>
            <a:r>
              <a:rPr lang="cs-CZ" sz="2800" b="1" dirty="0" smtClean="0">
                <a:solidFill>
                  <a:srgbClr val="C00000"/>
                </a:solidFill>
              </a:rPr>
              <a:t>on                                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on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 ona      je                            ona       je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 ono                             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ono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2428860" y="3500438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>
            <a:off x="5715008" y="3500438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643050"/>
            <a:ext cx="1428760" cy="642942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5000636"/>
            <a:ext cx="2044702" cy="1571636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4929198"/>
            <a:ext cx="2357454" cy="1928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4929198"/>
            <a:ext cx="2857500" cy="1928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Časování sloves - </a:t>
            </a:r>
            <a:r>
              <a:rPr lang="cs-CZ" dirty="0" smtClean="0">
                <a:solidFill>
                  <a:srgbClr val="FF0000"/>
                </a:solidFill>
              </a:rPr>
              <a:t>být, nebýt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00174"/>
            <a:ext cx="8858312" cy="5214973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002060"/>
                </a:solidFill>
              </a:rPr>
              <a:t>                                  </a:t>
            </a:r>
            <a:r>
              <a:rPr lang="cs-CZ" sz="2800" i="1" u="sng" dirty="0" smtClean="0">
                <a:solidFill>
                  <a:srgbClr val="002060"/>
                </a:solidFill>
              </a:rPr>
              <a:t>Množné číslo</a:t>
            </a:r>
            <a:r>
              <a:rPr lang="cs-CZ" sz="2800" i="1" dirty="0" smtClean="0">
                <a:solidFill>
                  <a:srgbClr val="002060"/>
                </a:solidFill>
              </a:rPr>
              <a:t> </a:t>
            </a:r>
          </a:p>
          <a:p>
            <a:pPr>
              <a:buNone/>
            </a:pPr>
            <a:endParaRPr lang="cs-CZ" sz="2800" i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1.osoba    </a:t>
            </a:r>
            <a:r>
              <a:rPr lang="cs-CZ" sz="2800" b="1" dirty="0" smtClean="0">
                <a:solidFill>
                  <a:srgbClr val="C00000"/>
                </a:solidFill>
              </a:rPr>
              <a:t>my     jsme                       my     nejsme </a:t>
            </a:r>
            <a:endParaRPr lang="cs-CZ" sz="28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2.osoba    </a:t>
            </a:r>
            <a:r>
              <a:rPr lang="cs-CZ" sz="2800" b="1" dirty="0" smtClean="0">
                <a:solidFill>
                  <a:srgbClr val="C00000"/>
                </a:solidFill>
              </a:rPr>
              <a:t>vy      jste                          vy       nejste                  </a:t>
            </a:r>
            <a:endParaRPr lang="cs-CZ" sz="2800" i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3.osoba     </a:t>
            </a:r>
            <a:r>
              <a:rPr lang="cs-CZ" sz="2800" b="1" dirty="0" smtClean="0">
                <a:solidFill>
                  <a:srgbClr val="C00000"/>
                </a:solidFill>
              </a:rPr>
              <a:t>oni                             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oni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ony        jsou                   ony       nejsou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ona                            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ona</a:t>
            </a:r>
            <a:endParaRPr lang="cs-CZ" sz="2800" dirty="0"/>
          </a:p>
        </p:txBody>
      </p:sp>
      <p:pic>
        <p:nvPicPr>
          <p:cNvPr id="4" name="Picture 2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571612"/>
            <a:ext cx="1428760" cy="642942"/>
          </a:xfrm>
          <a:prstGeom prst="rect">
            <a:avLst/>
          </a:prstGeom>
          <a:noFill/>
        </p:spPr>
      </p:pic>
      <p:sp>
        <p:nvSpPr>
          <p:cNvPr id="6" name="Pravá složená závorka 5"/>
          <p:cNvSpPr/>
          <p:nvPr/>
        </p:nvSpPr>
        <p:spPr>
          <a:xfrm>
            <a:off x="2500298" y="3571876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složená závorka 6"/>
          <p:cNvSpPr/>
          <p:nvPr/>
        </p:nvSpPr>
        <p:spPr>
          <a:xfrm>
            <a:off x="5715008" y="3571876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0900" y="4429132"/>
            <a:ext cx="1943100" cy="2428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4857760"/>
            <a:ext cx="2071702" cy="200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857760"/>
            <a:ext cx="2428860" cy="200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3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3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 – </a:t>
            </a:r>
            <a:r>
              <a:rPr lang="cs-CZ" dirty="0" smtClean="0">
                <a:solidFill>
                  <a:srgbClr val="FF0000"/>
                </a:solidFill>
              </a:rPr>
              <a:t>mít, nemít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</a:t>
            </a:r>
            <a:r>
              <a:rPr lang="cs-CZ" sz="2800" i="1" u="sng" dirty="0" smtClean="0">
                <a:solidFill>
                  <a:srgbClr val="002060"/>
                </a:solidFill>
              </a:rPr>
              <a:t>Jednotné číslo</a:t>
            </a:r>
          </a:p>
          <a:p>
            <a:pPr>
              <a:buNone/>
            </a:pPr>
            <a:endParaRPr lang="cs-CZ" sz="2800" i="1" u="sng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1.osoba       </a:t>
            </a:r>
            <a:r>
              <a:rPr lang="cs-CZ" sz="2800" b="1" dirty="0" smtClean="0">
                <a:solidFill>
                  <a:srgbClr val="C00000"/>
                </a:solidFill>
              </a:rPr>
              <a:t>já     mám                         já      nemám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2.osoba      </a:t>
            </a:r>
            <a:r>
              <a:rPr lang="cs-CZ" sz="2800" b="1" dirty="0" smtClean="0">
                <a:solidFill>
                  <a:srgbClr val="C00000"/>
                </a:solidFill>
              </a:rPr>
              <a:t>ty     máš                           ty      nemáš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3.osoba      </a:t>
            </a:r>
            <a:r>
              <a:rPr lang="cs-CZ" sz="2800" b="1" dirty="0" smtClean="0">
                <a:solidFill>
                  <a:srgbClr val="C00000"/>
                </a:solidFill>
              </a:rPr>
              <a:t>on                                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on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 ona      má                        ona       nemá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 ono                             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ono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800" dirty="0"/>
          </a:p>
        </p:txBody>
      </p:sp>
      <p:pic>
        <p:nvPicPr>
          <p:cNvPr id="4" name="Picture 2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571612"/>
            <a:ext cx="1428760" cy="642942"/>
          </a:xfrm>
          <a:prstGeom prst="rect">
            <a:avLst/>
          </a:prstGeom>
          <a:noFill/>
        </p:spPr>
      </p:pic>
      <p:sp>
        <p:nvSpPr>
          <p:cNvPr id="5" name="Pravá složená závorka 4"/>
          <p:cNvSpPr/>
          <p:nvPr/>
        </p:nvSpPr>
        <p:spPr>
          <a:xfrm>
            <a:off x="2428860" y="3714752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>
            <a:off x="5715008" y="3714752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5286388"/>
            <a:ext cx="2357422" cy="1571612"/>
          </a:xfrm>
          <a:prstGeom prst="rect">
            <a:avLst/>
          </a:prstGeom>
          <a:noFill/>
        </p:spPr>
      </p:pic>
      <p:pic>
        <p:nvPicPr>
          <p:cNvPr id="2053" name="Picture 5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16" y="5341948"/>
            <a:ext cx="2357454" cy="1516052"/>
          </a:xfrm>
          <a:prstGeom prst="rect">
            <a:avLst/>
          </a:prstGeom>
          <a:noFill/>
        </p:spPr>
      </p:pic>
      <p:pic>
        <p:nvPicPr>
          <p:cNvPr id="2055" name="Picture 7" descr="C:\Program Files\Microsoft Office\MEDIA\CAGCAT10\j0149887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286388"/>
            <a:ext cx="2214546" cy="15716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2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2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 – </a:t>
            </a:r>
            <a:r>
              <a:rPr lang="cs-CZ" dirty="0" smtClean="0">
                <a:solidFill>
                  <a:srgbClr val="FF0000"/>
                </a:solidFill>
              </a:rPr>
              <a:t>mít, nemít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00174"/>
            <a:ext cx="9144000" cy="535782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</a:t>
            </a:r>
            <a:r>
              <a:rPr lang="cs-CZ" sz="2800" i="1" u="sng" dirty="0" smtClean="0">
                <a:solidFill>
                  <a:srgbClr val="002060"/>
                </a:solidFill>
              </a:rPr>
              <a:t>Množné číslo</a:t>
            </a:r>
          </a:p>
          <a:p>
            <a:pPr>
              <a:buNone/>
            </a:pPr>
            <a:endParaRPr lang="cs-CZ" sz="2800" i="1" u="sng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1.osoba    </a:t>
            </a:r>
            <a:r>
              <a:rPr lang="cs-CZ" sz="2800" b="1" dirty="0" smtClean="0">
                <a:solidFill>
                  <a:srgbClr val="C00000"/>
                </a:solidFill>
              </a:rPr>
              <a:t>my     máme                   my     nemáme </a:t>
            </a:r>
            <a:endParaRPr lang="cs-CZ" sz="28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2.osoba    </a:t>
            </a:r>
            <a:r>
              <a:rPr lang="cs-CZ" sz="2800" b="1" dirty="0" smtClean="0">
                <a:solidFill>
                  <a:srgbClr val="C00000"/>
                </a:solidFill>
              </a:rPr>
              <a:t>vy      máte                      vy       nemáte                  </a:t>
            </a:r>
            <a:endParaRPr lang="cs-CZ" sz="2800" i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3.osoba     </a:t>
            </a:r>
            <a:r>
              <a:rPr lang="cs-CZ" sz="2800" b="1" dirty="0" smtClean="0">
                <a:solidFill>
                  <a:srgbClr val="C00000"/>
                </a:solidFill>
              </a:rPr>
              <a:t>oni                             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oni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ony      mají                    ony       nemají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ona                           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ona</a:t>
            </a: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4" name="Picture 2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571612"/>
            <a:ext cx="1428760" cy="642942"/>
          </a:xfrm>
          <a:prstGeom prst="rect">
            <a:avLst/>
          </a:prstGeom>
          <a:noFill/>
        </p:spPr>
      </p:pic>
      <p:sp>
        <p:nvSpPr>
          <p:cNvPr id="5" name="Pravá složená závorka 4"/>
          <p:cNvSpPr/>
          <p:nvPr/>
        </p:nvSpPr>
        <p:spPr>
          <a:xfrm>
            <a:off x="2357422" y="3571876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složená závorka 6"/>
          <p:cNvSpPr/>
          <p:nvPr/>
        </p:nvSpPr>
        <p:spPr>
          <a:xfrm>
            <a:off x="5572132" y="3571876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Program Files\Microsoft Office\MEDIA\CAGCAT10\j0233070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214950"/>
            <a:ext cx="2962275" cy="1643050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1375" y="5214950"/>
            <a:ext cx="1952625" cy="1643050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285926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4744" y="5214950"/>
            <a:ext cx="2643206" cy="1643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 – </a:t>
            </a:r>
            <a:r>
              <a:rPr lang="cs-CZ" dirty="0" smtClean="0">
                <a:solidFill>
                  <a:srgbClr val="FF0000"/>
                </a:solidFill>
              </a:rPr>
              <a:t>být, mít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u="sng" dirty="0" smtClean="0">
                <a:solidFill>
                  <a:srgbClr val="0070C0"/>
                </a:solidFill>
              </a:rPr>
              <a:t>Doplň správné časování  sloves-  </a:t>
            </a:r>
            <a:r>
              <a:rPr lang="cs-CZ" sz="2800" b="1" i="1" dirty="0" smtClean="0">
                <a:solidFill>
                  <a:srgbClr val="FF0000"/>
                </a:solidFill>
              </a:rPr>
              <a:t>být, mít 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FFC000"/>
                </a:solidFill>
              </a:rPr>
              <a:t>Já …….. nové auto.                   My …….. rádi svíčkovou.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FFC000"/>
                </a:solidFill>
              </a:rPr>
              <a:t>       </a:t>
            </a:r>
            <a:r>
              <a:rPr lang="cs-CZ" sz="2800" b="1" i="1" dirty="0" smtClean="0">
                <a:solidFill>
                  <a:srgbClr val="002060"/>
                </a:solidFill>
              </a:rPr>
              <a:t>mám                                                  máme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FFC000"/>
                </a:solidFill>
              </a:rPr>
              <a:t>Ty……. velký sportovec.          Vy……..hodná učitelka.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FFC000"/>
                </a:solidFill>
              </a:rPr>
              <a:t>         </a:t>
            </a:r>
            <a:r>
              <a:rPr lang="cs-CZ" sz="2800" b="1" i="1" dirty="0" smtClean="0">
                <a:solidFill>
                  <a:srgbClr val="002060"/>
                </a:solidFill>
              </a:rPr>
              <a:t>jsi                                                     jste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FFC000"/>
                </a:solidFill>
              </a:rPr>
              <a:t>On……. zlobivý kluk.                Oni…….zájem o fotbal.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FFC000"/>
                </a:solidFill>
              </a:rPr>
              <a:t>        </a:t>
            </a:r>
            <a:r>
              <a:rPr lang="cs-CZ" sz="2800" b="1" i="1" dirty="0" smtClean="0">
                <a:solidFill>
                  <a:srgbClr val="002060"/>
                </a:solidFill>
              </a:rPr>
              <a:t>je                                                       mají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FFC000"/>
                </a:solidFill>
              </a:rPr>
              <a:t> </a:t>
            </a:r>
            <a:endParaRPr lang="cs-CZ" sz="2800" i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70688" y="4937125"/>
            <a:ext cx="1827212" cy="1504950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4857760"/>
            <a:ext cx="1450975" cy="1824038"/>
          </a:xfrm>
          <a:prstGeom prst="rect">
            <a:avLst/>
          </a:prstGeom>
          <a:noFill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943475"/>
            <a:ext cx="2857500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2060"/>
          </a:solidFill>
          <a:ln>
            <a:solidFill>
              <a:schemeClr val="tx2">
                <a:lumMod val="2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ROZMARYNOVÁ,M. ŠNEIDEROVÁ,S. </a:t>
            </a:r>
            <a:r>
              <a:rPr lang="cs-CZ" sz="1600" i="1" dirty="0" smtClean="0"/>
              <a:t>Český jazyk 6. </a:t>
            </a:r>
            <a:r>
              <a:rPr lang="cs-CZ" sz="1600" dirty="0" smtClean="0"/>
              <a:t>Praha: Septima, 2004. ISBN 80-7216-198-9.</a:t>
            </a:r>
          </a:p>
          <a:p>
            <a:r>
              <a:rPr lang="cs-CZ" sz="1600" dirty="0" smtClean="0"/>
              <a:t>  Snímek č.2 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 </a:t>
            </a:r>
            <a:r>
              <a:rPr lang="cs-CZ" sz="1600" dirty="0" smtClean="0"/>
              <a:t> obrázek  auta použit z galerie Office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</a:t>
            </a:r>
            <a:r>
              <a:rPr lang="cs-CZ" sz="1600" dirty="0" smtClean="0"/>
              <a:t> obrázek kulturisty dostupné pod licencí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 </a:t>
            </a:r>
            <a:r>
              <a:rPr lang="cs-CZ" sz="1600" dirty="0" smtClean="0"/>
              <a:t> na www.</a:t>
            </a:r>
          </a:p>
          <a:p>
            <a:pPr>
              <a:buNone/>
            </a:pPr>
            <a:r>
              <a:rPr lang="cs-CZ" sz="1600" dirty="0" smtClean="0">
                <a:solidFill>
                  <a:srgbClr val="0070C0"/>
                </a:solidFill>
              </a:rPr>
              <a:t>         </a:t>
            </a:r>
            <a:r>
              <a:rPr lang="cs-CZ" sz="1600" dirty="0" smtClean="0">
                <a:solidFill>
                  <a:srgbClr val="0070C0"/>
                </a:solidFill>
                <a:hlinkClick r:id="rId2"/>
              </a:rPr>
              <a:t>http://www.</a:t>
            </a:r>
            <a:r>
              <a:rPr lang="cs-CZ" sz="1600" dirty="0" err="1" smtClean="0">
                <a:solidFill>
                  <a:srgbClr val="0070C0"/>
                </a:solidFill>
                <a:hlinkClick r:id="rId2"/>
              </a:rPr>
              <a:t>clker.com</a:t>
            </a:r>
            <a:r>
              <a:rPr lang="cs-CZ" sz="1600" dirty="0" smtClean="0">
                <a:solidFill>
                  <a:srgbClr val="0070C0"/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rgbClr val="0070C0"/>
                </a:solidFill>
                <a:hlinkClick r:id="rId2"/>
              </a:rPr>
              <a:t>clipart</a:t>
            </a:r>
            <a:r>
              <a:rPr lang="cs-CZ" sz="1600" dirty="0" smtClean="0">
                <a:solidFill>
                  <a:srgbClr val="0070C0"/>
                </a:solidFill>
                <a:hlinkClick r:id="rId2"/>
              </a:rPr>
              <a:t>-30031.html</a:t>
            </a:r>
            <a:endParaRPr lang="cs-CZ" sz="16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dirty="0" smtClean="0">
                <a:solidFill>
                  <a:srgbClr val="0070C0"/>
                </a:solidFill>
              </a:rPr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</a:t>
            </a:r>
            <a:r>
              <a:rPr lang="cs-CZ" sz="1600" dirty="0" smtClean="0">
                <a:solidFill>
                  <a:srgbClr val="0070C0"/>
                </a:solidFill>
              </a:rPr>
              <a:t> </a:t>
            </a:r>
            <a:r>
              <a:rPr lang="cs-CZ" sz="1600" dirty="0" smtClean="0"/>
              <a:t>obrázek výletníků dostupné pod licencí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 </a:t>
            </a:r>
            <a:r>
              <a:rPr lang="cs-CZ" sz="1600" dirty="0" smtClean="0"/>
              <a:t> na www.</a:t>
            </a:r>
          </a:p>
          <a:p>
            <a:pPr>
              <a:buNone/>
            </a:pPr>
            <a:r>
              <a:rPr lang="cs-CZ" sz="1600" dirty="0" smtClean="0">
                <a:solidFill>
                  <a:srgbClr val="0070C0"/>
                </a:solidFill>
              </a:rPr>
              <a:t>         http://www.</a:t>
            </a:r>
            <a:r>
              <a:rPr lang="cs-CZ" sz="1600" dirty="0" err="1" smtClean="0">
                <a:solidFill>
                  <a:srgbClr val="0070C0"/>
                </a:solidFill>
              </a:rPr>
              <a:t>clker.com</a:t>
            </a:r>
            <a:r>
              <a:rPr lang="cs-CZ" sz="1600" dirty="0" smtClean="0">
                <a:solidFill>
                  <a:srgbClr val="0070C0"/>
                </a:solidFill>
              </a:rPr>
              <a:t>/</a:t>
            </a:r>
            <a:r>
              <a:rPr lang="cs-CZ" sz="1600" dirty="0" err="1" smtClean="0">
                <a:solidFill>
                  <a:srgbClr val="0070C0"/>
                </a:solidFill>
              </a:rPr>
              <a:t>clipart</a:t>
            </a:r>
            <a:r>
              <a:rPr lang="cs-CZ" sz="1600" dirty="0" smtClean="0">
                <a:solidFill>
                  <a:srgbClr val="0070C0"/>
                </a:solidFill>
              </a:rPr>
              <a:t>-2399.html</a:t>
            </a:r>
          </a:p>
          <a:p>
            <a:r>
              <a:rPr lang="cs-CZ" sz="1600" dirty="0" smtClean="0"/>
              <a:t>  Snímek č.3 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</a:t>
            </a:r>
            <a:r>
              <a:rPr lang="cs-CZ" sz="1600" dirty="0" smtClean="0"/>
              <a:t> obrázek osob dostupné pod licencí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 </a:t>
            </a:r>
            <a:r>
              <a:rPr lang="cs-CZ" sz="1600" dirty="0" smtClean="0"/>
              <a:t> na www.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       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http://www.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clker.com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/</a:t>
            </a:r>
            <a:r>
              <a:rPr lang="cs-CZ" sz="1600" dirty="0" err="1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clipart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-43923.html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 </a:t>
            </a:r>
            <a:r>
              <a:rPr lang="cs-CZ" sz="1600" dirty="0" smtClean="0"/>
              <a:t>obrázek policisty dostupné pod licencí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 </a:t>
            </a:r>
            <a:r>
              <a:rPr lang="cs-CZ" sz="1600" dirty="0" smtClean="0"/>
              <a:t> na www.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http://www.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clker.com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clipart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-2406.html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</a:t>
            </a:r>
            <a:r>
              <a:rPr lang="cs-CZ" sz="1600" dirty="0" smtClean="0"/>
              <a:t> obrázek koček dostupné pod licencí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 </a:t>
            </a:r>
            <a:r>
              <a:rPr lang="cs-CZ" sz="1600" dirty="0" smtClean="0"/>
              <a:t> na www.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http://www.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clker.com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/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clipart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-6994.html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600" dirty="0" smtClean="0"/>
              <a:t>  Snímek č.4 : 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 </a:t>
            </a:r>
            <a:r>
              <a:rPr lang="cs-CZ" sz="1600" dirty="0" smtClean="0"/>
              <a:t>obrázky použity z galerie Office</a:t>
            </a:r>
          </a:p>
          <a:p>
            <a:r>
              <a:rPr lang="cs-CZ" sz="1600" dirty="0" smtClean="0"/>
              <a:t>  Snímek č.5 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</a:t>
            </a:r>
            <a:r>
              <a:rPr lang="cs-CZ" sz="1600" dirty="0" smtClean="0"/>
              <a:t> obrázky použit y z galerie Office</a:t>
            </a:r>
          </a:p>
          <a:p>
            <a:r>
              <a:rPr lang="cs-CZ" sz="1600" dirty="0" smtClean="0"/>
              <a:t>  Snímek č.6 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 </a:t>
            </a:r>
            <a:r>
              <a:rPr lang="cs-CZ" sz="1600" dirty="0" smtClean="0"/>
              <a:t>obrázek míče a učitelky  použity z galerie Office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2011-10-29</a:t>
            </a:r>
            <a:r>
              <a:rPr lang="en-US" sz="1600" dirty="0" smtClean="0"/>
              <a:t>]</a:t>
            </a:r>
            <a:r>
              <a:rPr lang="cs-CZ" sz="1600" dirty="0" smtClean="0"/>
              <a:t> obrázek auta dostupné pod licencí </a:t>
            </a:r>
            <a:r>
              <a:rPr lang="cs-CZ" sz="1400" b="1" dirty="0" err="1" smtClean="0"/>
              <a:t>Creative</a:t>
            </a:r>
            <a:r>
              <a:rPr lang="cs-CZ" sz="16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</a:t>
            </a:r>
            <a:r>
              <a:rPr lang="cs-CZ" sz="1600" dirty="0" smtClean="0"/>
              <a:t>na www.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clker.com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clipart</a:t>
            </a:r>
            <a:r>
              <a:rPr lang="cs-CZ" sz="1600" dirty="0" smtClean="0">
                <a:hlinkClick r:id="rId6"/>
              </a:rPr>
              <a:t>-69326.html</a:t>
            </a:r>
            <a:endParaRPr lang="cs-CZ" sz="1600" dirty="0" smtClean="0"/>
          </a:p>
          <a:p>
            <a:r>
              <a:rPr lang="cs-CZ" sz="1600" dirty="0" smtClean="0"/>
              <a:t>Citováno dne 29.10.2011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730</TotalTime>
  <Words>401</Words>
  <Application>Microsoft Office PowerPoint</Application>
  <PresentationFormat>Předvádění na obrazovce (4:3)</PresentationFormat>
  <Paragraphs>74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Snímek 1</vt:lpstr>
      <vt:lpstr>Časování sloves - být, nebýt</vt:lpstr>
      <vt:lpstr>  Časování sloves - být, nebýt</vt:lpstr>
      <vt:lpstr>Časování sloves – mít, nemít</vt:lpstr>
      <vt:lpstr>Časování sloves – mít, nemít</vt:lpstr>
      <vt:lpstr>Časování sloves – být, mít</vt:lpstr>
      <vt:lpstr>Použité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Jarda</dc:creator>
  <cp:lastModifiedBy>user</cp:lastModifiedBy>
  <cp:revision>315</cp:revision>
  <dcterms:created xsi:type="dcterms:W3CDTF">2011-10-23T13:04:53Z</dcterms:created>
  <dcterms:modified xsi:type="dcterms:W3CDTF">2012-03-27T18:57:22Z</dcterms:modified>
</cp:coreProperties>
</file>