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VY_32_INOVACE_754_SUDETY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Sudety ve fotografiích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0F577B2A-2812-478A-ADE2-EE04124C2819}" type="presOf" srcId="{23DE21E6-671D-41EF-A4B8-4CB61DD21CB9}" destId="{20EFD393-BD0F-4866-BD5F-B29A45D964CD}" srcOrd="0" destOrd="0" presId="urn:microsoft.com/office/officeart/2005/8/layout/target3"/>
    <dgm:cxn modelId="{8EB73DE2-A520-44E0-8122-21831F68949C}" type="presOf" srcId="{D1B46980-6531-4606-95E6-44980827E919}" destId="{6140AFEC-043D-4C43-A2F9-D0F5331DF3A3}" srcOrd="0" destOrd="0" presId="urn:microsoft.com/office/officeart/2005/8/layout/target3"/>
    <dgm:cxn modelId="{B0C27F0D-72F7-4702-AAE7-20CD5A6143D6}" type="presOf" srcId="{23DE21E6-671D-41EF-A4B8-4CB61DD21CB9}" destId="{D765D62F-75B8-4F0E-BC22-04FC3BAECA31}" srcOrd="1" destOrd="0" presId="urn:microsoft.com/office/officeart/2005/8/layout/target3"/>
    <dgm:cxn modelId="{EEF20FB8-EEC3-411A-BB26-592CD47F29AA}" type="presOf" srcId="{D1D4F407-5343-4D3F-B5B9-D407B03CAEB4}" destId="{AED2198E-93D5-4001-81B4-73124B309672}" srcOrd="1" destOrd="0" presId="urn:microsoft.com/office/officeart/2005/8/layout/target3"/>
    <dgm:cxn modelId="{82167D66-6B71-4B11-9FB3-5DE176FCA6A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37BC82-32B5-446D-B927-6D1AC2312244}" type="presOf" srcId="{B651F6E3-6281-48DB-9319-2AEAFDAE7572}" destId="{6BB5E863-4638-4E1D-BFDE-399D028AC4ED}" srcOrd="1" destOrd="0" presId="urn:microsoft.com/office/officeart/2005/8/layout/target3"/>
    <dgm:cxn modelId="{7505EA95-FA8F-4487-B5DD-396AE903366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CDEFB88-EBCB-4A80-B859-4E2CFA230A3B}" type="presOf" srcId="{B651F6E3-6281-48DB-9319-2AEAFDAE7572}" destId="{619D679B-A015-4ECF-8348-D1034C574F40}" srcOrd="0" destOrd="0" presId="urn:microsoft.com/office/officeart/2005/8/layout/target3"/>
    <dgm:cxn modelId="{5C1002DB-1C29-4017-8BD8-08F67C02D1AF}" type="presOf" srcId="{D8197B8C-B260-4A16-BDF4-0947B075E274}" destId="{5A5FFA88-C948-4069-8E93-59FA12366E83}" srcOrd="1" destOrd="0" presId="urn:microsoft.com/office/officeart/2005/8/layout/target3"/>
    <dgm:cxn modelId="{5DC09EBE-189E-45CE-9EC0-EAF97A65BF21}" type="presOf" srcId="{757F3AB3-0718-4624-B441-E567A8F0AB56}" destId="{333A1088-737F-45CB-B68E-254E46348037}" srcOrd="0" destOrd="0" presId="urn:microsoft.com/office/officeart/2005/8/layout/target3"/>
    <dgm:cxn modelId="{148E40A9-05A6-4C47-9A89-68767BD9E7BA}" type="presOf" srcId="{D1D4F407-5343-4D3F-B5B9-D407B03CAEB4}" destId="{D005CE8C-CC26-4C3E-AC11-E15060ECD759}" srcOrd="0" destOrd="0" presId="urn:microsoft.com/office/officeart/2005/8/layout/target3"/>
    <dgm:cxn modelId="{773C03D4-5F7D-4E79-BDD7-AFA2858300CF}" type="presParOf" srcId="{333A1088-737F-45CB-B68E-254E46348037}" destId="{F5ABB229-8D3B-4694-996A-96F23CF14429}" srcOrd="0" destOrd="0" presId="urn:microsoft.com/office/officeart/2005/8/layout/target3"/>
    <dgm:cxn modelId="{FF4959D5-ACA4-48CD-86BF-FE94EA4FD952}" type="presParOf" srcId="{333A1088-737F-45CB-B68E-254E46348037}" destId="{F41139FD-01EE-4571-8B17-4FB00FC51163}" srcOrd="1" destOrd="0" presId="urn:microsoft.com/office/officeart/2005/8/layout/target3"/>
    <dgm:cxn modelId="{815E4EE0-9638-4453-B0D8-DF03D97B4B8D}" type="presParOf" srcId="{333A1088-737F-45CB-B68E-254E46348037}" destId="{D005CE8C-CC26-4C3E-AC11-E15060ECD759}" srcOrd="2" destOrd="0" presId="urn:microsoft.com/office/officeart/2005/8/layout/target3"/>
    <dgm:cxn modelId="{C17B3EE9-F445-481A-9950-32EEE872CA37}" type="presParOf" srcId="{333A1088-737F-45CB-B68E-254E46348037}" destId="{2C702D82-9B77-49B7-9568-BB8EB47C3372}" srcOrd="3" destOrd="0" presId="urn:microsoft.com/office/officeart/2005/8/layout/target3"/>
    <dgm:cxn modelId="{FB65DBF2-B968-4AEC-88E4-DD9C08FBC379}" type="presParOf" srcId="{333A1088-737F-45CB-B68E-254E46348037}" destId="{A52A0455-90FF-4808-ABD0-F02540D31D5A}" srcOrd="4" destOrd="0" presId="urn:microsoft.com/office/officeart/2005/8/layout/target3"/>
    <dgm:cxn modelId="{7016F5B0-72E8-44C6-8520-8BC8CB687689}" type="presParOf" srcId="{333A1088-737F-45CB-B68E-254E46348037}" destId="{6140AFEC-043D-4C43-A2F9-D0F5331DF3A3}" srcOrd="5" destOrd="0" presId="urn:microsoft.com/office/officeart/2005/8/layout/target3"/>
    <dgm:cxn modelId="{1DA49015-8373-48B6-B339-340B827077EF}" type="presParOf" srcId="{333A1088-737F-45CB-B68E-254E46348037}" destId="{9358AC05-5D7D-4327-9F80-1AD486AEA664}" srcOrd="6" destOrd="0" presId="urn:microsoft.com/office/officeart/2005/8/layout/target3"/>
    <dgm:cxn modelId="{F127A9E7-7259-4E06-A124-79363A22F1D0}" type="presParOf" srcId="{333A1088-737F-45CB-B68E-254E46348037}" destId="{313FC574-E1CD-4FB4-B054-0B805CE0447D}" srcOrd="7" destOrd="0" presId="urn:microsoft.com/office/officeart/2005/8/layout/target3"/>
    <dgm:cxn modelId="{F0112FB0-4041-412E-83A3-7ACD9CEBF30F}" type="presParOf" srcId="{333A1088-737F-45CB-B68E-254E46348037}" destId="{619D679B-A015-4ECF-8348-D1034C574F40}" srcOrd="8" destOrd="0" presId="urn:microsoft.com/office/officeart/2005/8/layout/target3"/>
    <dgm:cxn modelId="{5268C6C7-BAB1-4407-8248-AE04B232314D}" type="presParOf" srcId="{333A1088-737F-45CB-B68E-254E46348037}" destId="{322283A8-4A27-4CDA-BAE3-F381106A9174}" srcOrd="9" destOrd="0" presId="urn:microsoft.com/office/officeart/2005/8/layout/target3"/>
    <dgm:cxn modelId="{215DB301-1B0F-4FE9-9275-25CFBBD9AA53}" type="presParOf" srcId="{333A1088-737F-45CB-B68E-254E46348037}" destId="{FFC9F71D-1B4F-4AD9-A4A6-86ADEFC8AF5C}" srcOrd="10" destOrd="0" presId="urn:microsoft.com/office/officeart/2005/8/layout/target3"/>
    <dgm:cxn modelId="{6F90169E-F638-49CB-AA33-9CAC3D7F9BEC}" type="presParOf" srcId="{333A1088-737F-45CB-B68E-254E46348037}" destId="{25B08C86-7E15-44DC-BE7F-FFB55DD49D12}" srcOrd="11" destOrd="0" presId="urn:microsoft.com/office/officeart/2005/8/layout/target3"/>
    <dgm:cxn modelId="{C6B28EBF-AB99-454B-9671-12863104C4E3}" type="presParOf" srcId="{333A1088-737F-45CB-B68E-254E46348037}" destId="{B802C839-24C6-47E7-BAF8-A79343132CBC}" srcOrd="12" destOrd="0" presId="urn:microsoft.com/office/officeart/2005/8/layout/target3"/>
    <dgm:cxn modelId="{7B0DA2B1-B104-4B3C-BADD-004FA4BE51EB}" type="presParOf" srcId="{333A1088-737F-45CB-B68E-254E46348037}" destId="{10B0AAF3-16BE-4B9A-A567-5D5A0E0FD953}" srcOrd="13" destOrd="0" presId="urn:microsoft.com/office/officeart/2005/8/layout/target3"/>
    <dgm:cxn modelId="{C6885C1B-05EA-4BEF-B1B0-4B734DC76724}" type="presParOf" srcId="{333A1088-737F-45CB-B68E-254E46348037}" destId="{20EFD393-BD0F-4866-BD5F-B29A45D964CD}" srcOrd="14" destOrd="0" presId="urn:microsoft.com/office/officeart/2005/8/layout/target3"/>
    <dgm:cxn modelId="{C0500E41-FAA7-4779-9A8C-841BBD9F4EFC}" type="presParOf" srcId="{333A1088-737F-45CB-B68E-254E46348037}" destId="{AED2198E-93D5-4001-81B4-73124B309672}" srcOrd="15" destOrd="0" presId="urn:microsoft.com/office/officeart/2005/8/layout/target3"/>
    <dgm:cxn modelId="{CFC27D39-CA5F-446A-AA00-C81DC3F347F9}" type="presParOf" srcId="{333A1088-737F-45CB-B68E-254E46348037}" destId="{2BE915AB-18AA-4053-B92C-3BFC9ED204BB}" srcOrd="16" destOrd="0" presId="urn:microsoft.com/office/officeart/2005/8/layout/target3"/>
    <dgm:cxn modelId="{2840201F-6A9C-44D4-BE9A-4950154B0E72}" type="presParOf" srcId="{333A1088-737F-45CB-B68E-254E46348037}" destId="{6BB5E863-4638-4E1D-BFDE-399D028AC4ED}" srcOrd="17" destOrd="0" presId="urn:microsoft.com/office/officeart/2005/8/layout/target3"/>
    <dgm:cxn modelId="{AC8586BD-6FFA-4A8D-A4BC-8BFF4E8D23E6}" type="presParOf" srcId="{333A1088-737F-45CB-B68E-254E46348037}" destId="{5A5FFA88-C948-4069-8E93-59FA12366E83}" srcOrd="18" destOrd="0" presId="urn:microsoft.com/office/officeart/2005/8/layout/target3"/>
    <dgm:cxn modelId="{1C5D007E-A2F2-4343-B373-24E1E41E693B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VY_32_INOVACE_754_SUDETY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Sudety ve fotografiích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EB5284-2C95-41D4-A53D-5B0135166E2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4B63F52-951D-4283-90C1-DAFC733F0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eltov%C3%A9" TargetMode="External"/><Relationship Id="rId7" Type="http://schemas.openxmlformats.org/officeDocument/2006/relationships/hyperlink" Target="http://cs.wikipedia.org/wiki/Germ%C3%A1ni" TargetMode="External"/><Relationship Id="rId2" Type="http://schemas.openxmlformats.org/officeDocument/2006/relationships/hyperlink" Target="http://cs.wikipedia.org/wiki/Sud%C3%A9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s" TargetMode="External"/><Relationship Id="rId5" Type="http://schemas.openxmlformats.org/officeDocument/2006/relationships/hyperlink" Target="http://cs.wikipedia.org/wiki/Prase_divok%C3%A9" TargetMode="External"/><Relationship Id="rId4" Type="http://schemas.openxmlformats.org/officeDocument/2006/relationships/hyperlink" Target="http://cs.wikipedia.org/wiki/Gramatik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945" TargetMode="External"/><Relationship Id="rId2" Type="http://schemas.openxmlformats.org/officeDocument/2006/relationships/hyperlink" Target="http://cs.wikipedia.org/wiki/%C4%8Cesko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hyperlink" Target="//upload.wikimedia.org/wikipedia/commons/f/f4/Sudetendeutsche_gebiete.svg" TargetMode="External"/><Relationship Id="rId4" Type="http://schemas.openxmlformats.org/officeDocument/2006/relationships/hyperlink" Target="http://cs.wikipedia.org/wiki/Sudet%C5%A1t%C3%AD_N%C4%9Bmci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29._%C5%99%C3%ADjen" TargetMode="External"/><Relationship Id="rId3" Type="http://schemas.openxmlformats.org/officeDocument/2006/relationships/hyperlink" Target="http://cs.wikipedia.org/wiki/1918" TargetMode="External"/><Relationship Id="rId7" Type="http://schemas.openxmlformats.org/officeDocument/2006/relationships/hyperlink" Target="http://cs.wikipedia.org/wiki/Rakousk%C3%A9_Slezsko" TargetMode="External"/><Relationship Id="rId2" Type="http://schemas.openxmlformats.org/officeDocument/2006/relationships/hyperlink" Target="http://cs.wikipedia.org/wiki/%C4%8Ceskoslovensko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Morava" TargetMode="External"/><Relationship Id="rId5" Type="http://schemas.openxmlformats.org/officeDocument/2006/relationships/hyperlink" Target="http://cs.wikipedia.org/wiki/%C4%8Cechy" TargetMode="External"/><Relationship Id="rId10" Type="http://schemas.openxmlformats.org/officeDocument/2006/relationships/hyperlink" Target="http://cs.wikipedia.org/wiki/Autonomie" TargetMode="External"/><Relationship Id="rId4" Type="http://schemas.openxmlformats.org/officeDocument/2006/relationships/hyperlink" Target="http://cs.wikipedia.org/wiki/N%C4%9Bmci" TargetMode="External"/><Relationship Id="rId9" Type="http://schemas.openxmlformats.org/officeDocument/2006/relationships/hyperlink" Target="http://cs.wikipedia.org/wiki/30._%C5%99%C3%ADje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f/fb/GermanAustriaMap.pn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938" TargetMode="External"/><Relationship Id="rId2" Type="http://schemas.openxmlformats.org/officeDocument/2006/relationships/hyperlink" Target="http://cs.wikipedia.org/wiki/Mnichovsk%C3%A1_dohod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a/ab/Bundesarchiv_Bild_146-1970-005-28,_Anschluss_sudetendeutscher_Gebiet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5/Bundesarchiv_Bild_183-58507-003,_Besetzung_des_Sudetenlands,_Grenzpfahl.jpg" TargetMode="External"/><Relationship Id="rId2" Type="http://schemas.openxmlformats.org/officeDocument/2006/relationships/hyperlink" Target="http://cs.wikipedia.org/wiki/Hrani%C4%8Dn%C3%AD_orienta%C4%8Dn%C3%AD_sloup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3/Bundesarchiv_Bild_137-049535,_Anschlu%C3%9F_sudetendeutscher_Gebiete.jpg" TargetMode="External"/><Relationship Id="rId2" Type="http://schemas.openxmlformats.org/officeDocument/2006/relationships/hyperlink" Target="http://cs.wikipedia.org/wiki/Adolf_Hitler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5._duben" TargetMode="External"/><Relationship Id="rId2" Type="http://schemas.openxmlformats.org/officeDocument/2006/relationships/hyperlink" Target="http://cs.wikipedia.org/wiki/Protektor%C3%A1t_%C4%8Cechy_a_Mor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Nacistick%C3%A9_N%C4%9Bmecko" TargetMode="External"/><Relationship Id="rId4" Type="http://schemas.openxmlformats.org/officeDocument/2006/relationships/hyperlink" Target="http://cs.wikipedia.org/wiki/1939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9/Vertreibung.jpg" TargetMode="External"/><Relationship Id="rId2" Type="http://schemas.openxmlformats.org/officeDocument/2006/relationships/hyperlink" Target="http://cs.wikipedia.org/wiki/Nacistick%C3%A9_N%C4%9Bmecko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3876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opakování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učiva                   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předmětu Dějepis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9.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pomocí daných fotografií 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konkrétních úkolů odpovídají na otázky, vše kontroluje učitel a snaží se na dané téma rozvinout diskusi.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Sudety,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autonomní celky, mnichovská dohoda, sudetští Němci, A. Hitler, protektorát Čechy a Morava, Třetí říše.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16.11.2012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>SUDETY</a:t>
            </a:r>
            <a:endParaRPr lang="cs-CZ" sz="8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termín </a:t>
            </a:r>
            <a:r>
              <a:rPr lang="cs-CZ" i="1" dirty="0" err="1" smtClean="0">
                <a:hlinkClick r:id="rId2" action="ppaction://hlinkfile" tooltip="Sudéta"/>
              </a:rPr>
              <a:t>Sudéta</a:t>
            </a:r>
            <a:r>
              <a:rPr lang="cs-CZ" dirty="0" smtClean="0"/>
              <a:t> je slovo </a:t>
            </a:r>
            <a:r>
              <a:rPr lang="cs-CZ" dirty="0" smtClean="0">
                <a:hlinkClick r:id="rId3" action="ppaction://hlinkfile" tooltip="Keltové"/>
              </a:rPr>
              <a:t>keltského</a:t>
            </a:r>
            <a:r>
              <a:rPr lang="cs-CZ" dirty="0" smtClean="0"/>
              <a:t> původu, složené z </a:t>
            </a:r>
            <a:r>
              <a:rPr lang="cs-CZ" dirty="0" smtClean="0">
                <a:hlinkClick r:id="rId4" action="ppaction://hlinkfile" tooltip="Gramatika"/>
              </a:rPr>
              <a:t>gramatického</a:t>
            </a:r>
            <a:r>
              <a:rPr lang="cs-CZ" dirty="0" smtClean="0"/>
              <a:t> základu </a:t>
            </a:r>
            <a:r>
              <a:rPr lang="cs-CZ" i="1" dirty="0" smtClean="0"/>
              <a:t>sud</a:t>
            </a:r>
            <a:r>
              <a:rPr lang="cs-CZ" dirty="0" smtClean="0"/>
              <a:t>- (</a:t>
            </a:r>
            <a:r>
              <a:rPr lang="cs-CZ" dirty="0" smtClean="0">
                <a:hlinkClick r:id="rId5" action="ppaction://hlinkfile" tooltip="Prase divoké"/>
              </a:rPr>
              <a:t>kanec</a:t>
            </a:r>
            <a:r>
              <a:rPr lang="cs-CZ" dirty="0" smtClean="0"/>
              <a:t>) a přípony -</a:t>
            </a:r>
            <a:r>
              <a:rPr lang="cs-CZ" i="1" dirty="0" smtClean="0"/>
              <a:t>éta</a:t>
            </a:r>
            <a:r>
              <a:rPr lang="cs-CZ" dirty="0" smtClean="0"/>
              <a:t> (</a:t>
            </a:r>
            <a:r>
              <a:rPr lang="cs-CZ" dirty="0" smtClean="0">
                <a:hlinkClick r:id="rId6" action="ppaction://hlinkfile" tooltip="Les"/>
              </a:rPr>
              <a:t>les</a:t>
            </a:r>
            <a:r>
              <a:rPr lang="cs-CZ" dirty="0" smtClean="0"/>
              <a:t>), dohromady tedy „Les kanců“.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jiný výklad, například pomocí </a:t>
            </a:r>
            <a:r>
              <a:rPr lang="cs-CZ" dirty="0" smtClean="0">
                <a:hlinkClick r:id="rId7" action="ppaction://hlinkfile" tooltip="Germáni"/>
              </a:rPr>
              <a:t>starogermánského</a:t>
            </a:r>
            <a:r>
              <a:rPr lang="cs-CZ" dirty="0" smtClean="0"/>
              <a:t> slova „</a:t>
            </a:r>
            <a:r>
              <a:rPr lang="cs-CZ" dirty="0" err="1" smtClean="0"/>
              <a:t>Sudtha</a:t>
            </a:r>
            <a:r>
              <a:rPr lang="cs-CZ" dirty="0" smtClean="0"/>
              <a:t>“, překládané jako „les“.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Oblasti dnešní </a:t>
            </a:r>
            <a:r>
              <a:rPr lang="cs-CZ" dirty="0" smtClean="0">
                <a:hlinkClick r:id="rId2" action="ppaction://hlinkfile" tooltip="Česko"/>
              </a:rPr>
              <a:t>ČR</a:t>
            </a:r>
            <a:r>
              <a:rPr lang="cs-CZ" dirty="0" smtClean="0"/>
              <a:t> osídlené před rokem </a:t>
            </a:r>
            <a:r>
              <a:rPr lang="cs-CZ" dirty="0" smtClean="0">
                <a:hlinkClick r:id="rId3" action="ppaction://hlinkfile" tooltip="1945"/>
              </a:rPr>
              <a:t>1945</a:t>
            </a:r>
            <a:r>
              <a:rPr lang="cs-CZ" dirty="0" smtClean="0"/>
              <a:t> </a:t>
            </a:r>
            <a:r>
              <a:rPr lang="cs-CZ" dirty="0" smtClean="0">
                <a:hlinkClick r:id="rId4" action="ppaction://hlinkfile" tooltip="Sudetští Němci"/>
              </a:rPr>
              <a:t>sudetskými Němci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Soubor:Sudetendeutsche gebiete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060848"/>
            <a:ext cx="7277100" cy="4095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Po vzniku </a:t>
            </a:r>
            <a:r>
              <a:rPr lang="cs-CZ" sz="2200" dirty="0" smtClean="0">
                <a:hlinkClick r:id="rId2" action="ppaction://hlinkfile" tooltip="Československo"/>
              </a:rPr>
              <a:t>Československa</a:t>
            </a:r>
            <a:r>
              <a:rPr lang="cs-CZ" sz="2200" dirty="0" smtClean="0"/>
              <a:t> v roce </a:t>
            </a:r>
            <a:r>
              <a:rPr lang="cs-CZ" sz="2200" dirty="0" smtClean="0">
                <a:hlinkClick r:id="rId3" action="ppaction://hlinkfile" tooltip="1918"/>
              </a:rPr>
              <a:t>1918</a:t>
            </a:r>
            <a:r>
              <a:rPr lang="cs-CZ" sz="2200" dirty="0" smtClean="0"/>
              <a:t> vyhlásili </a:t>
            </a:r>
            <a:r>
              <a:rPr lang="cs-CZ" sz="2200" dirty="0" smtClean="0">
                <a:hlinkClick r:id="rId4" action="ppaction://hlinkfile" tooltip="Němci"/>
              </a:rPr>
              <a:t>Němci</a:t>
            </a:r>
            <a:r>
              <a:rPr lang="cs-CZ" sz="2200" dirty="0" smtClean="0"/>
              <a:t> žijící v pohraničních částech </a:t>
            </a:r>
            <a:r>
              <a:rPr lang="cs-CZ" sz="2200" dirty="0" smtClean="0">
                <a:hlinkClick r:id="rId5" action="ppaction://hlinkfile" tooltip="Čechy"/>
              </a:rPr>
              <a:t>Čech</a:t>
            </a:r>
            <a:r>
              <a:rPr lang="cs-CZ" sz="2200" dirty="0" smtClean="0"/>
              <a:t>, </a:t>
            </a:r>
            <a:r>
              <a:rPr lang="cs-CZ" sz="2200" dirty="0" smtClean="0">
                <a:hlinkClick r:id="rId6" action="ppaction://hlinkfile" tooltip="Morava"/>
              </a:rPr>
              <a:t>Moravy</a:t>
            </a:r>
            <a:r>
              <a:rPr lang="cs-CZ" sz="2200" dirty="0" smtClean="0"/>
              <a:t> a bývalého </a:t>
            </a:r>
            <a:r>
              <a:rPr lang="cs-CZ" sz="2200" dirty="0" smtClean="0">
                <a:hlinkClick r:id="rId7" action="ppaction://hlinkfile" tooltip="Rakouské Slezsko"/>
              </a:rPr>
              <a:t>Rakouského Slezska</a:t>
            </a:r>
            <a:r>
              <a:rPr lang="cs-CZ" sz="2200" dirty="0" smtClean="0"/>
              <a:t> ve dnech </a:t>
            </a:r>
            <a:r>
              <a:rPr lang="cs-CZ" sz="2200" dirty="0" smtClean="0">
                <a:hlinkClick r:id="rId8" action="ppaction://hlinkfile" tooltip="29. říjen"/>
              </a:rPr>
              <a:t>29.</a:t>
            </a:r>
            <a:r>
              <a:rPr lang="cs-CZ" sz="2200" dirty="0" smtClean="0"/>
              <a:t> a </a:t>
            </a:r>
            <a:r>
              <a:rPr lang="cs-CZ" sz="2200" dirty="0" smtClean="0">
                <a:hlinkClick r:id="rId9" action="ppaction://hlinkfile" tooltip="30. říjen"/>
              </a:rPr>
              <a:t>30. října</a:t>
            </a:r>
            <a:r>
              <a:rPr lang="cs-CZ" sz="2200" dirty="0" smtClean="0"/>
              <a:t> následující 4 </a:t>
            </a:r>
            <a:r>
              <a:rPr lang="cs-CZ" sz="2200" dirty="0" smtClean="0">
                <a:hlinkClick r:id="rId10" action="ppaction://hlinkfile" tooltip="Autonomie"/>
              </a:rPr>
              <a:t>autonomní</a:t>
            </a:r>
            <a:r>
              <a:rPr lang="cs-CZ" sz="2200" dirty="0" smtClean="0"/>
              <a:t> celky: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Německé Čechy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i="1" dirty="0" err="1" smtClean="0"/>
              <a:t>Deutschböhmen</a:t>
            </a:r>
            <a:r>
              <a:rPr lang="cs-CZ" dirty="0" smtClean="0"/>
              <a:t>), zahrnující severozápad a sever </a:t>
            </a:r>
            <a:r>
              <a:rPr lang="cs-CZ" dirty="0" smtClean="0"/>
              <a:t>Čech </a:t>
            </a:r>
            <a:r>
              <a:rPr lang="cs-CZ" dirty="0" smtClean="0"/>
              <a:t>s centrem </a:t>
            </a:r>
            <a:r>
              <a:rPr lang="cs-CZ" dirty="0" smtClean="0"/>
              <a:t>                   v Liberci.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b="1" dirty="0" err="1" smtClean="0"/>
              <a:t>Sudetsko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i="1" dirty="0" err="1" smtClean="0"/>
              <a:t>Sudetenland</a:t>
            </a:r>
            <a:r>
              <a:rPr lang="cs-CZ" dirty="0" smtClean="0"/>
              <a:t>), zahrnující severovýchod Čech, </a:t>
            </a:r>
            <a:r>
              <a:rPr lang="cs-CZ" dirty="0" smtClean="0"/>
              <a:t>včetně Orlických hor, </a:t>
            </a:r>
            <a:r>
              <a:rPr lang="cs-CZ" dirty="0" smtClean="0"/>
              <a:t>severozápad Moravy a západ bývalého Rakouského </a:t>
            </a:r>
            <a:r>
              <a:rPr lang="cs-CZ" dirty="0" smtClean="0"/>
              <a:t>Slezska </a:t>
            </a:r>
            <a:r>
              <a:rPr lang="cs-CZ" dirty="0" smtClean="0"/>
              <a:t>s centrem </a:t>
            </a:r>
            <a:r>
              <a:rPr lang="cs-CZ" dirty="0" smtClean="0"/>
              <a:t>v Opavě.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Šumavská župa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i="1" dirty="0" err="1" smtClean="0"/>
              <a:t>Böhmerwaldgau</a:t>
            </a:r>
            <a:r>
              <a:rPr lang="cs-CZ" dirty="0" smtClean="0"/>
              <a:t>), zahrnující jihozápad, jih a jihovýchod </a:t>
            </a:r>
            <a:r>
              <a:rPr lang="cs-CZ" dirty="0" smtClean="0"/>
              <a:t>Čech </a:t>
            </a:r>
            <a:r>
              <a:rPr lang="cs-CZ" dirty="0" smtClean="0"/>
              <a:t>s centrem </a:t>
            </a:r>
            <a:r>
              <a:rPr lang="cs-CZ" dirty="0" smtClean="0"/>
              <a:t>               v Prachaticích. </a:t>
            </a:r>
            <a:r>
              <a:rPr lang="cs-CZ" dirty="0" smtClean="0"/>
              <a:t>Představitelé tohoto celku deklarovali spojení </a:t>
            </a:r>
            <a:r>
              <a:rPr lang="cs-CZ" dirty="0" smtClean="0"/>
              <a:t>s Horními Rakousy.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Německá jižní Morava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i="1" dirty="0" err="1" smtClean="0"/>
              <a:t>Deutschsüdmähren</a:t>
            </a:r>
            <a:r>
              <a:rPr lang="cs-CZ" dirty="0" smtClean="0"/>
              <a:t>), zahrnující jih </a:t>
            </a:r>
            <a:r>
              <a:rPr lang="cs-CZ" dirty="0" smtClean="0"/>
              <a:t>Moravy s </a:t>
            </a:r>
            <a:r>
              <a:rPr lang="cs-CZ" dirty="0" smtClean="0"/>
              <a:t>centrem </a:t>
            </a:r>
            <a:r>
              <a:rPr lang="cs-CZ" dirty="0" smtClean="0"/>
              <a:t>ve Znojmě.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GermanAustria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00808"/>
            <a:ext cx="6687485" cy="4752528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Vyhledej na mapě jednotlivé autonomní celky: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/>
              <a:t>Po </a:t>
            </a:r>
            <a:r>
              <a:rPr lang="cs-CZ" sz="2000" dirty="0" smtClean="0">
                <a:hlinkClick r:id="rId2" action="ppaction://hlinkfile" tooltip="Mnichovská dohoda"/>
              </a:rPr>
              <a:t>mnichovské dohodě</a:t>
            </a:r>
            <a:r>
              <a:rPr lang="cs-CZ" sz="2000" dirty="0" smtClean="0"/>
              <a:t> (</a:t>
            </a:r>
            <a:r>
              <a:rPr lang="cs-CZ" sz="2000" dirty="0" smtClean="0">
                <a:hlinkClick r:id="rId3" action="ppaction://hlinkfile" tooltip="1938"/>
              </a:rPr>
              <a:t>1938</a:t>
            </a:r>
            <a:r>
              <a:rPr lang="cs-CZ" sz="2000" dirty="0" smtClean="0"/>
              <a:t>) bylo jako </a:t>
            </a:r>
            <a:r>
              <a:rPr lang="cs-CZ" sz="2000" i="1" dirty="0" err="1" smtClean="0"/>
              <a:t>Sudetenland</a:t>
            </a:r>
            <a:r>
              <a:rPr lang="cs-CZ" sz="2000" dirty="0" smtClean="0"/>
              <a:t> označováno veškeré území odstoupené pod nátlakem velmocí Československem hitlerovskému Německu.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/>
              <a:t>Sudetští Němci vítají vojáky nacistického Německa v Žatci</a:t>
            </a:r>
          </a:p>
          <a:p>
            <a:endParaRPr lang="cs-CZ" dirty="0"/>
          </a:p>
        </p:txBody>
      </p:sp>
      <p:pic>
        <p:nvPicPr>
          <p:cNvPr id="45058" name="Picture 2" descr="Soubor:Bundesarchiv Bild 146-1970-005-28, Anschluss sudetendeutscher Gebie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2204864"/>
            <a:ext cx="6365923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Sudetští Němci nadšeně odstraňují československý </a:t>
            </a:r>
            <a:r>
              <a:rPr lang="cs-CZ" sz="2700" dirty="0" smtClean="0">
                <a:hlinkClick r:id="rId2" action="ppaction://hlinkfile" tooltip="Hraniční orientační sloup"/>
              </a:rPr>
              <a:t>hraniční orientační sloup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7106" name="Picture 2" descr="Soubor:Bundesarchiv Bild 183-58507-003, Besetzung des Sudetenlands, Grenzpfah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628800"/>
            <a:ext cx="7581900" cy="501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sz="2400" dirty="0" err="1" smtClean="0"/>
              <a:t>Führer</a:t>
            </a:r>
            <a:r>
              <a:rPr lang="cs-CZ" sz="2400" dirty="0" smtClean="0"/>
              <a:t>“ </a:t>
            </a:r>
            <a:r>
              <a:rPr lang="cs-CZ" sz="2400" dirty="0" smtClean="0">
                <a:hlinkClick r:id="rId2" action="ppaction://hlinkfile" tooltip="Adolf Hitler"/>
              </a:rPr>
              <a:t>Hitler</a:t>
            </a:r>
            <a:r>
              <a:rPr lang="cs-CZ" sz="2400" dirty="0" smtClean="0"/>
              <a:t> vjíždí triumfálně do Sudet (Kraslice) 4.října 1938.</a:t>
            </a:r>
            <a:endParaRPr lang="cs-CZ" sz="2400" dirty="0"/>
          </a:p>
        </p:txBody>
      </p:sp>
      <p:pic>
        <p:nvPicPr>
          <p:cNvPr id="48130" name="Picture 2" descr="Soubor:Bundesarchiv Bild 137-049535, Anschluß sudetendeutscher Gebiet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84784"/>
            <a:ext cx="3312368" cy="5194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Po vytvoření </a:t>
            </a:r>
            <a:r>
              <a:rPr lang="cs-CZ" sz="2400" dirty="0" smtClean="0">
                <a:hlinkClick r:id="rId2" action="ppaction://hlinkfile" tooltip="Protektorát Čechy a Morava"/>
              </a:rPr>
              <a:t>Protektorátu Čechy a Morava</a:t>
            </a:r>
            <a:r>
              <a:rPr lang="cs-CZ" sz="2400" dirty="0" smtClean="0"/>
              <a:t>  se větší část území Sudet, stalo </a:t>
            </a:r>
            <a:r>
              <a:rPr lang="cs-CZ" sz="2400" dirty="0" smtClean="0">
                <a:hlinkClick r:id="rId3" action="ppaction://hlinkfile" tooltip="15. duben"/>
              </a:rPr>
              <a:t>15. dubna</a:t>
            </a:r>
            <a:r>
              <a:rPr lang="cs-CZ" sz="2400" dirty="0" smtClean="0"/>
              <a:t> </a:t>
            </a:r>
            <a:r>
              <a:rPr lang="cs-CZ" sz="2400" dirty="0" smtClean="0">
                <a:hlinkClick r:id="rId4" action="ppaction://hlinkfile" tooltip="1939"/>
              </a:rPr>
              <a:t>1939</a:t>
            </a:r>
            <a:r>
              <a:rPr lang="cs-CZ" sz="2400" dirty="0" smtClean="0"/>
              <a:t> územně správní jednotkou </a:t>
            </a:r>
            <a:r>
              <a:rPr lang="cs-CZ" sz="2400" dirty="0" smtClean="0">
                <a:hlinkClick r:id="rId5" action="ppaction://hlinkfile" tooltip="Nacistické Německo"/>
              </a:rPr>
              <a:t>Třetí říše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Německý tank projíždí slavnostně vyzdobenými ulicemi Chomutova</a:t>
            </a:r>
            <a:endParaRPr lang="cs-CZ" sz="1600" dirty="0"/>
          </a:p>
        </p:txBody>
      </p:sp>
      <p:pic>
        <p:nvPicPr>
          <p:cNvPr id="49154" name="Picture 2" descr="http://upload.wikimedia.org/wikipedia/commons/0/01/Bundesarchiv_Bild_146-1969-065-26%2C_Anschluss_sudetendeutscher_Gebiet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2204864"/>
            <a:ext cx="6696744" cy="4470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Obnovené Československo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Po porážce </a:t>
            </a:r>
            <a:r>
              <a:rPr lang="cs-CZ" dirty="0" smtClean="0">
                <a:hlinkClick r:id="rId2" action="ppaction://hlinkfile" tooltip="Nacistické Německo"/>
              </a:rPr>
              <a:t>Třetí říše</a:t>
            </a:r>
            <a:r>
              <a:rPr lang="cs-CZ" dirty="0" smtClean="0"/>
              <a:t> – odsun obyvatel hlásících se k německé národnosti</a:t>
            </a:r>
            <a:endParaRPr lang="cs-CZ" dirty="0"/>
          </a:p>
        </p:txBody>
      </p:sp>
      <p:pic>
        <p:nvPicPr>
          <p:cNvPr id="50178" name="Picture 2" descr="Soubor:Vertreibu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780928"/>
            <a:ext cx="4392488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http://cs.wikipedia.org/wiki/Soubor:Sudetendeutsche_gebiete.svg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179512" y="1844824"/>
            <a:ext cx="53285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Courier New" pitchFamily="49" charset="0"/>
              <a:buChar char="o"/>
            </a:pPr>
            <a:r>
              <a:rPr lang="cs-CZ" sz="1100" dirty="0" smtClean="0"/>
              <a:t>http://cs.wikipedia.org/wiki/Soubor:GermanAustriaMap.png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-252536" y="2060848"/>
            <a:ext cx="86044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>
              <a:buFont typeface="Courier New" pitchFamily="49" charset="0"/>
              <a:buChar char="o"/>
            </a:pPr>
            <a:r>
              <a:rPr lang="cs-CZ" sz="1100" dirty="0" smtClean="0"/>
              <a:t>http://cs.wikipedia.org/wiki/Soubor:Bundesarchiv_Bild_146-1970-00528,_Anschluss_sudetendeutscher_Gebiete.jpg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683568" y="2348880"/>
            <a:ext cx="806489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http://cs.wikipedia.org/wiki/Soubor:Bundesarchiv_Bild_183-58507-003,_Besetzung_des_Sudetenlands,_Grenzpfahl.jpg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683568" y="2564904"/>
            <a:ext cx="784887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http://cs.wikipedia.org/wiki/Soubor:Bundesarchiv_Bild_137049535,_Anschlu%C3%9F_sudetendeutscher_Gebiete.jpg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683568" y="2780928"/>
            <a:ext cx="734481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http://upload.wikimedia.org/wikipedia/commons/0/01/Bundesarchiv_Bild_146-1969-065-26%2C_Anschluss_sudetendeutscher_Gebiete.jpg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683568" y="321297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http://cs.wikipedia.org/wiki/Soubor:Vertreibung.jpg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683568" y="3429000"/>
            <a:ext cx="222048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1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152</TotalTime>
  <Words>343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SUDETY</vt:lpstr>
      <vt:lpstr>Oblasti dnešní ČR osídlené před rokem 1945 sudetskými Němci.</vt:lpstr>
      <vt:lpstr>  Po vzniku Československa v roce 1918 vyhlásili Němci žijící v pohraničních částech Čech, Moravy a bývalého Rakouského Slezska ve dnech 29. a 30. října následující 4 autonomní celky:</vt:lpstr>
      <vt:lpstr>Vyhledej na mapě jednotlivé autonomní celky:</vt:lpstr>
      <vt:lpstr>         Po mnichovské dohodě (1938) bylo jako Sudetenland označováno veškeré území odstoupené pod nátlakem velmocí Československem hitlerovskému Německu.</vt:lpstr>
      <vt:lpstr>Sudetští Němci nadšeně odstraňují československý hraniční orientační sloup </vt:lpstr>
      <vt:lpstr>„Führer“ Hitler vjíždí triumfálně do Sudet (Kraslice) 4.října 1938.</vt:lpstr>
      <vt:lpstr>Po vytvoření Protektorátu Čechy a Morava  se větší část území Sudet, stalo 15. dubna 1939 územně správní jednotkou Třetí říše</vt:lpstr>
      <vt:lpstr>Obnovené Československo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51</cp:revision>
  <dcterms:created xsi:type="dcterms:W3CDTF">2012-12-10T07:16:24Z</dcterms:created>
  <dcterms:modified xsi:type="dcterms:W3CDTF">2012-12-20T20:10:56Z</dcterms:modified>
</cp:coreProperties>
</file>