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7" r:id="rId8"/>
    <p:sldId id="265" r:id="rId9"/>
    <p:sldId id="266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</a:t>
          </a:r>
          <a:r>
            <a:rPr lang="cs-CZ" sz="1800" baseline="0" dirty="0" smtClean="0"/>
            <a:t> VY_32_INOVACE_757_KUBISMUS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 ZÁKLADNÍ ŠKOLA PODBOŘANY, HUSOVA 276, OKRES LOUNY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/>
            <a:t>AUTOR: MGR. MARTINA MYŠKOVÁ</a:t>
          </a:r>
          <a:endParaRPr lang="cs-CZ" sz="18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TÉMA: Kubismus ve výtvarném umění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23DE21E6-671D-41EF-A4B8-4CB61DD21CB9}">
      <dgm:prSet custT="1"/>
      <dgm:spPr/>
      <dgm:t>
        <a:bodyPr/>
        <a:lstStyle/>
        <a:p>
          <a:pPr algn="l" rtl="0"/>
          <a:r>
            <a:rPr lang="cs-CZ" sz="1800" dirty="0" smtClean="0"/>
            <a:t>ČÍSLO PROJEKTU: CZ.1.07/1.4.00/21.2975</a:t>
          </a:r>
          <a:endParaRPr lang="cs-CZ" sz="1800" dirty="0"/>
        </a:p>
      </dgm:t>
    </dgm:pt>
    <dgm:pt modelId="{978F6357-B37A-46B6-AA24-A334613905BB}" type="parTrans" cxnId="{292EC974-04BE-4AD4-BFBB-CFAD7F4D5F3C}">
      <dgm:prSet/>
      <dgm:spPr/>
      <dgm:t>
        <a:bodyPr/>
        <a:lstStyle/>
        <a:p>
          <a:endParaRPr lang="cs-CZ"/>
        </a:p>
      </dgm:t>
    </dgm:pt>
    <dgm:pt modelId="{D754BA55-3FC7-41D4-B674-BED4087A3C3A}" type="sibTrans" cxnId="{292EC974-04BE-4AD4-BFBB-CFAD7F4D5F3C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B802C839-24C6-47E7-BAF8-A79343132CBC}" type="pres">
      <dgm:prSet presAssocID="{23DE21E6-671D-41EF-A4B8-4CB61DD21CB9}" presName="vertSpace5" presStyleLbl="node1" presStyleIdx="3" presStyleCnt="5"/>
      <dgm:spPr/>
    </dgm:pt>
    <dgm:pt modelId="{10B0AAF3-16BE-4B9A-A567-5D5A0E0FD953}" type="pres">
      <dgm:prSet presAssocID="{23DE21E6-671D-41EF-A4B8-4CB61DD21CB9}" presName="circle5" presStyleLbl="node1" presStyleIdx="4" presStyleCnt="5"/>
      <dgm:spPr/>
    </dgm:pt>
    <dgm:pt modelId="{20EFD393-BD0F-4866-BD5F-B29A45D964CD}" type="pres">
      <dgm:prSet presAssocID="{23DE21E6-671D-41EF-A4B8-4CB61DD21CB9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65D62F-75B8-4F0E-BC22-04FC3BAECA31}" type="pres">
      <dgm:prSet presAssocID="{23DE21E6-671D-41EF-A4B8-4CB61DD21CB9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06D5FC3-C3FF-4A65-82F0-DD77A8FAE348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92EC974-04BE-4AD4-BFBB-CFAD7F4D5F3C}" srcId="{757F3AB3-0718-4624-B441-E567A8F0AB56}" destId="{23DE21E6-671D-41EF-A4B8-4CB61DD21CB9}" srcOrd="4" destOrd="0" parTransId="{978F6357-B37A-46B6-AA24-A334613905BB}" sibTransId="{D754BA55-3FC7-41D4-B674-BED4087A3C3A}"/>
    <dgm:cxn modelId="{5DDF440E-33FB-4231-8EF9-58EF52FF1088}" type="presOf" srcId="{D1B46980-6531-4606-95E6-44980827E919}" destId="{6140AFEC-043D-4C43-A2F9-D0F5331DF3A3}" srcOrd="0" destOrd="0" presId="urn:microsoft.com/office/officeart/2005/8/layout/target3"/>
    <dgm:cxn modelId="{15F00E59-375C-453B-B222-C58541E79609}" type="presOf" srcId="{D1D4F407-5343-4D3F-B5B9-D407B03CAEB4}" destId="{AED2198E-93D5-4001-81B4-73124B309672}" srcOrd="1" destOrd="0" presId="urn:microsoft.com/office/officeart/2005/8/layout/target3"/>
    <dgm:cxn modelId="{EA0BD1F8-A42E-49CB-BF59-6B0E8B8E5DC0}" type="presOf" srcId="{D1D4F407-5343-4D3F-B5B9-D407B03CAEB4}" destId="{D005CE8C-CC26-4C3E-AC11-E15060ECD759}" srcOrd="0" destOrd="0" presId="urn:microsoft.com/office/officeart/2005/8/layout/target3"/>
    <dgm:cxn modelId="{D643A6C5-ABBB-430D-A11B-D7B5FA0DF8FE}" type="presOf" srcId="{D8197B8C-B260-4A16-BDF4-0947B075E274}" destId="{5A5FFA88-C948-4069-8E93-59FA12366E83}" srcOrd="1" destOrd="0" presId="urn:microsoft.com/office/officeart/2005/8/layout/target3"/>
    <dgm:cxn modelId="{2B32931F-86E7-485B-A445-DFCBDB53DB13}" type="presOf" srcId="{757F3AB3-0718-4624-B441-E567A8F0AB56}" destId="{333A1088-737F-45CB-B68E-254E46348037}" srcOrd="0" destOrd="0" presId="urn:microsoft.com/office/officeart/2005/8/layout/target3"/>
    <dgm:cxn modelId="{93C48EB1-B1E4-45E7-AF36-55E9E50BDF79}" type="presOf" srcId="{23DE21E6-671D-41EF-A4B8-4CB61DD21CB9}" destId="{D765D62F-75B8-4F0E-BC22-04FC3BAECA31}" srcOrd="1" destOrd="0" presId="urn:microsoft.com/office/officeart/2005/8/layout/target3"/>
    <dgm:cxn modelId="{DC3AAFDD-E7BD-49FB-A8A0-B5468A450A60}" type="presOf" srcId="{23DE21E6-671D-41EF-A4B8-4CB61DD21CB9}" destId="{20EFD393-BD0F-4866-BD5F-B29A45D964CD}" srcOrd="0" destOrd="0" presId="urn:microsoft.com/office/officeart/2005/8/layout/target3"/>
    <dgm:cxn modelId="{241836E7-0863-4D62-A0A5-7816CDA25E4C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50B7F09-D438-40C6-B074-958525658D67}" type="presOf" srcId="{D8197B8C-B260-4A16-BDF4-0947B075E274}" destId="{25B08C86-7E15-44DC-BE7F-FFB55DD49D12}" srcOrd="0" destOrd="0" presId="urn:microsoft.com/office/officeart/2005/8/layout/target3"/>
    <dgm:cxn modelId="{71994945-F21E-47FE-8CB8-7E1E514EC636}" type="presOf" srcId="{D1B46980-6531-4606-95E6-44980827E919}" destId="{2BE915AB-18AA-4053-B92C-3BFC9ED204BB}" srcOrd="1" destOrd="0" presId="urn:microsoft.com/office/officeart/2005/8/layout/target3"/>
    <dgm:cxn modelId="{568B23DA-3E24-4033-BE02-A3FE99C652CE}" type="presParOf" srcId="{333A1088-737F-45CB-B68E-254E46348037}" destId="{F5ABB229-8D3B-4694-996A-96F23CF14429}" srcOrd="0" destOrd="0" presId="urn:microsoft.com/office/officeart/2005/8/layout/target3"/>
    <dgm:cxn modelId="{05A187FA-4F2B-4806-95C4-C386BA1406ED}" type="presParOf" srcId="{333A1088-737F-45CB-B68E-254E46348037}" destId="{F41139FD-01EE-4571-8B17-4FB00FC51163}" srcOrd="1" destOrd="0" presId="urn:microsoft.com/office/officeart/2005/8/layout/target3"/>
    <dgm:cxn modelId="{80D5AC85-9C3B-4BF6-8D4D-CF7D58F1F83E}" type="presParOf" srcId="{333A1088-737F-45CB-B68E-254E46348037}" destId="{D005CE8C-CC26-4C3E-AC11-E15060ECD759}" srcOrd="2" destOrd="0" presId="urn:microsoft.com/office/officeart/2005/8/layout/target3"/>
    <dgm:cxn modelId="{8B1C2983-FB35-47B5-86FA-70F82BADAD33}" type="presParOf" srcId="{333A1088-737F-45CB-B68E-254E46348037}" destId="{2C702D82-9B77-49B7-9568-BB8EB47C3372}" srcOrd="3" destOrd="0" presId="urn:microsoft.com/office/officeart/2005/8/layout/target3"/>
    <dgm:cxn modelId="{C1EDE22C-0012-4FDF-97F7-028021CB9ADB}" type="presParOf" srcId="{333A1088-737F-45CB-B68E-254E46348037}" destId="{A52A0455-90FF-4808-ABD0-F02540D31D5A}" srcOrd="4" destOrd="0" presId="urn:microsoft.com/office/officeart/2005/8/layout/target3"/>
    <dgm:cxn modelId="{71724635-5231-4FB4-B95F-C47127964F91}" type="presParOf" srcId="{333A1088-737F-45CB-B68E-254E46348037}" destId="{6140AFEC-043D-4C43-A2F9-D0F5331DF3A3}" srcOrd="5" destOrd="0" presId="urn:microsoft.com/office/officeart/2005/8/layout/target3"/>
    <dgm:cxn modelId="{F14E25ED-6FD5-4B10-B3CE-A7FB927F91AB}" type="presParOf" srcId="{333A1088-737F-45CB-B68E-254E46348037}" destId="{9358AC05-5D7D-4327-9F80-1AD486AEA664}" srcOrd="6" destOrd="0" presId="urn:microsoft.com/office/officeart/2005/8/layout/target3"/>
    <dgm:cxn modelId="{65E4B1B5-0472-493A-8663-51914EAB2503}" type="presParOf" srcId="{333A1088-737F-45CB-B68E-254E46348037}" destId="{313FC574-E1CD-4FB4-B054-0B805CE0447D}" srcOrd="7" destOrd="0" presId="urn:microsoft.com/office/officeart/2005/8/layout/target3"/>
    <dgm:cxn modelId="{7E2B0601-F6C4-4D8F-ABA9-74B612B0F6AB}" type="presParOf" srcId="{333A1088-737F-45CB-B68E-254E46348037}" destId="{619D679B-A015-4ECF-8348-D1034C574F40}" srcOrd="8" destOrd="0" presId="urn:microsoft.com/office/officeart/2005/8/layout/target3"/>
    <dgm:cxn modelId="{2F5CF295-98F0-43CE-9061-375DA7CB58A0}" type="presParOf" srcId="{333A1088-737F-45CB-B68E-254E46348037}" destId="{322283A8-4A27-4CDA-BAE3-F381106A9174}" srcOrd="9" destOrd="0" presId="urn:microsoft.com/office/officeart/2005/8/layout/target3"/>
    <dgm:cxn modelId="{828A15DF-D5B7-49B2-A4C0-683D5C8E3312}" type="presParOf" srcId="{333A1088-737F-45CB-B68E-254E46348037}" destId="{FFC9F71D-1B4F-4AD9-A4A6-86ADEFC8AF5C}" srcOrd="10" destOrd="0" presId="urn:microsoft.com/office/officeart/2005/8/layout/target3"/>
    <dgm:cxn modelId="{B227D9B5-8D88-4C83-9851-659BA849E287}" type="presParOf" srcId="{333A1088-737F-45CB-B68E-254E46348037}" destId="{25B08C86-7E15-44DC-BE7F-FFB55DD49D12}" srcOrd="11" destOrd="0" presId="urn:microsoft.com/office/officeart/2005/8/layout/target3"/>
    <dgm:cxn modelId="{E7B4384F-DE08-4E38-94B6-8F908520DE83}" type="presParOf" srcId="{333A1088-737F-45CB-B68E-254E46348037}" destId="{B802C839-24C6-47E7-BAF8-A79343132CBC}" srcOrd="12" destOrd="0" presId="urn:microsoft.com/office/officeart/2005/8/layout/target3"/>
    <dgm:cxn modelId="{237154E3-8825-486B-94CB-283809E9EF96}" type="presParOf" srcId="{333A1088-737F-45CB-B68E-254E46348037}" destId="{10B0AAF3-16BE-4B9A-A567-5D5A0E0FD953}" srcOrd="13" destOrd="0" presId="urn:microsoft.com/office/officeart/2005/8/layout/target3"/>
    <dgm:cxn modelId="{EBF36B3B-83DF-48CF-9095-330E1B08BF73}" type="presParOf" srcId="{333A1088-737F-45CB-B68E-254E46348037}" destId="{20EFD393-BD0F-4866-BD5F-B29A45D964CD}" srcOrd="14" destOrd="0" presId="urn:microsoft.com/office/officeart/2005/8/layout/target3"/>
    <dgm:cxn modelId="{2EF86EEC-55F0-4BF9-8C8C-797CE21FCA9B}" type="presParOf" srcId="{333A1088-737F-45CB-B68E-254E46348037}" destId="{AED2198E-93D5-4001-81B4-73124B309672}" srcOrd="15" destOrd="0" presId="urn:microsoft.com/office/officeart/2005/8/layout/target3"/>
    <dgm:cxn modelId="{73B39CC7-150A-451D-8AC6-D6BE9F2A3BF8}" type="presParOf" srcId="{333A1088-737F-45CB-B68E-254E46348037}" destId="{2BE915AB-18AA-4053-B92C-3BFC9ED204BB}" srcOrd="16" destOrd="0" presId="urn:microsoft.com/office/officeart/2005/8/layout/target3"/>
    <dgm:cxn modelId="{FCEEEE77-7AF9-4F52-BEC6-7F702FFE0A5B}" type="presParOf" srcId="{333A1088-737F-45CB-B68E-254E46348037}" destId="{6BB5E863-4638-4E1D-BFDE-399D028AC4ED}" srcOrd="17" destOrd="0" presId="urn:microsoft.com/office/officeart/2005/8/layout/target3"/>
    <dgm:cxn modelId="{3CD25478-EE81-4569-90BB-A42314121AAC}" type="presParOf" srcId="{333A1088-737F-45CB-B68E-254E46348037}" destId="{5A5FFA88-C948-4069-8E93-59FA12366E83}" srcOrd="18" destOrd="0" presId="urn:microsoft.com/office/officeart/2005/8/layout/target3"/>
    <dgm:cxn modelId="{E54FB3FE-ED6E-4A95-8C2E-C6BF03224142}" type="presParOf" srcId="{333A1088-737F-45CB-B68E-254E46348037}" destId="{D765D62F-75B8-4F0E-BC22-04FC3BAECA31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600400" cy="36004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84035" y="0"/>
          <a:ext cx="6624736" cy="360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 ZÁKLADNÍ ŠKOLA PODBOŘANY, HUSOVA 276, OKRES LOUNY</a:t>
          </a:r>
          <a:endParaRPr lang="cs-CZ" sz="1800" kern="1200" dirty="0"/>
        </a:p>
      </dsp:txBody>
      <dsp:txXfrm>
        <a:off x="1784035" y="0"/>
        <a:ext cx="6624736" cy="576063"/>
      </dsp:txXfrm>
    </dsp:sp>
    <dsp:sp modelId="{A52A0455-90FF-4808-ABD0-F02540D31D5A}">
      <dsp:nvSpPr>
        <dsp:cNvPr id="0" name=""/>
        <dsp:cNvSpPr/>
      </dsp:nvSpPr>
      <dsp:spPr>
        <a:xfrm>
          <a:off x="378041" y="576064"/>
          <a:ext cx="2844316" cy="28443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800200" y="576064"/>
          <a:ext cx="6624736" cy="28443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MARTINA MYŠKOVÁ</a:t>
          </a:r>
          <a:endParaRPr lang="cs-CZ" sz="1800" kern="1200" dirty="0"/>
        </a:p>
      </dsp:txBody>
      <dsp:txXfrm>
        <a:off x="1800200" y="576064"/>
        <a:ext cx="6624736" cy="576063"/>
      </dsp:txXfrm>
    </dsp:sp>
    <dsp:sp modelId="{313FC574-E1CD-4FB4-B054-0B805CE0447D}">
      <dsp:nvSpPr>
        <dsp:cNvPr id="0" name=""/>
        <dsp:cNvSpPr/>
      </dsp:nvSpPr>
      <dsp:spPr>
        <a:xfrm>
          <a:off x="756083" y="1152128"/>
          <a:ext cx="2088232" cy="208823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800200" y="1152128"/>
          <a:ext cx="6624736" cy="20882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</a:t>
          </a:r>
          <a:r>
            <a:rPr lang="cs-CZ" sz="1800" kern="1200" baseline="0" dirty="0" smtClean="0"/>
            <a:t> VY_32_INOVACE_757_KUBISMUS</a:t>
          </a:r>
          <a:endParaRPr lang="cs-CZ" sz="1800" kern="1200" dirty="0"/>
        </a:p>
      </dsp:txBody>
      <dsp:txXfrm>
        <a:off x="1800200" y="1152128"/>
        <a:ext cx="6624736" cy="576064"/>
      </dsp:txXfrm>
    </dsp:sp>
    <dsp:sp modelId="{FFC9F71D-1B4F-4AD9-A4A6-86ADEFC8AF5C}">
      <dsp:nvSpPr>
        <dsp:cNvPr id="0" name=""/>
        <dsp:cNvSpPr/>
      </dsp:nvSpPr>
      <dsp:spPr>
        <a:xfrm>
          <a:off x="1134126" y="1728192"/>
          <a:ext cx="1332147" cy="13321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800200" y="1728192"/>
          <a:ext cx="6624736" cy="13321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Kubismus ve výtvarném umění</a:t>
          </a:r>
          <a:endParaRPr lang="cs-CZ" sz="1800" kern="1200" dirty="0"/>
        </a:p>
      </dsp:txBody>
      <dsp:txXfrm>
        <a:off x="1800200" y="1728192"/>
        <a:ext cx="6624736" cy="576064"/>
      </dsp:txXfrm>
    </dsp:sp>
    <dsp:sp modelId="{10B0AAF3-16BE-4B9A-A567-5D5A0E0FD953}">
      <dsp:nvSpPr>
        <dsp:cNvPr id="0" name=""/>
        <dsp:cNvSpPr/>
      </dsp:nvSpPr>
      <dsp:spPr>
        <a:xfrm>
          <a:off x="1512168" y="2304256"/>
          <a:ext cx="576063" cy="5760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EFD393-BD0F-4866-BD5F-B29A45D964CD}">
      <dsp:nvSpPr>
        <dsp:cNvPr id="0" name=""/>
        <dsp:cNvSpPr/>
      </dsp:nvSpPr>
      <dsp:spPr>
        <a:xfrm>
          <a:off x="1800200" y="2304256"/>
          <a:ext cx="6624736" cy="5760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CZ.1.07/1.4.00/21.2975</a:t>
          </a:r>
          <a:endParaRPr lang="cs-CZ" sz="1800" kern="1200" dirty="0"/>
        </a:p>
      </dsp:txBody>
      <dsp:txXfrm>
        <a:off x="1800200" y="2304256"/>
        <a:ext cx="6624736" cy="5760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0C4D-E39A-41B6-8AAC-64C14EF5E805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F7F73-9152-4BDE-A15E-D9DF742DC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0C4D-E39A-41B6-8AAC-64C14EF5E805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F7F73-9152-4BDE-A15E-D9DF742DC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0C4D-E39A-41B6-8AAC-64C14EF5E805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AAF7F73-9152-4BDE-A15E-D9DF742DC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0C4D-E39A-41B6-8AAC-64C14EF5E805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F7F73-9152-4BDE-A15E-D9DF742DC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0C4D-E39A-41B6-8AAC-64C14EF5E805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F7F73-9152-4BDE-A15E-D9DF742DC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0C4D-E39A-41B6-8AAC-64C14EF5E805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F7F73-9152-4BDE-A15E-D9DF742DC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0C4D-E39A-41B6-8AAC-64C14EF5E805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F7F73-9152-4BDE-A15E-D9DF742DC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0C4D-E39A-41B6-8AAC-64C14EF5E805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F7F73-9152-4BDE-A15E-D9DF742DC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0C4D-E39A-41B6-8AAC-64C14EF5E805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F7F73-9152-4BDE-A15E-D9DF742DC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0C4D-E39A-41B6-8AAC-64C14EF5E805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F7F73-9152-4BDE-A15E-D9DF742DC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0C4D-E39A-41B6-8AAC-64C14EF5E805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F7F73-9152-4BDE-A15E-D9DF742DC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EED0C4D-E39A-41B6-8AAC-64C14EF5E805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AAF7F73-9152-4BDE-A15E-D9DF742DC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/index.php?title=Fritz_Wotruba&amp;action=edit&amp;redlink=1" TargetMode="External"/><Relationship Id="rId3" Type="http://schemas.openxmlformats.org/officeDocument/2006/relationships/hyperlink" Target="http://cs.wikipedia.org/wiki/Robert_Delaunay" TargetMode="External"/><Relationship Id="rId7" Type="http://schemas.openxmlformats.org/officeDocument/2006/relationships/hyperlink" Target="http://cs.wikipedia.org/wiki/Pablo_Picasso" TargetMode="External"/><Relationship Id="rId2" Type="http://schemas.openxmlformats.org/officeDocument/2006/relationships/hyperlink" Target="http://cs.wikipedia.org/wiki/Georges_Braqu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/index.php?title=Jacques_Lipchitz&amp;action=edit&amp;redlink=1" TargetMode="External"/><Relationship Id="rId5" Type="http://schemas.openxmlformats.org/officeDocument/2006/relationships/hyperlink" Target="http://cs.wikipedia.org/wiki/Fernand_L%C3%A9ger" TargetMode="External"/><Relationship Id="rId4" Type="http://schemas.openxmlformats.org/officeDocument/2006/relationships/hyperlink" Target="http://cs.wikipedia.org/wiki/Juan_Gri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0/05/Vaclav_Spala_1928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9/98/Pablo_picasso_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//upload.wikimedia.org/wikipedia/en/d/d1/Picasso_three_musicians_moma_2006.jp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en/d/d8/Georges_Braque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hyperlink" Target="//upload.wikimedia.org/wikipedia/en/3/3c/Violin_and_Candlestick.j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4156022571"/>
              </p:ext>
            </p:extLst>
          </p:nvPr>
        </p:nvGraphicFramePr>
        <p:xfrm>
          <a:off x="251520" y="404664"/>
          <a:ext cx="8424936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5266552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5ABB229-8D3B-4694-996A-96F23CF144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05CE8C-CC26-4C3E-AC11-E15060ECD7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2A0455-90FF-4808-ABD0-F02540D31D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140AFEC-043D-4C43-A2F9-D0F5331DF3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13FC574-E1CD-4FB4-B054-0B805CE044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19D679B-A015-4ECF-8348-D1034C574F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FC9F71D-1B4F-4AD9-A4A6-86ADEFC8AF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B08C86-7E15-44DC-BE7F-FFB55DD49D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B0AAF3-16BE-4B9A-A567-5D5A0E0FD9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5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EFD393-BD0F-4866-BD5F-B29A45D964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59700151"/>
              </p:ext>
            </p:extLst>
          </p:nvPr>
        </p:nvGraphicFramePr>
        <p:xfrm>
          <a:off x="1115616" y="1340768"/>
          <a:ext cx="7344816" cy="43988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84845"/>
                <a:gridCol w="5559971"/>
              </a:tblGrid>
              <a:tr h="32403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Anotace</a:t>
                      </a:r>
                      <a:r>
                        <a:rPr lang="en-US" sz="1800" dirty="0">
                          <a:effectLst/>
                        </a:rPr>
                        <a:t>:</a:t>
                      </a: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</a:rPr>
                        <a:t>Metodický postup: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</a:rPr>
                        <a:t>Klíčová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slova</a:t>
                      </a:r>
                      <a:r>
                        <a:rPr lang="en-US" sz="1800" dirty="0">
                          <a:effectLst/>
                        </a:rPr>
                        <a:t>:</a:t>
                      </a: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Datum </a:t>
                      </a:r>
                      <a:r>
                        <a:rPr lang="en-US" sz="1800" dirty="0" err="1">
                          <a:effectLst/>
                        </a:rPr>
                        <a:t>vytvoření</a:t>
                      </a:r>
                      <a:r>
                        <a:rPr lang="en-US" sz="1800" dirty="0">
                          <a:effectLst/>
                        </a:rPr>
                        <a:t>: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Materiál je určen k 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výkladu</a:t>
                      </a: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učiva 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 předmětu Dějepis 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 9. 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ročníku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Žáci se seznámí s novým</a:t>
                      </a: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uměleckým směrem meziválečného období, získají přehled českých       a světových kubistů. Pomocí </a:t>
                      </a:r>
                      <a:r>
                        <a:rPr lang="cs-CZ" sz="1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fotogragií</a:t>
                      </a: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získají představu o dílech i jejich autorech. Žáci s pomocí učitele hledají společné prvky tvorby kubistů.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kern="1200" baseline="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Kubismus, geometrické tvary, E. Filla, V. </a:t>
                      </a:r>
                      <a:r>
                        <a:rPr lang="cs-CZ" sz="1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Špála</a:t>
                      </a: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    P. </a:t>
                      </a:r>
                      <a:r>
                        <a:rPr lang="cs-CZ" sz="1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Piccaso</a:t>
                      </a: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G. </a:t>
                      </a:r>
                      <a:r>
                        <a:rPr lang="cs-CZ" sz="1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Braque</a:t>
                      </a:r>
                      <a:endParaRPr lang="cs-CZ" sz="1800" b="1" kern="1200" baseline="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kern="1200" baseline="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1.12.2012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07867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accent6">
                    <a:lumMod val="50000"/>
                  </a:schemeClr>
                </a:solidFill>
              </a:rPr>
              <a:t>KUBISMUS </a:t>
            </a:r>
            <a:endParaRPr lang="cs-CZ" sz="6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avantgardní umělecké hnutí</a:t>
            </a:r>
          </a:p>
          <a:p>
            <a:r>
              <a:rPr lang="cs-CZ" dirty="0" smtClean="0"/>
              <a:t>- první desetiletí 20. století</a:t>
            </a:r>
          </a:p>
          <a:p>
            <a:r>
              <a:rPr lang="cs-CZ" dirty="0" smtClean="0"/>
              <a:t>- geometrické tvary</a:t>
            </a:r>
          </a:p>
          <a:p>
            <a:r>
              <a:rPr lang="cs-CZ" dirty="0" smtClean="0"/>
              <a:t>- objektivní zobrazení skutečnosti</a:t>
            </a:r>
          </a:p>
          <a:p>
            <a:r>
              <a:rPr lang="cs-CZ" smtClean="0"/>
              <a:t>- zavržení </a:t>
            </a:r>
            <a:r>
              <a:rPr lang="cs-CZ" dirty="0" smtClean="0"/>
              <a:t>perspektivy</a:t>
            </a:r>
          </a:p>
          <a:p>
            <a:r>
              <a:rPr lang="cs-CZ" dirty="0" smtClean="0"/>
              <a:t>- zobrazení předmětu ze všech stran</a:t>
            </a:r>
          </a:p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000" dirty="0" smtClean="0"/>
              <a:t>Představitelé českého kubismu:</a:t>
            </a:r>
            <a:br>
              <a:rPr lang="cs-CZ" sz="4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Emil Filla</a:t>
            </a:r>
          </a:p>
          <a:p>
            <a:r>
              <a:rPr lang="cs-CZ" dirty="0" err="1" smtClean="0"/>
              <a:t>Toyen</a:t>
            </a:r>
            <a:endParaRPr lang="cs-CZ" dirty="0" smtClean="0"/>
          </a:p>
          <a:p>
            <a:r>
              <a:rPr lang="cs-CZ" dirty="0" smtClean="0"/>
              <a:t>Josef Čapek</a:t>
            </a:r>
          </a:p>
          <a:p>
            <a:r>
              <a:rPr lang="cs-CZ" dirty="0" smtClean="0"/>
              <a:t>Václav </a:t>
            </a:r>
            <a:r>
              <a:rPr lang="cs-CZ" dirty="0" err="1" smtClean="0"/>
              <a:t>Špála</a:t>
            </a:r>
            <a:endParaRPr lang="cs-CZ" dirty="0" smtClean="0"/>
          </a:p>
          <a:p>
            <a:r>
              <a:rPr lang="cs-CZ" dirty="0" smtClean="0"/>
              <a:t>Otakar Kubín</a:t>
            </a:r>
          </a:p>
          <a:p>
            <a:r>
              <a:rPr lang="cs-CZ" dirty="0" smtClean="0"/>
              <a:t>Bohumil Kubišta</a:t>
            </a:r>
          </a:p>
          <a:p>
            <a:r>
              <a:rPr lang="cs-CZ" dirty="0" smtClean="0"/>
              <a:t>Antonín Procházka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/>
              <a:t>Představitelé světového kubismu: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hlinkClick r:id="rId2" action="ppaction://hlinkfile" tooltip="Georges Braque"/>
              </a:rPr>
              <a:t>Georges</a:t>
            </a:r>
            <a:r>
              <a:rPr lang="cs-CZ" dirty="0" smtClean="0">
                <a:solidFill>
                  <a:schemeClr val="accent2">
                    <a:lumMod val="20000"/>
                    <a:lumOff val="80000"/>
                  </a:schemeClr>
                </a:solidFill>
                <a:hlinkClick r:id="rId2" action="ppaction://hlinkfile" tooltip="Georges Braque"/>
              </a:rPr>
              <a:t> </a:t>
            </a:r>
            <a:r>
              <a:rPr lang="cs-CZ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hlinkClick r:id="rId2" action="ppaction://hlinkfile" tooltip="Georges Braque"/>
              </a:rPr>
              <a:t>Braque</a:t>
            </a:r>
            <a:r>
              <a:rPr lang="cs-CZ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cs-CZ" dirty="0" smtClean="0"/>
              <a:t>(Francouz)</a:t>
            </a:r>
          </a:p>
          <a:p>
            <a:r>
              <a:rPr lang="cs-CZ" dirty="0" smtClean="0">
                <a:hlinkClick r:id="rId3" action="ppaction://hlinkfile" tooltip="Robert Delaunay"/>
              </a:rPr>
              <a:t>Robert </a:t>
            </a:r>
            <a:r>
              <a:rPr lang="cs-CZ" dirty="0" err="1" smtClean="0">
                <a:hlinkClick r:id="rId3" action="ppaction://hlinkfile" tooltip="Robert Delaunay"/>
              </a:rPr>
              <a:t>Delaunay</a:t>
            </a:r>
            <a:r>
              <a:rPr lang="cs-CZ" dirty="0" smtClean="0"/>
              <a:t> (Francouz)</a:t>
            </a:r>
          </a:p>
          <a:p>
            <a:r>
              <a:rPr lang="cs-CZ" dirty="0" smtClean="0">
                <a:hlinkClick r:id="rId4" action="ppaction://hlinkfile" tooltip="Juan Gris"/>
              </a:rPr>
              <a:t>Juan </a:t>
            </a:r>
            <a:r>
              <a:rPr lang="cs-CZ" dirty="0" err="1" smtClean="0">
                <a:hlinkClick r:id="rId4" action="ppaction://hlinkfile" tooltip="Juan Gris"/>
              </a:rPr>
              <a:t>Gris</a:t>
            </a:r>
            <a:r>
              <a:rPr lang="cs-CZ" dirty="0" smtClean="0"/>
              <a:t> (vlastním jménem </a:t>
            </a:r>
            <a:r>
              <a:rPr lang="cs-CZ" dirty="0" err="1" smtClean="0"/>
              <a:t>José</a:t>
            </a:r>
            <a:r>
              <a:rPr lang="cs-CZ" dirty="0" smtClean="0"/>
              <a:t> </a:t>
            </a:r>
            <a:r>
              <a:rPr lang="cs-CZ" dirty="0" err="1" smtClean="0"/>
              <a:t>Victoriano</a:t>
            </a:r>
            <a:r>
              <a:rPr lang="cs-CZ" dirty="0" smtClean="0"/>
              <a:t> </a:t>
            </a:r>
            <a:r>
              <a:rPr lang="cs-CZ" dirty="0" err="1" smtClean="0"/>
              <a:t>Gonzales</a:t>
            </a:r>
            <a:r>
              <a:rPr lang="cs-CZ" dirty="0" smtClean="0"/>
              <a:t>, Španěl)</a:t>
            </a:r>
          </a:p>
          <a:p>
            <a:r>
              <a:rPr lang="cs-CZ" dirty="0" err="1" smtClean="0">
                <a:hlinkClick r:id="rId5" action="ppaction://hlinkfile" tooltip="Fernand Léger"/>
              </a:rPr>
              <a:t>Fernand</a:t>
            </a:r>
            <a:r>
              <a:rPr lang="cs-CZ" dirty="0" smtClean="0">
                <a:hlinkClick r:id="rId5" action="ppaction://hlinkfile" tooltip="Fernand Léger"/>
              </a:rPr>
              <a:t> </a:t>
            </a:r>
            <a:r>
              <a:rPr lang="cs-CZ" dirty="0" err="1" smtClean="0">
                <a:hlinkClick r:id="rId5" action="ppaction://hlinkfile" tooltip="Fernand Léger"/>
              </a:rPr>
              <a:t>Léger</a:t>
            </a:r>
            <a:r>
              <a:rPr lang="cs-CZ" dirty="0" smtClean="0"/>
              <a:t> (Francouz)</a:t>
            </a:r>
          </a:p>
          <a:p>
            <a:r>
              <a:rPr lang="cs-CZ" dirty="0" err="1" smtClean="0">
                <a:hlinkClick r:id="rId6" action="ppaction://hlinkfile" tooltip="Jacques Lipchitz (stránka neexistuje)"/>
              </a:rPr>
              <a:t>Jacques</a:t>
            </a:r>
            <a:r>
              <a:rPr lang="cs-CZ" dirty="0" smtClean="0">
                <a:hlinkClick r:id="rId6" action="ppaction://hlinkfile" tooltip="Jacques Lipchitz (stránka neexistuje)"/>
              </a:rPr>
              <a:t> </a:t>
            </a:r>
            <a:r>
              <a:rPr lang="cs-CZ" dirty="0" err="1" smtClean="0">
                <a:hlinkClick r:id="rId6" action="ppaction://hlinkfile" tooltip="Jacques Lipchitz (stránka neexistuje)"/>
              </a:rPr>
              <a:t>Lipchitz</a:t>
            </a:r>
            <a:r>
              <a:rPr lang="cs-CZ" dirty="0" smtClean="0"/>
              <a:t> (americký sochař, litevského původu)</a:t>
            </a:r>
          </a:p>
          <a:p>
            <a:r>
              <a:rPr lang="cs-CZ" dirty="0" err="1" smtClean="0">
                <a:hlinkClick r:id="rId7" action="ppaction://hlinkfile" tooltip="Pablo Picasso"/>
              </a:rPr>
              <a:t>Pablo</a:t>
            </a:r>
            <a:r>
              <a:rPr lang="cs-CZ" dirty="0" smtClean="0">
                <a:hlinkClick r:id="rId7" action="ppaction://hlinkfile" tooltip="Pablo Picasso"/>
              </a:rPr>
              <a:t> Picasso</a:t>
            </a:r>
            <a:r>
              <a:rPr lang="cs-CZ" dirty="0" smtClean="0"/>
              <a:t> (Španěl)</a:t>
            </a:r>
          </a:p>
          <a:p>
            <a:r>
              <a:rPr lang="cs-CZ" dirty="0" err="1" smtClean="0">
                <a:hlinkClick r:id="rId8" action="ppaction://hlinkfile" tooltip="Fritz Wotruba (stránka neexistuje)"/>
              </a:rPr>
              <a:t>Fritz</a:t>
            </a:r>
            <a:r>
              <a:rPr lang="cs-CZ" dirty="0" smtClean="0">
                <a:hlinkClick r:id="rId8" action="ppaction://hlinkfile" tooltip="Fritz Wotruba (stránka neexistuje)"/>
              </a:rPr>
              <a:t> </a:t>
            </a:r>
            <a:r>
              <a:rPr lang="cs-CZ" dirty="0" err="1" smtClean="0">
                <a:hlinkClick r:id="rId8" action="ppaction://hlinkfile" tooltip="Fritz Wotruba (stránka neexistuje)"/>
              </a:rPr>
              <a:t>Wotruba</a:t>
            </a:r>
            <a:r>
              <a:rPr lang="cs-CZ" dirty="0" smtClean="0"/>
              <a:t> (rakouský sochař a grafik)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dirty="0" smtClean="0"/>
              <a:t>Emil Filla</a:t>
            </a:r>
            <a:endParaRPr lang="cs-CZ" sz="6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708525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Zátiší s mandolínou</a:t>
            </a:r>
            <a:endParaRPr lang="cs-CZ" dirty="0"/>
          </a:p>
        </p:txBody>
      </p:sp>
      <p:pic>
        <p:nvPicPr>
          <p:cNvPr id="1026" name="Picture 2" descr="http://img.radio.cz/pictures/maliri/filla_emil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3762375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http://media.novinky.cz/859/168597-gallery1-uld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2060848"/>
            <a:ext cx="4952550" cy="27858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dirty="0" smtClean="0"/>
              <a:t>Václav </a:t>
            </a:r>
            <a:r>
              <a:rPr lang="cs-CZ" sz="6000" dirty="0" err="1" smtClean="0"/>
              <a:t>Špála</a:t>
            </a:r>
            <a:endParaRPr lang="cs-CZ" sz="60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708525"/>
          </a:xfrm>
        </p:spPr>
        <p:txBody>
          <a:bodyPr/>
          <a:lstStyle/>
          <a:p>
            <a:r>
              <a:rPr lang="cs-CZ" dirty="0" smtClean="0"/>
              <a:t>                                                       Tři pradleny</a:t>
            </a:r>
            <a:endParaRPr lang="cs-CZ" dirty="0"/>
          </a:p>
        </p:txBody>
      </p:sp>
      <p:pic>
        <p:nvPicPr>
          <p:cNvPr id="22530" name="Picture 2" descr="Václav Špála - Pradleny (1919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564904"/>
            <a:ext cx="3816424" cy="3312368"/>
          </a:xfrm>
          <a:prstGeom prst="rect">
            <a:avLst/>
          </a:prstGeom>
          <a:noFill/>
        </p:spPr>
      </p:pic>
      <p:pic>
        <p:nvPicPr>
          <p:cNvPr id="22534" name="Picture 6" descr="Soubor:Vaclav Spala 1928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556792"/>
            <a:ext cx="3312368" cy="49561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err="1" smtClean="0"/>
              <a:t>Pablo</a:t>
            </a:r>
            <a:r>
              <a:rPr lang="cs-CZ" sz="6000" dirty="0" smtClean="0"/>
              <a:t> </a:t>
            </a:r>
            <a:r>
              <a:rPr lang="cs-CZ" sz="6000" dirty="0" err="1" smtClean="0"/>
              <a:t>Piccaso</a:t>
            </a:r>
            <a:endParaRPr lang="cs-CZ" sz="6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Tři muzikanti</a:t>
            </a:r>
            <a:endParaRPr lang="cs-CZ" dirty="0"/>
          </a:p>
        </p:txBody>
      </p:sp>
      <p:pic>
        <p:nvPicPr>
          <p:cNvPr id="20482" name="Picture 2" descr="Soubor:Pablo picasso 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628800"/>
            <a:ext cx="2304256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4" name="Picture 4" descr="File:Picasso three musicians moma 2006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1916832"/>
            <a:ext cx="4010025" cy="3609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err="1" smtClean="0"/>
              <a:t>Georges</a:t>
            </a:r>
            <a:r>
              <a:rPr lang="cs-CZ" sz="6000" dirty="0" smtClean="0"/>
              <a:t> </a:t>
            </a:r>
            <a:r>
              <a:rPr lang="cs-CZ" sz="6000" dirty="0" err="1" smtClean="0"/>
              <a:t>Braque</a:t>
            </a:r>
            <a:endParaRPr lang="cs-CZ" sz="6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Housle a svícen</a:t>
            </a:r>
            <a:endParaRPr lang="cs-CZ" dirty="0"/>
          </a:p>
        </p:txBody>
      </p:sp>
      <p:pic>
        <p:nvPicPr>
          <p:cNvPr id="21506" name="Picture 2" descr="File:Georges Braqu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412776"/>
            <a:ext cx="3829050" cy="4762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8" name="Picture 4" descr="File:Violin and Candlestick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628800"/>
            <a:ext cx="2880320" cy="3744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Použité zdroje: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23528" y="836712"/>
            <a:ext cx="8424936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100" dirty="0" smtClean="0"/>
              <a:t>http://obrazky.cz/detail?q=emil%20filla&amp;offset=1&amp;limit=20&amp;bUrlPar=filter%3D1&amp;resNum=13&amp;ref=http%3A//www.seznam.cz/&amp;resID=V70fKgsEUAUXVrTp98Pu3DevAtALgfMXpvoixdlqK3U&amp;imgURL=http%3A//img.radio.cz/pictures/maliri/filla_emil4x.jpg&amp;pageURL=http%3A//www.radio.cz/cz/clanek/91871&amp;imgX=158&amp;imgY=160&amp;imgSize=20&amp;thURL=http%3A//media2.picsearch.com/is%3FV70fKgsEUAUXVrTp98Pu3DevAtALgfMXpvoixdlqK3U&amp;thX=126&amp;thY=128&amp;qNoSite=emil%2Bfilla&amp;siteWWW=&amp;sId=PlOL8L3WwkiOTSPmiFpZ</a:t>
            </a:r>
            <a:endParaRPr lang="cs-CZ" sz="1100" dirty="0"/>
          </a:p>
        </p:txBody>
      </p:sp>
      <p:sp>
        <p:nvSpPr>
          <p:cNvPr id="4" name="Obdélník 3"/>
          <p:cNvSpPr/>
          <p:nvPr/>
        </p:nvSpPr>
        <p:spPr>
          <a:xfrm>
            <a:off x="323528" y="1772816"/>
            <a:ext cx="8352928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100" dirty="0" smtClean="0"/>
              <a:t>http://obrazky.cz/detail?q=emil%20filla&amp;offset=1&amp;limit=20&amp;bUrlPar=filter%3D1&amp;resNum=10&amp;ref=http%3A//www.seznam.cz/&amp;resID=zpEPoibe1aZzvWXnPs48Z96YUt0k1vxmsgjVId6X4u0&amp;imgURL=http%3A//media.novinky.cz/859/168597-top_foto1-uldia.jpg&amp;pageURL=http%3A//www.novinky.cz/kultura/169495-fillovo-zatisi-se-vydrazilo-za-2-6-milionu-korun.html&amp;imgX=600&amp;imgY=337&amp;imgSize=43&amp;thURL=http%3A//media5.picsearch.com/is%3FzpEPoibe1aZzvWXnPs48Z96YUt0k1vxmsgjVId6X4u0&amp;thX=128&amp;thY=72&amp;qNoSite=emil%2Bfilla&amp;siteWWW=&amp;sId=sqSvOSxzwC1eTimJg2LQ</a:t>
            </a:r>
            <a:endParaRPr lang="cs-CZ" sz="1100" dirty="0"/>
          </a:p>
        </p:txBody>
      </p:sp>
      <p:sp>
        <p:nvSpPr>
          <p:cNvPr id="5" name="Obdélník 4"/>
          <p:cNvSpPr/>
          <p:nvPr/>
        </p:nvSpPr>
        <p:spPr>
          <a:xfrm>
            <a:off x="323528" y="2708920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100" dirty="0" smtClean="0"/>
              <a:t>http://cs.wikipedia.org/wiki/Soubor:Pablo_picasso_1.jpg</a:t>
            </a:r>
            <a:endParaRPr lang="cs-CZ" sz="1100" dirty="0"/>
          </a:p>
        </p:txBody>
      </p:sp>
      <p:sp>
        <p:nvSpPr>
          <p:cNvPr id="8" name="Obdélník 7"/>
          <p:cNvSpPr/>
          <p:nvPr/>
        </p:nvSpPr>
        <p:spPr>
          <a:xfrm>
            <a:off x="323528" y="2996952"/>
            <a:ext cx="748883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100" dirty="0" smtClean="0"/>
              <a:t>http://obrazky.cz/detail?q=%C5%A1p%C3%A1la%20t%C5%99i%20pradleny&amp;offset=1&amp;limit=20&amp;bUrlPar=filter%3D1&amp;resNum=1&amp;ref=http%3A//www.seznam.cz/&amp;resID=SjO_sX64Lr_qPFj2i2DwgZSdJgk_zmtfK5OByyIIYfQ&amp;imgURL=http%3A//www.cmvu.cz/img/works/o_277_ev.jpg&amp;pageURL=http%3A//www.cmvu.cz/cz20c-/mezi-valkami/&amp;imgX=229&amp;imgY=195&amp;imgSize=15&amp;thURL=http%3A//media1.picsearch.com/is%3FSjO_sX64Lr_qPFj2i2DwgZSdJgk_zmtfK5OByyIIYfQ&amp;thX=128&amp;thY=109&amp;qNoSite=%C5%A1p%C3%A1la%2Bt%C5%99i%2Bpradleny&amp;siteWWW=&amp;sId=sqSvOSxzwVPDgndEF6KW</a:t>
            </a:r>
            <a:endParaRPr lang="cs-CZ" sz="1100" dirty="0"/>
          </a:p>
        </p:txBody>
      </p:sp>
      <p:sp>
        <p:nvSpPr>
          <p:cNvPr id="9" name="Obdélník 8"/>
          <p:cNvSpPr/>
          <p:nvPr/>
        </p:nvSpPr>
        <p:spPr>
          <a:xfrm>
            <a:off x="323528" y="4077072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100" dirty="0" smtClean="0"/>
              <a:t>http://cs.wikipedia.org/wiki/Soubor:Vaclav_Spala_1928.jpg</a:t>
            </a:r>
            <a:endParaRPr lang="cs-CZ" sz="1100" dirty="0"/>
          </a:p>
        </p:txBody>
      </p:sp>
      <p:sp>
        <p:nvSpPr>
          <p:cNvPr id="10" name="Obdélník 9"/>
          <p:cNvSpPr/>
          <p:nvPr/>
        </p:nvSpPr>
        <p:spPr>
          <a:xfrm>
            <a:off x="323528" y="4365104"/>
            <a:ext cx="217239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100" dirty="0" smtClean="0"/>
              <a:t>Program Microsoft Office2007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130</TotalTime>
  <Words>286</Words>
  <Application>Microsoft Office PowerPoint</Application>
  <PresentationFormat>Předvádění na obrazovce (4:3)</PresentationFormat>
  <Paragraphs>85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Vrchol</vt:lpstr>
      <vt:lpstr>Snímek 1</vt:lpstr>
      <vt:lpstr>Snímek 2</vt:lpstr>
      <vt:lpstr>KUBISMUS </vt:lpstr>
      <vt:lpstr>  Představitelé českého kubismu:  </vt:lpstr>
      <vt:lpstr>Představitelé světového kubismu:</vt:lpstr>
      <vt:lpstr>Emil Filla</vt:lpstr>
      <vt:lpstr>Václav Špála</vt:lpstr>
      <vt:lpstr>Pablo Piccaso</vt:lpstr>
      <vt:lpstr>Georges Braque</vt:lpstr>
      <vt:lpstr>Použité zdroje: </vt:lpstr>
    </vt:vector>
  </TitlesOfParts>
  <Company>Hole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Mouse</dc:creator>
  <cp:lastModifiedBy>Mouse</cp:lastModifiedBy>
  <cp:revision>35</cp:revision>
  <dcterms:created xsi:type="dcterms:W3CDTF">2012-12-12T19:37:25Z</dcterms:created>
  <dcterms:modified xsi:type="dcterms:W3CDTF">2012-12-20T20:40:14Z</dcterms:modified>
</cp:coreProperties>
</file>