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8" r:id="rId2"/>
    <p:sldId id="257" r:id="rId3"/>
    <p:sldId id="276" r:id="rId4"/>
    <p:sldId id="275" r:id="rId5"/>
    <p:sldId id="270" r:id="rId6"/>
    <p:sldId id="265" r:id="rId7"/>
    <p:sldId id="273" r:id="rId8"/>
    <p:sldId id="271" r:id="rId9"/>
    <p:sldId id="272" r:id="rId10"/>
    <p:sldId id="277" r:id="rId11"/>
    <p:sldId id="262" r:id="rId12"/>
    <p:sldId id="261" r:id="rId13"/>
    <p:sldId id="263" r:id="rId14"/>
    <p:sldId id="264" r:id="rId15"/>
    <p:sldId id="269" r:id="rId16"/>
    <p:sldId id="267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96" autoAdjust="0"/>
    <p:restoredTop sz="94660"/>
  </p:normalViewPr>
  <p:slideViewPr>
    <p:cSldViewPr>
      <p:cViewPr>
        <p:scale>
          <a:sx n="76" d="100"/>
          <a:sy n="76" d="100"/>
        </p:scale>
        <p:origin x="-342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27. 9. 2013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27. 9. 2013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27. 9. 2013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27. 9. 2013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27. 9. 2013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27. 9. 2013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artyz%C3%A1nsk%C3%A1_v%C3%A1lka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oogle.cz/url?sa=t&amp;rct=j&amp;q=&amp;esrc=s&amp;source=web&amp;cd=4&amp;ved=0CEAQFjAD&amp;url=http://www.defenceandstrategy.eu/filemanager/files/file.php?file=6330&amp;ei=Qkw_UprVHOaC4gTJy4DQCw&amp;usg=AFQjCNFkuSvkuTfF41rIT834qva8zakgmQ&amp;bvm=bv.52434380,d.bGE&amp;cad" TargetMode="External"/><Relationship Id="rId4" Type="http://schemas.openxmlformats.org/officeDocument/2006/relationships/hyperlink" Target="http://cs.wikipedia.org/wiki/%C5%BDenevsk%C3%A9_%C3%BAmluv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Lucie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Imrová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VY_12_INOVACE_02B_31_Mezinárodní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konflikty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Člověk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a společnost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8.6.2013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Materiál obsahuje výukový materiál k tématu mezinárodní konflikty. DUM je určen pro výuku ve 2. ročníku 4letého studia a 4. ročníku 6letého studia.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Cílem tohoto materiálu je seznámit studenty se základními informacemi o různých formách mezinárodního konfliktu (válka, terorismus, okupace, anexe).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Součástí prezentace jsou otázky k ověření pochopení  tématu. Své odpovědi na zadané otázky studenti zaznamenávají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	pomocí elektronického pera či fixu přímo do prezentace promítnuté na tabuli . Otázky také mohou posloužit jako podnět k diskusi.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Jsou zde realizovány mezipředmětové vztahy s dějepisem.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Materiál je určen k interaktivní výuce.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Mezinárodní konflikty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Konflikty mezi státy vznikají z </a:t>
            </a:r>
            <a:r>
              <a:rPr lang="cs-CZ" u="sng" dirty="0" smtClean="0">
                <a:solidFill>
                  <a:schemeClr val="tx1"/>
                </a:solidFill>
              </a:rPr>
              <a:t>různých příčin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Teritoriální (spor Indie x Pákistán o Kašmír)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Ekonomické (boj o ropu)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Ideologické (studená válka)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Boj za nezávislost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r>
              <a:rPr lang="cs-CZ" dirty="0" smtClean="0"/>
              <a:t>Vývoj konfliktu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609329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1. </a:t>
            </a:r>
            <a:r>
              <a:rPr lang="cs-CZ" b="1" u="sng" dirty="0" smtClean="0">
                <a:solidFill>
                  <a:schemeClr val="tx1"/>
                </a:solidFill>
              </a:rPr>
              <a:t>fáze – latentní konflikt</a:t>
            </a:r>
          </a:p>
          <a:p>
            <a:r>
              <a:rPr lang="cs-CZ" dirty="0">
                <a:solidFill>
                  <a:schemeClr val="tx1"/>
                </a:solidFill>
              </a:rPr>
              <a:t>a</a:t>
            </a:r>
            <a:r>
              <a:rPr lang="cs-CZ" dirty="0" smtClean="0">
                <a:solidFill>
                  <a:schemeClr val="tx1"/>
                </a:solidFill>
              </a:rPr>
              <a:t>ktéři definují své cíle, jsou si vědomi neslučitelnosti zájmů se soupeřem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2. </a:t>
            </a:r>
            <a:r>
              <a:rPr lang="cs-CZ" b="1" u="sng" dirty="0" smtClean="0">
                <a:solidFill>
                  <a:schemeClr val="tx1"/>
                </a:solidFill>
              </a:rPr>
              <a:t>fáze – manifestace konfliktu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veřejná deklarace zájmů, ochota chránit nebo získat sporný statek na úkor druhé strany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3. </a:t>
            </a:r>
            <a:r>
              <a:rPr lang="cs-CZ" b="1" u="sng" dirty="0" smtClean="0">
                <a:solidFill>
                  <a:schemeClr val="tx1"/>
                </a:solidFill>
              </a:rPr>
              <a:t>fáze – eskalace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aktéři nejsou ochotni se dohodnout = dochází k polarizaci vztahu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začínají např. využívat propagandu, stahují diplomaty, nejsou schopni se dohodnout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období, kdy se vytvářejí aliance se spojenci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4. </a:t>
            </a:r>
            <a:r>
              <a:rPr lang="cs-CZ" b="1" u="sng" dirty="0" smtClean="0">
                <a:solidFill>
                  <a:schemeClr val="tx1"/>
                </a:solidFill>
              </a:rPr>
              <a:t>fáze – ozbrojený střet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5. </a:t>
            </a:r>
            <a:r>
              <a:rPr lang="cs-CZ" b="1" u="sng" dirty="0" smtClean="0">
                <a:solidFill>
                  <a:schemeClr val="tx1"/>
                </a:solidFill>
              </a:rPr>
              <a:t>fáze – mrtvý bod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ani jedna ze stran konfliktu nemá sílu nebo zájem vést dál konflikt; obě strany jsou vyčerpány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6. </a:t>
            </a:r>
            <a:r>
              <a:rPr lang="cs-CZ" b="1" u="sng" dirty="0" smtClean="0">
                <a:solidFill>
                  <a:schemeClr val="tx1"/>
                </a:solidFill>
              </a:rPr>
              <a:t>fáze – </a:t>
            </a:r>
            <a:r>
              <a:rPr lang="cs-CZ" b="1" u="sng" dirty="0" err="1" smtClean="0">
                <a:solidFill>
                  <a:schemeClr val="tx1"/>
                </a:solidFill>
              </a:rPr>
              <a:t>deskalace</a:t>
            </a:r>
            <a:r>
              <a:rPr lang="cs-CZ" b="1" u="sng" dirty="0" smtClean="0">
                <a:solidFill>
                  <a:schemeClr val="tx1"/>
                </a:solidFill>
              </a:rPr>
              <a:t> konfliktu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dochází k oslabení konkrétních zájmů a strany jsou ochotny uzavírat kompromis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7. </a:t>
            </a:r>
            <a:r>
              <a:rPr lang="cs-CZ" b="1" u="sng" dirty="0" smtClean="0">
                <a:solidFill>
                  <a:schemeClr val="tx1"/>
                </a:solidFill>
              </a:rPr>
              <a:t>fáze – řešení konfliktu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formální ukončení střetu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„násilný masový konflikt“, ve kterém se na bojích bezprostředně podílí dvě nebo více ozbrojených sil, a přitom: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– 	přinejmenším jednu stranu tvoří regulérní ozbrojené síly vlády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– 	na obou stranách existuje přinejmenším centrálně řízená organizace těch, co vedou válku a boje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– 	ozbrojené operace vykazují jistou kontinuitu (obě strany sledují určitou strategii)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– 	počet mrtvých v souvislosti s bojem přesahuje 1000 v každém roce konfliktu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Průběh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Může být dočasně </a:t>
            </a:r>
            <a:r>
              <a:rPr lang="cs-CZ" u="sng" dirty="0" smtClean="0">
                <a:solidFill>
                  <a:schemeClr val="tx1"/>
                </a:solidFill>
              </a:rPr>
              <a:t>přerušena</a:t>
            </a:r>
            <a:r>
              <a:rPr lang="cs-CZ" dirty="0" smtClean="0">
                <a:solidFill>
                  <a:schemeClr val="tx1"/>
                </a:solidFill>
              </a:rPr>
              <a:t> uzavřením: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A) </a:t>
            </a:r>
            <a:r>
              <a:rPr lang="cs-CZ" u="sng" dirty="0" smtClean="0">
                <a:solidFill>
                  <a:schemeClr val="tx1"/>
                </a:solidFill>
              </a:rPr>
              <a:t>kartelu</a:t>
            </a:r>
            <a:r>
              <a:rPr lang="cs-CZ" dirty="0" smtClean="0">
                <a:solidFill>
                  <a:schemeClr val="tx1"/>
                </a:solidFill>
              </a:rPr>
              <a:t> = dohoda za účelem výměny válečných zajatců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B) </a:t>
            </a:r>
            <a:r>
              <a:rPr lang="cs-CZ" u="sng" dirty="0" smtClean="0">
                <a:solidFill>
                  <a:schemeClr val="tx1"/>
                </a:solidFill>
              </a:rPr>
              <a:t>příměří</a:t>
            </a:r>
            <a:r>
              <a:rPr lang="cs-CZ" dirty="0" smtClean="0">
                <a:solidFill>
                  <a:schemeClr val="tx1"/>
                </a:solidFill>
              </a:rPr>
              <a:t> = časově omezená dohoda na určité období (např. Vánoce)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Ukončení války = </a:t>
            </a:r>
            <a:r>
              <a:rPr lang="cs-CZ" u="sng" dirty="0" smtClean="0">
                <a:solidFill>
                  <a:schemeClr val="tx1"/>
                </a:solidFill>
              </a:rPr>
              <a:t>kapitulace</a:t>
            </a:r>
            <a:r>
              <a:rPr lang="cs-CZ" dirty="0" smtClean="0">
                <a:solidFill>
                  <a:schemeClr val="tx1"/>
                </a:solidFill>
              </a:rPr>
              <a:t> = složení zbraní poražené jednotky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Ukončení pomocí:</a:t>
            </a:r>
          </a:p>
          <a:p>
            <a:pPr marL="457200" indent="-457200">
              <a:buAutoNum type="alphaUcParenR"/>
            </a:pPr>
            <a:r>
              <a:rPr lang="cs-CZ" u="sng" dirty="0" smtClean="0">
                <a:solidFill>
                  <a:schemeClr val="tx1"/>
                </a:solidFill>
              </a:rPr>
              <a:t>podrobení</a:t>
            </a:r>
            <a:r>
              <a:rPr lang="cs-CZ" dirty="0" smtClean="0">
                <a:solidFill>
                  <a:schemeClr val="tx1"/>
                </a:solidFill>
              </a:rPr>
              <a:t> = přičleněním pomocí poraženého státu</a:t>
            </a:r>
          </a:p>
          <a:p>
            <a:pPr marL="457200" indent="-457200">
              <a:buAutoNum type="alphaUcParenR"/>
            </a:pPr>
            <a:r>
              <a:rPr lang="cs-CZ" u="sng" dirty="0" smtClean="0">
                <a:solidFill>
                  <a:schemeClr val="tx1"/>
                </a:solidFill>
              </a:rPr>
              <a:t>mírové smlouvy </a:t>
            </a:r>
            <a:r>
              <a:rPr lang="cs-CZ" dirty="0" smtClean="0">
                <a:solidFill>
                  <a:schemeClr val="tx1"/>
                </a:solidFill>
              </a:rPr>
              <a:t>= obsahuje popis nového stavu, uspořádání hranic, reparace atd.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Anexe x okupace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Agresí může být získáno určité území = ANEXE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Anexe</a:t>
            </a:r>
            <a:r>
              <a:rPr lang="cs-CZ" dirty="0" smtClean="0">
                <a:solidFill>
                  <a:schemeClr val="tx1"/>
                </a:solidFill>
              </a:rPr>
              <a:t> = násilné trvalé připojením území k jinému státu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Stát ztrácí suverenitu, stane se součástí jiného státu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Např.: Tibet, </a:t>
            </a:r>
            <a:r>
              <a:rPr lang="cs-CZ" dirty="0" err="1" smtClean="0">
                <a:solidFill>
                  <a:schemeClr val="tx1"/>
                </a:solidFill>
              </a:rPr>
              <a:t>Havai</a:t>
            </a:r>
            <a:r>
              <a:rPr lang="cs-CZ" dirty="0" smtClean="0">
                <a:solidFill>
                  <a:schemeClr val="tx1"/>
                </a:solidFill>
              </a:rPr>
              <a:t>, Texas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Okupace</a:t>
            </a:r>
            <a:r>
              <a:rPr lang="cs-CZ" dirty="0" smtClean="0">
                <a:solidFill>
                  <a:schemeClr val="tx1"/>
                </a:solidFill>
              </a:rPr>
              <a:t> = dočasná kontrola moci nad cizím státem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Okupující stát ponechá úřadům samosprávu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Např.: okupace Československa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Guerilla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= 	drobná, záškodnická, partyzánská válka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vyhýbá se velkým a rozhodujícím bitvám a soustředí se na drobné dílčí přepadové akce,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může to být hlavní strategie boje - velkým množstvím malých střetů vyčerpat a tím i zcela vojensky porazit nepřítele,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Ženevské úmluvy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upravují pravidla na ochranu obětí války,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zajišťují ochranu osobám, které se neúčastní bojů, např.: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zranění či nemocní, váleční zajatci, civilisté, zdravotníci, církev,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musí být dodrženy všemi stranami konfliktu za všech okolností,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vážná porušení Ženevských úmluv představují válečné zločiny a pachatel je trestně odpovědný podle mezinárodního práva.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Terorismus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2104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Terorismus – myšlenková mapa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vytvořte myšlenkovou mapu s tématem terorismus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b="1" dirty="0" smtClean="0">
                <a:solidFill>
                  <a:schemeClr val="tx1"/>
                </a:solidFill>
              </a:rPr>
              <a:t>Postup: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začněte ve středu papíru s ústředním pojmem terorismus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rozvíjejte k pojmu další asociace, pište vše, co vás napadne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vytvářejte síť vztahů mezi pojmy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využijte obrázků, symbolů, barev pro zvýraznění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vyberte hlavní témata a zdůrazněte pomocí velkých                a malých písmen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620688"/>
            <a:ext cx="1512168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956376" y="198884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Terorismus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= nezákonné použití síly a násilí proti osobám či majetku se záměrem zastrašit nebo donutit vládu, civilní obyvatelstvo či jeho určitou skupinu, a tím dosáhnout politických nebo společenských cílů.“ 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	(Definice FBI </a:t>
            </a:r>
            <a:r>
              <a:rPr lang="en-US" dirty="0" smtClean="0">
                <a:solidFill>
                  <a:schemeClr val="tx1"/>
                </a:solidFill>
              </a:rPr>
              <a:t>[</a:t>
            </a:r>
            <a:r>
              <a:rPr lang="cs-CZ" dirty="0" smtClean="0">
                <a:solidFill>
                  <a:schemeClr val="tx1"/>
                </a:solidFill>
              </a:rPr>
              <a:t>citace1</a:t>
            </a:r>
            <a:r>
              <a:rPr lang="en-US" dirty="0" smtClean="0">
                <a:solidFill>
                  <a:schemeClr val="tx1"/>
                </a:solidFill>
              </a:rPr>
              <a:t>]</a:t>
            </a:r>
            <a:r>
              <a:rPr lang="cs-CZ" dirty="0" smtClean="0">
                <a:solidFill>
                  <a:schemeClr val="tx1"/>
                </a:solidFill>
              </a:rPr>
              <a:t>) 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Typický pro skupiny ultrapravicové, ultralevicové,  náboženské, národnostně vymezené či revolucionářské. 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Kde berou teroristické skupiny finance na útoky?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589240"/>
            <a:ext cx="6477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51520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terorismus?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Které z těchto příkladů jsou projevem terorismu? Svoje rozhodnutí zdůvodněte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1.  Skupina radikálních ochránců přírody zničí stroj na těžbu dřeva v chráněné krajinné oblasti.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2. Politická organizace v zemi A zaplatí skupině lidí ze země B za likvidaci politických odpůrců v zemi A.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3. Separatistická organizace země C vyhodí do vzduchu železniční spojení v zemi D, jejíž vláda podporuje vládu v zemi C. 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4. Země E během války se zemí F nešťastnou náhodu při bombardování zabije mnoho civilistů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1. Jedná se o trestný čin, ale ne o projev terorismu v tom smyslu, jak jej definujeme a chápeme (k diskusi: jak by se daly poupravit okolnosti, aby se jednalo o projev terorismu?).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2. Jedná se o projev terorismu.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3. Jedná se o projev terorismu.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4. Jedná se o akt v době války, ale ne o projev terorismu v tom smyslu, jak jej definujeme a chápeme.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je rozdíl mezi válkou a terorismem?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Terorismus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Válka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................................................................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Terorismus x válka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terorismus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válka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Útočí na civilisty.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Útoky jsou neohlášené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Útočí zejména na vojenské cíle.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Válka je ohlášená.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ZDROJ</a:t>
            </a:r>
            <a:r>
              <a:rPr lang="cs-CZ" sz="3600" b="1" dirty="0" smtClean="0">
                <a:latin typeface="Calibri" pitchFamily="34" charset="0"/>
              </a:rPr>
              <a:t>E a 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Autofit/>
          </a:bodyPr>
          <a:lstStyle/>
          <a:p>
            <a:r>
              <a:rPr lang="cs-CZ" sz="1600" dirty="0" smtClean="0">
                <a:solidFill>
                  <a:schemeClr val="tx1"/>
                </a:solidFill>
              </a:rPr>
              <a:t>Archiv </a:t>
            </a:r>
            <a:r>
              <a:rPr lang="cs-CZ" sz="1600" dirty="0" smtClean="0">
                <a:solidFill>
                  <a:schemeClr val="tx1"/>
                </a:solidFill>
              </a:rPr>
              <a:t>autorky</a:t>
            </a:r>
          </a:p>
          <a:p>
            <a:r>
              <a:rPr lang="cs-CZ" sz="1600" dirty="0">
                <a:solidFill>
                  <a:schemeClr val="tx1"/>
                </a:solidFill>
              </a:rPr>
              <a:t>AUTOR NEUVEDEN. Partyzánská válka [online]. [cit. 8.6.2013]. Dostupný na WWW: </a:t>
            </a:r>
            <a:r>
              <a:rPr lang="cs-CZ" sz="1600" dirty="0">
                <a:solidFill>
                  <a:schemeClr val="tx1"/>
                </a:solidFill>
                <a:hlinkClick r:id="rId3"/>
              </a:rPr>
              <a:t>http://cs.wikipedia.org/wiki/Partyz%C3%A1nsk%C3%A1_v%C3%A1lka</a:t>
            </a:r>
            <a:endParaRPr lang="cs-CZ" sz="1600" dirty="0">
              <a:solidFill>
                <a:schemeClr val="tx1"/>
              </a:solidFill>
            </a:endParaRPr>
          </a:p>
          <a:p>
            <a:r>
              <a:rPr lang="cs-CZ" sz="1600" dirty="0">
                <a:solidFill>
                  <a:schemeClr val="tx1"/>
                </a:solidFill>
              </a:rPr>
              <a:t>AUTOR NEUVEDEN. Ženevské úmluvy [online]. [cit. 8.6.2013]. Dostupný na WWW: </a:t>
            </a:r>
            <a:r>
              <a:rPr lang="cs-CZ" sz="1600" dirty="0">
                <a:solidFill>
                  <a:schemeClr val="tx1"/>
                </a:solidFill>
                <a:hlinkClick r:id="rId4"/>
              </a:rPr>
              <a:t>http://cs.wikipedia.org/wiki/%C5%BDenevsk%C3%A9_%</a:t>
            </a:r>
            <a:r>
              <a:rPr lang="cs-CZ" sz="1600" dirty="0" smtClean="0">
                <a:solidFill>
                  <a:schemeClr val="tx1"/>
                </a:solidFill>
                <a:hlinkClick r:id="rId4"/>
              </a:rPr>
              <a:t>C3%BAmluvy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solidFill>
                  <a:schemeClr val="tx1"/>
                </a:solidFill>
              </a:rPr>
              <a:t>DAVID, Roman. </a:t>
            </a:r>
            <a:r>
              <a:rPr lang="cs-CZ" sz="1600" i="1" dirty="0" smtClean="0">
                <a:solidFill>
                  <a:schemeClr val="tx1"/>
                </a:solidFill>
              </a:rPr>
              <a:t>Politologie - Základy společenských věd</a:t>
            </a:r>
            <a:r>
              <a:rPr lang="cs-CZ" sz="1600" dirty="0" smtClean="0">
                <a:solidFill>
                  <a:schemeClr val="tx1"/>
                </a:solidFill>
              </a:rPr>
              <a:t>. Olomouc: </a:t>
            </a:r>
            <a:r>
              <a:rPr lang="cs-CZ" sz="1600" dirty="0" err="1" smtClean="0">
                <a:solidFill>
                  <a:schemeClr val="tx1"/>
                </a:solidFill>
              </a:rPr>
              <a:t>Olomouc</a:t>
            </a:r>
            <a:r>
              <a:rPr lang="cs-CZ" sz="1600" dirty="0" smtClean="0">
                <a:solidFill>
                  <a:schemeClr val="tx1"/>
                </a:solidFill>
              </a:rPr>
              <a:t>, s.r.o., 2007, ISBN 978-80-7182-239-4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KOPAL, Jiří; CHÁRA, Petr. </a:t>
            </a:r>
            <a:r>
              <a:rPr lang="cs-CZ" sz="1600" i="1" dirty="0" err="1" smtClean="0">
                <a:solidFill>
                  <a:schemeClr val="tx1"/>
                </a:solidFill>
              </a:rPr>
              <a:t>Bohouš</a:t>
            </a:r>
            <a:r>
              <a:rPr lang="cs-CZ" sz="1600" i="1" dirty="0" smtClean="0">
                <a:solidFill>
                  <a:schemeClr val="tx1"/>
                </a:solidFill>
              </a:rPr>
              <a:t> a Dáša za lidská práva</a:t>
            </a:r>
            <a:r>
              <a:rPr lang="cs-CZ" sz="1600" dirty="0" smtClean="0">
                <a:solidFill>
                  <a:schemeClr val="tx1"/>
                </a:solidFill>
              </a:rPr>
              <a:t>. Praha: Člověk v tísni, o.p.s., 2008, ISBN 78-80-86961-52-1. 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MAREŠ, Miroslav. </a:t>
            </a:r>
            <a:r>
              <a:rPr lang="cs-CZ" sz="1600" i="1" dirty="0" smtClean="0">
                <a:solidFill>
                  <a:schemeClr val="tx1"/>
                </a:solidFill>
              </a:rPr>
              <a:t>VYMEZENÍ POJMŮ TERORISMUS, VÁLKA A GUERILLA V SOUDOBÉ BEZPEČNOSTNÍ TERMINOLOGII</a:t>
            </a:r>
            <a:r>
              <a:rPr lang="cs-CZ" sz="1600" dirty="0" smtClean="0">
                <a:solidFill>
                  <a:schemeClr val="tx1"/>
                </a:solidFill>
              </a:rPr>
              <a:t> [online]. [cit. 8.6.2013]. Dostupný na WWW: 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http://www.</a:t>
            </a:r>
            <a:r>
              <a:rPr lang="cs-CZ" sz="1600" dirty="0" err="1" smtClean="0">
                <a:solidFill>
                  <a:schemeClr val="tx1"/>
                </a:solidFill>
                <a:hlinkClick r:id="rId5"/>
              </a:rPr>
              <a:t>google.cz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/</a:t>
            </a:r>
            <a:r>
              <a:rPr lang="cs-CZ" sz="1600" dirty="0" err="1" smtClean="0">
                <a:solidFill>
                  <a:schemeClr val="tx1"/>
                </a:solidFill>
                <a:hlinkClick r:id="rId5"/>
              </a:rPr>
              <a:t>url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?</a:t>
            </a:r>
            <a:r>
              <a:rPr lang="cs-CZ" sz="1600" dirty="0" err="1" smtClean="0">
                <a:solidFill>
                  <a:schemeClr val="tx1"/>
                </a:solidFill>
                <a:hlinkClick r:id="rId5"/>
              </a:rPr>
              <a:t>sa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=t&amp;</a:t>
            </a:r>
            <a:r>
              <a:rPr lang="cs-CZ" sz="1600" dirty="0" err="1" smtClean="0">
                <a:solidFill>
                  <a:schemeClr val="tx1"/>
                </a:solidFill>
                <a:hlinkClick r:id="rId5"/>
              </a:rPr>
              <a:t>rct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=j&amp;q=&amp;</a:t>
            </a:r>
            <a:r>
              <a:rPr lang="cs-CZ" sz="1600" dirty="0" err="1" smtClean="0">
                <a:solidFill>
                  <a:schemeClr val="tx1"/>
                </a:solidFill>
                <a:hlinkClick r:id="rId5"/>
              </a:rPr>
              <a:t>esrc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=s&amp;</a:t>
            </a:r>
            <a:r>
              <a:rPr lang="cs-CZ" sz="1600" dirty="0" err="1" smtClean="0">
                <a:solidFill>
                  <a:schemeClr val="tx1"/>
                </a:solidFill>
                <a:hlinkClick r:id="rId5"/>
              </a:rPr>
              <a:t>source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=web&amp;cd=4&amp;</a:t>
            </a:r>
            <a:r>
              <a:rPr lang="cs-CZ" sz="1600" dirty="0" err="1" smtClean="0">
                <a:solidFill>
                  <a:schemeClr val="tx1"/>
                </a:solidFill>
                <a:hlinkClick r:id="rId5"/>
              </a:rPr>
              <a:t>ved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=0CEAQFjAD&amp;</a:t>
            </a:r>
            <a:r>
              <a:rPr lang="cs-CZ" sz="1600" dirty="0" err="1" smtClean="0">
                <a:solidFill>
                  <a:schemeClr val="tx1"/>
                </a:solidFill>
                <a:hlinkClick r:id="rId5"/>
              </a:rPr>
              <a:t>url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=http%3A%2F%2Fwww.defenceandstrategy.eu%2Ffilemanager%2Ffiles%2Ffile.php%3Ffile%3D6330&amp;</a:t>
            </a:r>
            <a:r>
              <a:rPr lang="cs-CZ" sz="1600" dirty="0" err="1" smtClean="0">
                <a:solidFill>
                  <a:schemeClr val="tx1"/>
                </a:solidFill>
                <a:hlinkClick r:id="rId5"/>
              </a:rPr>
              <a:t>ei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=</a:t>
            </a:r>
            <a:r>
              <a:rPr lang="cs-CZ" sz="1600" dirty="0" err="1" smtClean="0">
                <a:solidFill>
                  <a:schemeClr val="tx1"/>
                </a:solidFill>
                <a:hlinkClick r:id="rId5"/>
              </a:rPr>
              <a:t>Qkw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_UprVHOaC4gTJy4DQCw&amp;</a:t>
            </a:r>
            <a:r>
              <a:rPr lang="cs-CZ" sz="1600" dirty="0" err="1" smtClean="0">
                <a:solidFill>
                  <a:schemeClr val="tx1"/>
                </a:solidFill>
                <a:hlinkClick r:id="rId5"/>
              </a:rPr>
              <a:t>usg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=AFQjCNFkuSvkuTfF41rIT834qva8zakgmQ&amp;</a:t>
            </a:r>
            <a:r>
              <a:rPr lang="cs-CZ" sz="1600" dirty="0" err="1" smtClean="0">
                <a:solidFill>
                  <a:schemeClr val="tx1"/>
                </a:solidFill>
                <a:hlinkClick r:id="rId5"/>
              </a:rPr>
              <a:t>bvm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=bv.52434380,</a:t>
            </a:r>
            <a:r>
              <a:rPr lang="cs-CZ" sz="1600" dirty="0" err="1" smtClean="0">
                <a:solidFill>
                  <a:schemeClr val="tx1"/>
                </a:solidFill>
                <a:hlinkClick r:id="rId5"/>
              </a:rPr>
              <a:t>d.bGE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&amp;</a:t>
            </a:r>
            <a:r>
              <a:rPr lang="cs-CZ" sz="1600" dirty="0" err="1" smtClean="0">
                <a:solidFill>
                  <a:schemeClr val="tx1"/>
                </a:solidFill>
                <a:hlinkClick r:id="rId5"/>
              </a:rPr>
              <a:t>cad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=</a:t>
            </a:r>
            <a:r>
              <a:rPr lang="cs-CZ" sz="1600" dirty="0" err="1" smtClean="0">
                <a:solidFill>
                  <a:schemeClr val="tx1"/>
                </a:solidFill>
                <a:hlinkClick r:id="rId5"/>
              </a:rPr>
              <a:t>rja</a:t>
            </a:r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solidFill>
                  <a:schemeClr val="tx1"/>
                </a:solidFill>
              </a:rPr>
              <a:t>Citace 1: KOPAL, Jiří; CHÁRA, Petr. </a:t>
            </a:r>
            <a:r>
              <a:rPr lang="cs-CZ" sz="1600" i="1" dirty="0" err="1" smtClean="0">
                <a:solidFill>
                  <a:schemeClr val="tx1"/>
                </a:solidFill>
              </a:rPr>
              <a:t>Bohouš</a:t>
            </a:r>
            <a:r>
              <a:rPr lang="cs-CZ" sz="1600" i="1" dirty="0" smtClean="0">
                <a:solidFill>
                  <a:schemeClr val="tx1"/>
                </a:solidFill>
              </a:rPr>
              <a:t> a Dáša za lidská práva</a:t>
            </a:r>
            <a:r>
              <a:rPr lang="cs-CZ" sz="1600" dirty="0" smtClean="0">
                <a:solidFill>
                  <a:schemeClr val="tx1"/>
                </a:solidFill>
              </a:rPr>
              <a:t>. Praha: Člověk v tísni, o.p.s., 2008, ISBN 78-80-86961-52-1, str. 56.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Obr. 1: Klipart sady MS Office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Obr. 2: Klipart sady MS </a:t>
            </a:r>
            <a:r>
              <a:rPr lang="cs-CZ" sz="1600" dirty="0" smtClean="0">
                <a:solidFill>
                  <a:schemeClr val="tx1"/>
                </a:solidFill>
              </a:rPr>
              <a:t>Office</a:t>
            </a:r>
            <a:endParaRPr lang="cs-CZ" sz="16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182</TotalTime>
  <Words>826</Words>
  <Application>Microsoft Office PowerPoint</Application>
  <PresentationFormat>Předvádění na obrazovce (4:3)</PresentationFormat>
  <Paragraphs>140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ŠABLONA DUM</vt:lpstr>
      <vt:lpstr>Prezentace aplikace PowerPoint</vt:lpstr>
      <vt:lpstr>ANOTACE</vt:lpstr>
      <vt:lpstr>Mezinárodní konflikty</vt:lpstr>
      <vt:lpstr>Vývoj konfliktu</vt:lpstr>
      <vt:lpstr>Válka</vt:lpstr>
      <vt:lpstr>Průběh války</vt:lpstr>
      <vt:lpstr>Anexe x okupace</vt:lpstr>
      <vt:lpstr>Guerilla </vt:lpstr>
      <vt:lpstr>Ženevské úmluvy</vt:lpstr>
      <vt:lpstr>Terorismus</vt:lpstr>
      <vt:lpstr>Terorismus – myšlenková mapa</vt:lpstr>
      <vt:lpstr>Terorismus</vt:lpstr>
      <vt:lpstr>Je to terorismus?</vt:lpstr>
      <vt:lpstr>Odpovědi</vt:lpstr>
      <vt:lpstr>Jaký je rozdíl mezi válkou a terorismem?</vt:lpstr>
      <vt:lpstr>Terorismus x válka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Lucie Imrová</cp:lastModifiedBy>
  <cp:revision>28</cp:revision>
  <dcterms:created xsi:type="dcterms:W3CDTF">2013-09-22T18:23:19Z</dcterms:created>
  <dcterms:modified xsi:type="dcterms:W3CDTF">2013-09-27T05:56:32Z</dcterms:modified>
</cp:coreProperties>
</file>