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68" r:id="rId3"/>
    <p:sldId id="262" r:id="rId4"/>
    <p:sldId id="269" r:id="rId5"/>
    <p:sldId id="277" r:id="rId6"/>
    <p:sldId id="263" r:id="rId7"/>
    <p:sldId id="264" r:id="rId8"/>
    <p:sldId id="270" r:id="rId9"/>
    <p:sldId id="273" r:id="rId10"/>
    <p:sldId id="276" r:id="rId11"/>
    <p:sldId id="274" r:id="rId12"/>
    <p:sldId id="267" r:id="rId13"/>
    <p:sldId id="27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7" autoAdjust="0"/>
    <p:restoredTop sz="94660"/>
  </p:normalViewPr>
  <p:slideViewPr>
    <p:cSldViewPr>
      <p:cViewPr>
        <p:scale>
          <a:sx n="91" d="100"/>
          <a:sy n="91" d="100"/>
        </p:scale>
        <p:origin x="-138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3AF81F-E67F-4CCF-8A03-F4DEC9C53B32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28657D-FF0B-48CE-B41F-90F82A9C7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35143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309D1E-8FF6-4502-88DF-B6ED498AFF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A2459-80CB-4757-A235-8C51CE8CDB78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C0417-C42D-4BFB-A14A-6EA53200D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</a:defRPr>
            </a:lvl1pPr>
            <a:lvl2pPr>
              <a:defRPr baseline="0">
                <a:solidFill>
                  <a:schemeClr val="tx1"/>
                </a:solidFill>
              </a:defRPr>
            </a:lvl2pPr>
            <a:lvl3pPr>
              <a:defRPr baseline="0">
                <a:solidFill>
                  <a:schemeClr val="tx1"/>
                </a:solidFill>
              </a:defRPr>
            </a:lvl3pPr>
            <a:lvl4pPr>
              <a:defRPr baseline="0">
                <a:solidFill>
                  <a:schemeClr val="tx1"/>
                </a:solidFill>
              </a:defRPr>
            </a:lvl4pPr>
            <a:lvl5pPr>
              <a:defRPr baseline="0">
                <a:solidFill>
                  <a:schemeClr val="tx1"/>
                </a:solidFill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F589C-4AA4-4413-B32C-DE66EEA1108A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AFFDB-E58D-4BB7-9DDB-EB86E04AA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A3D9B-B859-4EEE-B680-119172ED77FC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0CFFD-7670-4A24-898E-36B2C6067F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3B332-1E05-4343-8F04-77373E8158D5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4A6C9-28EE-4A41-A585-9A5F6BB40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864C6-7342-423B-8183-FAEFD6B63150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AD84A-2AC8-4A23-BD3B-A41CCFE83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53402-3993-4D67-AB7C-B69DCE8B1860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2C9FF-8E2A-4C05-932D-A7A83482A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BB5B0-22D1-4AA5-A638-95D3FCDEC275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B0E03-F388-42DC-B0BF-4B9FF77B5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F57D9-FD06-4907-B1CF-25E9DD80B101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36393-2A00-4F2C-A689-1E8B07F4A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60781-EC3C-4349-821A-BFA40B8A7B78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F1F57-4707-4626-BBC5-D9203CB53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6BDEA-C78E-453A-B29B-615FD8A1B9CF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23702-4E2D-45B2-A5ED-AF9BBDA98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D4619-B157-4A6F-AAE2-27A34883DDF8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7D473-DF90-4119-8737-A58E96750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9F54DE5-04C9-43A1-91CF-7CB4BC4D1002}" type="datetimeFigureOut">
              <a:rPr lang="cs-CZ"/>
              <a:pPr>
                <a:defRPr/>
              </a:pPr>
              <a:t>26.9.2013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BE5F781-A3EE-43B4-A530-0DEC04ADE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 baseline="0">
          <a:solidFill>
            <a:schemeClr val="tx1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youtube.com/watch?v=p4g4EIpW0j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Recycle001.svg" TargetMode="External"/><Relationship Id="rId7" Type="http://schemas.openxmlformats.org/officeDocument/2006/relationships/hyperlink" Target="http://www.youtube.com/watch?v=p4g4EIpW0jA" TargetMode="External"/><Relationship Id="rId2" Type="http://schemas.openxmlformats.org/officeDocument/2006/relationships/hyperlink" Target="http://www.cenyenergie.cz/voda/clanky-2/spotreba-vody-v-domacnosti-tipy-jak-setrit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r.wikipedia.org/wiki/Fichier:Euro_leaf_organic_agriculture.svg" TargetMode="External"/><Relationship Id="rId5" Type="http://schemas.openxmlformats.org/officeDocument/2006/relationships/hyperlink" Target="http://en.wikipedia.org/wiki/File:Energy_Star_logo.svg" TargetMode="External"/><Relationship Id="rId4" Type="http://schemas.openxmlformats.org/officeDocument/2006/relationships/hyperlink" Target="http://en.wikipedia.org/wiki/File:Green_dot_logo.sv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Udr%C5%BEiteln%C3%BD_rozvoj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21796530"/>
              </p:ext>
            </p:extLst>
          </p:nvPr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Lucie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Imrová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VY_12_INOVACE_02B_24_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Environmentalismus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10.4.2013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Materiál obsahuje prezentaci k tématu </a:t>
            </a:r>
            <a:r>
              <a:rPr lang="cs-CZ" dirty="0" err="1" smtClean="0"/>
              <a:t>environmentalismus</a:t>
            </a:r>
            <a:r>
              <a:rPr lang="cs-CZ" dirty="0" smtClean="0"/>
              <a:t>, představí žákům jeho podstatu. Studenti aktivně pracují s pojmem trvale udržitelný rozvoj a zamýšlejí se nad jeho správnou charakteristikou. Interaktivně pracují s jeho zásadami (počítají vlastní spotřebu vody, přiřazují  ekologické symboly k jejich definicím). V závěru je možné zhlédnout sociální spot k dané tematice.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Materiál je určen k interaktivní výuce.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Environmentalismus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Politická ideologie, jejímž tématem je vztah lidstva         k životnímu prostředí.</a:t>
            </a:r>
          </a:p>
          <a:p>
            <a:r>
              <a:rPr lang="cs-CZ" dirty="0" smtClean="0"/>
              <a:t>Usiluje o změnu společenských, politických a ekonomických mechanismů poškozujících životní prostředí.</a:t>
            </a:r>
          </a:p>
          <a:p>
            <a:r>
              <a:rPr lang="cs-CZ" dirty="0" smtClean="0"/>
              <a:t>Aktivity v rovině společenské (Greenpeace) a politické (Zelení).</a:t>
            </a:r>
          </a:p>
          <a:p>
            <a:r>
              <a:rPr lang="cs-CZ" dirty="0" smtClean="0"/>
              <a:t>Kritika liberalismu, konzervatismu a socialismu -</a:t>
            </a:r>
            <a:r>
              <a:rPr lang="en-US" dirty="0" smtClean="0"/>
              <a:t>&gt;</a:t>
            </a:r>
            <a:r>
              <a:rPr lang="cs-CZ" dirty="0" smtClean="0"/>
              <a:t> ideologie industriální společnosti.</a:t>
            </a:r>
          </a:p>
          <a:p>
            <a:r>
              <a:rPr lang="cs-CZ" dirty="0" smtClean="0"/>
              <a:t>Počátky v 60. letech 20. století.</a:t>
            </a:r>
          </a:p>
          <a:p>
            <a:r>
              <a:rPr lang="cs-CZ" dirty="0" smtClean="0"/>
              <a:t>Ústřední pojem: </a:t>
            </a:r>
            <a:r>
              <a:rPr lang="cs-CZ" u="sng" dirty="0" smtClean="0"/>
              <a:t>trvale udržitelný rozvoj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Trvale udržitelný rozvoj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401080" cy="5328592"/>
          </a:xfrm>
        </p:spPr>
        <p:txBody>
          <a:bodyPr/>
          <a:lstStyle/>
          <a:p>
            <a:r>
              <a:rPr lang="cs-CZ" dirty="0" smtClean="0"/>
              <a:t>Způsob rozvoje, který uspokojuje potřeby přítomnosti, aniž by oslaboval možnosti budoucích generací naplňovat jejich vlastní potřeby</a:t>
            </a:r>
            <a:r>
              <a:rPr lang="cs-CZ" dirty="0" smtClean="0"/>
              <a:t>. </a:t>
            </a:r>
            <a:r>
              <a:rPr lang="cs-CZ" sz="1600" dirty="0" smtClean="0"/>
              <a:t>(citace definice1)</a:t>
            </a:r>
            <a:endParaRPr lang="cs-CZ" sz="1600" dirty="0" smtClean="0"/>
          </a:p>
          <a:p>
            <a:endParaRPr lang="cs-CZ" dirty="0" smtClean="0"/>
          </a:p>
          <a:p>
            <a:r>
              <a:rPr lang="cs-CZ" dirty="0" smtClean="0"/>
              <a:t>Rozvoj, který zajistí potřeby současných generací, aniž by bylo ohroženo splnění potřeb generací příštích, a aniž by se to dělo na úkor jiných národů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1600" dirty="0" smtClean="0"/>
              <a:t>(citace definice 2)</a:t>
            </a:r>
            <a:endParaRPr lang="cs-CZ" sz="1600" dirty="0" smtClean="0"/>
          </a:p>
          <a:p>
            <a:endParaRPr lang="cs-CZ" dirty="0" smtClean="0"/>
          </a:p>
          <a:p>
            <a:r>
              <a:rPr lang="cs-CZ" dirty="0" smtClean="0"/>
              <a:t>Uvádí v soulad hospodářský a společenský pokrok s plnohodnotným zachováním životního prostředí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600" dirty="0" smtClean="0"/>
              <a:t>(citace definice 3)</a:t>
            </a:r>
            <a:endParaRPr lang="cs-CZ" dirty="0" smtClean="0"/>
          </a:p>
          <a:p>
            <a:r>
              <a:rPr lang="cs-CZ" b="1" dirty="0" smtClean="0"/>
              <a:t>Co mají definice společného? V čem se naopak liší?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trvale udržitelného rozvoje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Vnímat souvislost mezi vlastním chováním a jeho dopadem na životní prostředí</a:t>
            </a:r>
          </a:p>
          <a:p>
            <a:r>
              <a:rPr lang="cs-CZ" dirty="0" smtClean="0"/>
              <a:t>Recyklace (druhotné využití odpadu)</a:t>
            </a:r>
          </a:p>
          <a:p>
            <a:r>
              <a:rPr lang="cs-CZ" dirty="0" smtClean="0"/>
              <a:t>Šetření vodou a dalšími surovinami</a:t>
            </a:r>
          </a:p>
          <a:p>
            <a:r>
              <a:rPr lang="cs-CZ" dirty="0" smtClean="0"/>
              <a:t>Konzumace místních potravin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257164"/>
            <a:ext cx="8858312" cy="1600200"/>
          </a:xfrm>
        </p:spPr>
        <p:txBody>
          <a:bodyPr>
            <a:normAutofit/>
          </a:bodyPr>
          <a:lstStyle/>
          <a:p>
            <a:r>
              <a:rPr lang="cs-CZ" b="1" dirty="0" smtClean="0"/>
              <a:t>Spotřeba vody v domácnosti</a:t>
            </a:r>
            <a:endParaRPr lang="cs-CZ" sz="36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28596" y="2071678"/>
          <a:ext cx="8229600" cy="388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/>
                        <a:t>Činnost</a:t>
                      </a:r>
                      <a:endParaRPr lang="cs-CZ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b="1"/>
                        <a:t>Spotřeba v litrech (přibližně)</a:t>
                      </a:r>
                      <a:endParaRPr lang="cs-CZ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b="1"/>
                        <a:t>Cena v Kč (přibližně)</a:t>
                      </a:r>
                      <a:endParaRPr lang="cs-CZ"/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Spláchnutí toalety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3 – 12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0,20 – 0,81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Koupel ve vaně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100 – 150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6,8 – 10,2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Sprchování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30 – 80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 – 5,4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Mytí nádobí v myčce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10 – 30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0,68 – 2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Mytí nádobí v dřezu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15 – 40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1 – 2,72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Vaření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5 – 7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0,34 – 0,48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Praní v pračce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40 – 90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2,72 – 6,11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/>
                        <a:t>Mytí rukou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0,20</a:t>
                      </a:r>
                    </a:p>
                  </a:txBody>
                  <a:tcPr marL="0" marR="0" marT="0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/>
                        <a:t>Pití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1,5 – 3</a:t>
                      </a: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0,1 – 0,20</a:t>
                      </a:r>
                    </a:p>
                  </a:txBody>
                  <a:tcPr marL="0" marR="0" marT="0" marB="0" anchor="ctr"/>
                </a:tc>
              </a:tr>
            </a:tbl>
          </a:graphicData>
        </a:graphic>
      </p:graphicFrame>
      <p:sp>
        <p:nvSpPr>
          <p:cNvPr id="7" name="Zástupný symbol pro obsah 2"/>
          <p:cNvSpPr txBox="1">
            <a:spLocks/>
          </p:cNvSpPr>
          <p:nvPr/>
        </p:nvSpPr>
        <p:spPr bwMode="auto">
          <a:xfrm>
            <a:off x="428596" y="6232539"/>
            <a:ext cx="8229600" cy="6254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	Tabulka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 1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Kolik vody spotřebujete denně vy?</a:t>
            </a:r>
          </a:p>
          <a:p>
            <a:endParaRPr lang="cs-CZ" dirty="0" smtClean="0"/>
          </a:p>
          <a:p>
            <a:r>
              <a:rPr lang="cs-CZ" dirty="0" smtClean="0"/>
              <a:t>Spočítejte vaší denní spotřebu vody a cenu, kterou za ní zaplatíte.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Myslíte si, že se dá vaše spotřeba snížit?</a:t>
            </a:r>
          </a:p>
          <a:p>
            <a:endParaRPr lang="cs-CZ" dirty="0" smtClean="0"/>
          </a:p>
          <a:p>
            <a:r>
              <a:rPr lang="cs-CZ" dirty="0" smtClean="0"/>
              <a:t>Navrhněte řešení ke snížení spotřeby pitné vody.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Přiřaďte správnou definici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928794" y="928670"/>
            <a:ext cx="7072362" cy="5197493"/>
          </a:xfrm>
        </p:spPr>
        <p:txBody>
          <a:bodyPr/>
          <a:lstStyle/>
          <a:p>
            <a:r>
              <a:rPr lang="cs-CZ" dirty="0" smtClean="0"/>
              <a:t>Energeticky úsporný spotřebič.</a:t>
            </a:r>
          </a:p>
          <a:p>
            <a:pPr>
              <a:buNone/>
            </a:pPr>
            <a:r>
              <a:rPr lang="cs-CZ" dirty="0" smtClean="0"/>
              <a:t>	Spotřeba nižší o cca 25 % oproti národním standardům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Jedná se o označení na obalu bio výrobku.</a:t>
            </a:r>
          </a:p>
          <a:p>
            <a:pPr>
              <a:buNone/>
            </a:pPr>
            <a:r>
              <a:rPr lang="cs-CZ" dirty="0" smtClean="0"/>
              <a:t>	Platné pouze v EU.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Výrobce přispěl na recyklaci obalu.</a:t>
            </a:r>
          </a:p>
          <a:p>
            <a:pPr>
              <a:buNone/>
            </a:pPr>
            <a:r>
              <a:rPr lang="cs-CZ" dirty="0" smtClean="0"/>
              <a:t>	Nevypovídá nic o ekologičnosti výrobku.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Označení recyklovatelného materiálu.</a:t>
            </a:r>
          </a:p>
          <a:p>
            <a:pPr>
              <a:buNone/>
            </a:pPr>
            <a:r>
              <a:rPr lang="cs-CZ" dirty="0" smtClean="0"/>
              <a:t>	Mezinárodní symbol.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714316" y="6286520"/>
            <a:ext cx="8429684" cy="5714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Obr. 1 - 4</a:t>
            </a:r>
            <a:endParaRPr lang="cs-CZ" dirty="0"/>
          </a:p>
        </p:txBody>
      </p:sp>
      <p:sp>
        <p:nvSpPr>
          <p:cNvPr id="1026" name="AutoShape 2" descr="http://upload.wikimedia.org/wikipedia/commons/thumb/4/44/Recycle001.svg/250px-Recycle001.svg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http://upload.wikimedia.org/wikipedia/commons/thumb/4/44/Recycle001.svg/250px-Recycle001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7612" y="1000108"/>
            <a:ext cx="1095430" cy="1034088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e/e6/Green_dot_logo.svg/149px-Green_dot_logo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2500306"/>
            <a:ext cx="1009668" cy="1029998"/>
          </a:xfrm>
          <a:prstGeom prst="rect">
            <a:avLst/>
          </a:prstGeom>
          <a:noFill/>
        </p:spPr>
      </p:pic>
      <p:pic>
        <p:nvPicPr>
          <p:cNvPr id="1032" name="Picture 8" descr="File:Energy Star logo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3914950"/>
            <a:ext cx="990582" cy="1014248"/>
          </a:xfrm>
          <a:prstGeom prst="rect">
            <a:avLst/>
          </a:prstGeom>
          <a:noFill/>
        </p:spPr>
      </p:pic>
      <p:pic>
        <p:nvPicPr>
          <p:cNvPr id="1034" name="Picture 10" descr="Fichier:Euro leaf organic agricultur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5256358"/>
            <a:ext cx="1323998" cy="887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928794" y="928670"/>
            <a:ext cx="7072362" cy="5197493"/>
          </a:xfrm>
        </p:spPr>
        <p:txBody>
          <a:bodyPr/>
          <a:lstStyle/>
          <a:p>
            <a:r>
              <a:rPr lang="cs-CZ" dirty="0" smtClean="0"/>
              <a:t>Energeticky úsporný spotřebič.</a:t>
            </a:r>
          </a:p>
          <a:p>
            <a:pPr>
              <a:buNone/>
            </a:pPr>
            <a:r>
              <a:rPr lang="cs-CZ" dirty="0" smtClean="0"/>
              <a:t>	Spotřeba nižší o cca 25 % oproti národním standardům.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Jedná se o označení na obalu bio výrobku.</a:t>
            </a:r>
          </a:p>
          <a:p>
            <a:pPr>
              <a:buNone/>
            </a:pPr>
            <a:r>
              <a:rPr lang="cs-CZ" dirty="0" smtClean="0"/>
              <a:t>	Platné pouze v EU.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Výrobce přispěl na recyklaci obalu.</a:t>
            </a:r>
          </a:p>
          <a:p>
            <a:pPr>
              <a:buNone/>
            </a:pPr>
            <a:r>
              <a:rPr lang="cs-CZ" dirty="0" smtClean="0"/>
              <a:t>	Nevypovídá nic o ekologičnosti výrobku.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Označení recyklovatelného materiálu.</a:t>
            </a:r>
          </a:p>
          <a:p>
            <a:pPr>
              <a:buNone/>
            </a:pPr>
            <a:r>
              <a:rPr lang="cs-CZ" dirty="0" smtClean="0"/>
              <a:t>	Mezinárodní symbol.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714316" y="6286520"/>
            <a:ext cx="8429684" cy="57148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Obr. 1 - 4</a:t>
            </a:r>
            <a:endParaRPr lang="cs-CZ" dirty="0"/>
          </a:p>
        </p:txBody>
      </p:sp>
      <p:sp>
        <p:nvSpPr>
          <p:cNvPr id="1026" name="AutoShape 2" descr="http://upload.wikimedia.org/wikipedia/commons/thumb/4/44/Recycle001.svg/250px-Recycle001.svg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http://upload.wikimedia.org/wikipedia/commons/thumb/4/44/Recycle001.svg/250px-Recycle001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5214950"/>
            <a:ext cx="1095430" cy="1034088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e/e6/Green_dot_logo.svg/149px-Green_dot_logo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3857628"/>
            <a:ext cx="1009668" cy="1029998"/>
          </a:xfrm>
          <a:prstGeom prst="rect">
            <a:avLst/>
          </a:prstGeom>
          <a:noFill/>
        </p:spPr>
      </p:pic>
      <p:pic>
        <p:nvPicPr>
          <p:cNvPr id="1032" name="Picture 8" descr="File:Energy Star logo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928670"/>
            <a:ext cx="990582" cy="1014248"/>
          </a:xfrm>
          <a:prstGeom prst="rect">
            <a:avLst/>
          </a:prstGeom>
          <a:noFill/>
        </p:spPr>
      </p:pic>
      <p:pic>
        <p:nvPicPr>
          <p:cNvPr id="1034" name="Picture 10" descr="Fichier:Euro leaf organic agriculture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2500306"/>
            <a:ext cx="1323998" cy="887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/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57562"/>
            <a:ext cx="8229600" cy="3286148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jaké konkrétní problémy spot upozorňuje?</a:t>
            </a:r>
          </a:p>
          <a:p>
            <a:r>
              <a:rPr lang="cs-CZ" dirty="0" smtClean="0"/>
              <a:t>Proč je jako hudební doprovod zvolena česká hymna?</a:t>
            </a:r>
          </a:p>
          <a:p>
            <a:r>
              <a:rPr lang="cs-CZ" dirty="0" smtClean="0"/>
              <a:t>Video je z roku 2004, co se od té doby podle vašeho názoru změnilo a co je stejné?</a:t>
            </a:r>
            <a:endParaRPr lang="cs-CZ" dirty="0"/>
          </a:p>
        </p:txBody>
      </p:sp>
      <p:pic>
        <p:nvPicPr>
          <p:cNvPr id="266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21966" t="30541" r="42137" b="43615"/>
          <a:stretch>
            <a:fillRect/>
          </a:stretch>
        </p:blipFill>
        <p:spPr bwMode="auto">
          <a:xfrm>
            <a:off x="1571604" y="1357298"/>
            <a:ext cx="6000792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ovnoramenný trojúhelník 4">
            <a:hlinkClick r:id="rId2"/>
          </p:cNvPr>
          <p:cNvSpPr/>
          <p:nvPr/>
        </p:nvSpPr>
        <p:spPr>
          <a:xfrm rot="5400000">
            <a:off x="4139952" y="2204864"/>
            <a:ext cx="936104" cy="720080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5794"/>
          </a:xfrm>
        </p:spPr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600076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Archiv autorky</a:t>
            </a:r>
          </a:p>
          <a:p>
            <a:r>
              <a:rPr lang="cs-CZ" dirty="0" smtClean="0"/>
              <a:t>KOL. AUT.. Společenské vědy pro střední školy. 2 díl.. Brno: </a:t>
            </a:r>
            <a:r>
              <a:rPr lang="cs-CZ" dirty="0" err="1" smtClean="0"/>
              <a:t>Didaktis</a:t>
            </a:r>
            <a:r>
              <a:rPr lang="cs-CZ" dirty="0" smtClean="0"/>
              <a:t>, 2010, ISBN 978-807358-152-7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Tabulka 1: CENYENERGIE.CZ. </a:t>
            </a:r>
            <a:r>
              <a:rPr lang="cs-CZ" i="1" dirty="0" smtClean="0"/>
              <a:t>Spotřeba vody v domácnosti</a:t>
            </a:r>
            <a:r>
              <a:rPr lang="cs-CZ" dirty="0" smtClean="0"/>
              <a:t> [online]. [cit. 10.4.2013].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cenyenergie.cz</a:t>
            </a:r>
            <a:r>
              <a:rPr lang="cs-CZ" dirty="0" smtClean="0">
                <a:hlinkClick r:id="rId2"/>
              </a:rPr>
              <a:t>/voda/</a:t>
            </a:r>
            <a:r>
              <a:rPr lang="cs-CZ" dirty="0" err="1" smtClean="0">
                <a:hlinkClick r:id="rId2"/>
              </a:rPr>
              <a:t>clanky</a:t>
            </a:r>
            <a:r>
              <a:rPr lang="cs-CZ" dirty="0" smtClean="0">
                <a:hlinkClick r:id="rId2"/>
              </a:rPr>
              <a:t>-2/</a:t>
            </a:r>
            <a:r>
              <a:rPr lang="cs-CZ" dirty="0" err="1" smtClean="0">
                <a:hlinkClick r:id="rId2"/>
              </a:rPr>
              <a:t>spotreba</a:t>
            </a:r>
            <a:r>
              <a:rPr lang="cs-CZ" dirty="0" smtClean="0">
                <a:hlinkClick r:id="rId2"/>
              </a:rPr>
              <a:t>-vody-v-</a:t>
            </a:r>
            <a:r>
              <a:rPr lang="cs-CZ" dirty="0" err="1" smtClean="0">
                <a:hlinkClick r:id="rId2"/>
              </a:rPr>
              <a:t>domacnosti</a:t>
            </a:r>
            <a:r>
              <a:rPr lang="cs-CZ" dirty="0" smtClean="0">
                <a:hlinkClick r:id="rId2"/>
              </a:rPr>
              <a:t>-tipy-jak-</a:t>
            </a:r>
            <a:r>
              <a:rPr lang="cs-CZ" dirty="0" err="1" smtClean="0">
                <a:hlinkClick r:id="rId2"/>
              </a:rPr>
              <a:t>setrit.aspx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Obrázek 1: BUCKLEY. </a:t>
            </a:r>
            <a:r>
              <a:rPr lang="cs-CZ" i="1" dirty="0" smtClean="0"/>
              <a:t>Recycling symbol</a:t>
            </a:r>
            <a:r>
              <a:rPr lang="cs-CZ" dirty="0" smtClean="0"/>
              <a:t> [online]. [cit. 10.4.2013]. Dostupný na WWW: </a:t>
            </a:r>
            <a:r>
              <a:rPr lang="cs-CZ" dirty="0" smtClean="0">
                <a:hlinkClick r:id="rId3"/>
              </a:rPr>
              <a:t>http://en.wikipedia.org/wiki/File:Recycle001.svg </a:t>
            </a:r>
            <a:endParaRPr lang="cs-CZ" dirty="0" smtClean="0"/>
          </a:p>
          <a:p>
            <a:r>
              <a:rPr lang="cs-CZ" dirty="0" smtClean="0"/>
              <a:t>Obrázek 2: </a:t>
            </a:r>
            <a:r>
              <a:rPr lang="nl-NL" dirty="0" smtClean="0"/>
              <a:t>PATIL. </a:t>
            </a:r>
            <a:r>
              <a:rPr lang="nl-NL" i="1" dirty="0" smtClean="0"/>
              <a:t>Green Dot</a:t>
            </a:r>
            <a:r>
              <a:rPr lang="nl-NL" dirty="0" smtClean="0"/>
              <a:t> [online]. [cit. 10.4.2013]. Dostupný na WWW: </a:t>
            </a:r>
            <a:r>
              <a:rPr lang="nl-NL" dirty="0" smtClean="0">
                <a:hlinkClick r:id="rId4"/>
              </a:rPr>
              <a:t>http://en.wikipedia.org/wiki/File:Green_dot_logo.svg </a:t>
            </a:r>
            <a:endParaRPr lang="cs-CZ" dirty="0" smtClean="0"/>
          </a:p>
          <a:p>
            <a:r>
              <a:rPr lang="cs-CZ" dirty="0" smtClean="0"/>
              <a:t>Obrázek 3: BETACOMMANDBOT. </a:t>
            </a:r>
            <a:r>
              <a:rPr lang="cs-CZ" i="1" dirty="0" err="1" smtClean="0"/>
              <a:t>Energy</a:t>
            </a:r>
            <a:r>
              <a:rPr lang="cs-CZ" i="1" dirty="0" smtClean="0"/>
              <a:t> Star</a:t>
            </a:r>
            <a:r>
              <a:rPr lang="cs-CZ" dirty="0" smtClean="0"/>
              <a:t> [online]. [cit. 10.4.2013]. Dostupný na WWW: </a:t>
            </a:r>
            <a:r>
              <a:rPr lang="cs-CZ" dirty="0" smtClean="0">
                <a:hlinkClick r:id="rId5"/>
              </a:rPr>
              <a:t>http://en.wikipedia.org/wiki/File:Energy_Star_logo.svg </a:t>
            </a:r>
            <a:endParaRPr lang="cs-CZ" dirty="0" smtClean="0"/>
          </a:p>
          <a:p>
            <a:r>
              <a:rPr lang="cs-CZ" dirty="0" smtClean="0"/>
              <a:t>Obrázek 4: COPYLEFT. </a:t>
            </a:r>
            <a:r>
              <a:rPr lang="cs-CZ" i="1" dirty="0" smtClean="0"/>
              <a:t>Euro </a:t>
            </a:r>
            <a:r>
              <a:rPr lang="cs-CZ" i="1" dirty="0" err="1" smtClean="0"/>
              <a:t>Leaf</a:t>
            </a:r>
            <a:r>
              <a:rPr lang="cs-CZ" dirty="0" smtClean="0"/>
              <a:t> [online]. [cit. 10.4.2013]. Dostupný na WWW: </a:t>
            </a:r>
            <a:r>
              <a:rPr lang="cs-CZ" dirty="0" smtClean="0">
                <a:hlinkClick r:id="rId6"/>
              </a:rPr>
              <a:t>http://fr.</a:t>
            </a:r>
            <a:r>
              <a:rPr lang="cs-CZ" dirty="0" err="1" smtClean="0">
                <a:hlinkClick r:id="rId6"/>
              </a:rPr>
              <a:t>wikipedia.org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wiki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Fichier</a:t>
            </a:r>
            <a:r>
              <a:rPr lang="cs-CZ" dirty="0" smtClean="0">
                <a:hlinkClick r:id="rId6"/>
              </a:rPr>
              <a:t>:Euro_</a:t>
            </a:r>
            <a:r>
              <a:rPr lang="cs-CZ" dirty="0" err="1" smtClean="0">
                <a:hlinkClick r:id="rId6"/>
              </a:rPr>
              <a:t>leaf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organic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agriculture.svg</a:t>
            </a:r>
            <a:r>
              <a:rPr lang="cs-CZ" dirty="0" smtClean="0">
                <a:hlinkClick r:id="rId6"/>
              </a:rPr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Video: </a:t>
            </a:r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</a:t>
            </a:r>
            <a:r>
              <a:rPr lang="cs-CZ" dirty="0" err="1" smtClean="0">
                <a:hlinkClick r:id="rId7"/>
              </a:rPr>
              <a:t>youtube.com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watch</a:t>
            </a:r>
            <a:r>
              <a:rPr lang="cs-CZ" dirty="0" smtClean="0">
                <a:hlinkClick r:id="rId7"/>
              </a:rPr>
              <a:t>?v=p4g4EIpW0jA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Definice č. 1 a 2: </a:t>
            </a:r>
            <a:r>
              <a:rPr lang="cs-CZ" dirty="0" smtClean="0"/>
              <a:t>BRUNDTLANDOVÁ. </a:t>
            </a:r>
            <a:r>
              <a:rPr lang="cs-CZ" i="1" dirty="0" smtClean="0"/>
              <a:t>Naše společná budoucnost</a:t>
            </a:r>
            <a:r>
              <a:rPr lang="cs-CZ" dirty="0" smtClean="0"/>
              <a:t>. Praha: Academia, 1991, ISBN 80-85368-07-2. </a:t>
            </a:r>
            <a:endParaRPr lang="cs-CZ" dirty="0" smtClean="0"/>
          </a:p>
          <a:p>
            <a:r>
              <a:rPr lang="cs-CZ" dirty="0" smtClean="0"/>
              <a:t>Definice </a:t>
            </a:r>
            <a:r>
              <a:rPr lang="cs-CZ" dirty="0" smtClean="0"/>
              <a:t>č. 3: </a:t>
            </a:r>
            <a:r>
              <a:rPr lang="cs-CZ" dirty="0" smtClean="0"/>
              <a:t>Autor neznámý, dostupné na: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cs.wikipedia.org/wiki/Udr%C5%BEiteln%C3%BD_rozvoj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6039</TotalTime>
  <Words>537</Words>
  <Application>Microsoft Office PowerPoint</Application>
  <PresentationFormat>Předvádění na obrazovce (4:3)</PresentationFormat>
  <Paragraphs>129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 2003</vt:lpstr>
      <vt:lpstr>Snímek 1</vt:lpstr>
      <vt:lpstr>Anotace</vt:lpstr>
      <vt:lpstr>Environmentalismus</vt:lpstr>
      <vt:lpstr>Trvale udržitelný rozvoj</vt:lpstr>
      <vt:lpstr>Zásady trvale udržitelného rozvoje</vt:lpstr>
      <vt:lpstr>Spotřeba vody v domácnosti</vt:lpstr>
      <vt:lpstr>Úkol</vt:lpstr>
      <vt:lpstr>Úkol</vt:lpstr>
      <vt:lpstr>Přiřaďte správnou definici</vt:lpstr>
      <vt:lpstr>Řešení</vt:lpstr>
      <vt:lpstr>Video</vt:lpstr>
      <vt:lpstr>Zdroje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</dc:creator>
  <cp:lastModifiedBy>petr</cp:lastModifiedBy>
  <cp:revision>129</cp:revision>
  <dcterms:created xsi:type="dcterms:W3CDTF">2013-04-29T15:57:10Z</dcterms:created>
  <dcterms:modified xsi:type="dcterms:W3CDTF">2013-09-26T19:58:27Z</dcterms:modified>
</cp:coreProperties>
</file>