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6" r:id="rId2"/>
    <p:sldId id="261" r:id="rId3"/>
    <p:sldId id="263" r:id="rId4"/>
    <p:sldId id="264" r:id="rId5"/>
    <p:sldId id="265" r:id="rId6"/>
    <p:sldId id="266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7" autoAdjust="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DABA0D-8F84-4A25-BAC9-84F422BF6C17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05FC27-7969-4486-8350-ADBAD89468A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5FC27-7969-4486-8350-ADBAD89468A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1763.html" TargetMode="External"/><Relationship Id="rId3" Type="http://schemas.openxmlformats.org/officeDocument/2006/relationships/hyperlink" Target="http://www.clker.com/clipart-10213.html" TargetMode="External"/><Relationship Id="rId7" Type="http://schemas.openxmlformats.org/officeDocument/2006/relationships/hyperlink" Target="http://www.clker.com/clipart-63455.html" TargetMode="External"/><Relationship Id="rId12" Type="http://schemas.openxmlformats.org/officeDocument/2006/relationships/hyperlink" Target="http://www.clker.com/clipart-43657.html" TargetMode="External"/><Relationship Id="rId2" Type="http://schemas.openxmlformats.org/officeDocument/2006/relationships/hyperlink" Target="http://www.clker.com/clipart-9521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lker.com/clipart-2382.html" TargetMode="External"/><Relationship Id="rId11" Type="http://schemas.openxmlformats.org/officeDocument/2006/relationships/hyperlink" Target="http://www.clker.com/clipart-14474.html" TargetMode="External"/><Relationship Id="rId5" Type="http://schemas.openxmlformats.org/officeDocument/2006/relationships/hyperlink" Target="http://www.clker.com/clipart-1783.html" TargetMode="External"/><Relationship Id="rId10" Type="http://schemas.openxmlformats.org/officeDocument/2006/relationships/hyperlink" Target="http://www.clker.com/clipart-14667.html" TargetMode="External"/><Relationship Id="rId4" Type="http://schemas.openxmlformats.org/officeDocument/2006/relationships/hyperlink" Target="http://www.clker.com/clipart-13591.html" TargetMode="External"/><Relationship Id="rId9" Type="http://schemas.openxmlformats.org/officeDocument/2006/relationships/hyperlink" Target="http://www.clker.com/clipart-14767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928662" y="785794"/>
            <a:ext cx="7286676" cy="121444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45720" tIns="0" rIns="4572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VY_32_INOVACE_09_ČESKÝ JAZYK</a:t>
            </a:r>
            <a:endParaRPr kumimoji="0" lang="cs-CZ" sz="36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1357290" y="2714620"/>
            <a:ext cx="6572296" cy="3500960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2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Název školy : SPECIÁLNÍ  ZÁKLADNÍ A MATEŘSKÁ            </a:t>
            </a:r>
          </a:p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                        ŠKOLA   VARNSDORF</a:t>
            </a:r>
          </a:p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Autor  :  Jaroslav </a:t>
            </a:r>
            <a:r>
              <a:rPr lang="cs-CZ" sz="2000" dirty="0" smtClean="0">
                <a:solidFill>
                  <a:schemeClr val="tx2">
                    <a:lumMod val="25000"/>
                  </a:schemeClr>
                </a:solidFill>
                <a:latin typeface="Calibri" pitchFamily="34" charset="0"/>
                <a:cs typeface="Calibri" pitchFamily="34" charset="0"/>
              </a:rPr>
              <a:t>Bezděk, </a:t>
            </a:r>
            <a:r>
              <a:rPr lang="cs-CZ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2011 – </a:t>
            </a:r>
            <a:r>
              <a:rPr lang="cs-CZ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11 </a:t>
            </a:r>
            <a:r>
              <a:rPr lang="cs-CZ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– </a:t>
            </a:r>
            <a:r>
              <a:rPr lang="cs-CZ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05</a:t>
            </a:r>
          </a:p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Název </a:t>
            </a: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:  VY_32_INOVACE_09_Český jazyk</a:t>
            </a:r>
          </a:p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Téma :   Dopis</a:t>
            </a:r>
          </a:p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Číslo projektu:  CZ.1.07/1.4.00/21.0640</a:t>
            </a:r>
          </a:p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Anotace:  Materiál je určen pro 6.třídu, slouží k procvičení     	  probrané    látky   </a:t>
            </a:r>
          </a:p>
          <a:p>
            <a:pPr algn="l"/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42918"/>
          </a:xfrm>
        </p:spPr>
        <p:txBody>
          <a:bodyPr>
            <a:normAutofit/>
          </a:bodyPr>
          <a:lstStyle/>
          <a:p>
            <a:r>
              <a:rPr lang="cs-CZ" sz="3600" dirty="0" smtClean="0"/>
              <a:t>    </a:t>
            </a:r>
            <a:r>
              <a:rPr lang="cs-CZ" sz="2200" dirty="0" smtClean="0"/>
              <a:t>Český jazyk-komunikační a slohová výchova.  DOPIS.                          </a:t>
            </a:r>
            <a:r>
              <a:rPr lang="cs-CZ" sz="2200" b="1" dirty="0" smtClean="0"/>
              <a:t>               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14356"/>
            <a:ext cx="9144000" cy="63579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i="1" dirty="0" smtClean="0"/>
              <a:t>                    </a:t>
            </a:r>
            <a:r>
              <a:rPr lang="cs-CZ" sz="2800" i="1" dirty="0" smtClean="0">
                <a:solidFill>
                  <a:srgbClr val="FFFF00"/>
                </a:solidFill>
              </a:rPr>
              <a:t>DOPIS  = písemné sdělení adresátovi.</a:t>
            </a:r>
          </a:p>
          <a:p>
            <a:pPr>
              <a:lnSpc>
                <a:spcPct val="200000"/>
              </a:lnSpc>
              <a:buNone/>
            </a:pPr>
            <a:r>
              <a:rPr lang="cs-CZ" sz="2400" i="1" dirty="0" smtClean="0">
                <a:solidFill>
                  <a:srgbClr val="FF0000"/>
                </a:solidFill>
              </a:rPr>
              <a:t>-odesílatel  </a:t>
            </a:r>
            <a:r>
              <a:rPr lang="cs-CZ" sz="2400" i="1" dirty="0" smtClean="0"/>
              <a:t>= ten, který dopis píše</a:t>
            </a:r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-</a:t>
            </a:r>
            <a:r>
              <a:rPr lang="cs-CZ" sz="2400" i="1" dirty="0" smtClean="0">
                <a:solidFill>
                  <a:srgbClr val="FF0000"/>
                </a:solidFill>
              </a:rPr>
              <a:t>adresát      </a:t>
            </a:r>
            <a:r>
              <a:rPr lang="cs-CZ" sz="2400" i="1" dirty="0" smtClean="0"/>
              <a:t>= ten, který dopis dostává   </a:t>
            </a:r>
          </a:p>
          <a:p>
            <a:pPr>
              <a:lnSpc>
                <a:spcPct val="150000"/>
              </a:lnSpc>
              <a:buNone/>
            </a:pPr>
            <a:r>
              <a:rPr lang="cs-CZ" sz="2400" i="1" dirty="0" smtClean="0">
                <a:solidFill>
                  <a:srgbClr val="FFFF00"/>
                </a:solidFill>
              </a:rPr>
              <a:t>                         Rozdělení dopisů :</a:t>
            </a:r>
          </a:p>
          <a:p>
            <a:pPr>
              <a:buNone/>
            </a:pPr>
            <a:r>
              <a:rPr lang="cs-CZ" sz="2800" dirty="0" smtClean="0">
                <a:solidFill>
                  <a:srgbClr val="FFFF00"/>
                </a:solidFill>
              </a:rPr>
              <a:t>-</a:t>
            </a:r>
            <a:r>
              <a:rPr lang="cs-CZ" sz="2800" i="1" dirty="0" smtClean="0">
                <a:solidFill>
                  <a:srgbClr val="FFFF00"/>
                </a:solidFill>
              </a:rPr>
              <a:t>osobní dopis </a:t>
            </a:r>
            <a:r>
              <a:rPr lang="cs-CZ" sz="2400" dirty="0" smtClean="0">
                <a:solidFill>
                  <a:srgbClr val="FF0000"/>
                </a:solidFill>
              </a:rPr>
              <a:t>( adresován příbuzným, známým)</a:t>
            </a:r>
          </a:p>
          <a:p>
            <a:pPr>
              <a:lnSpc>
                <a:spcPct val="150000"/>
              </a:lnSpc>
              <a:buNone/>
            </a:pPr>
            <a:endParaRPr lang="cs-CZ" sz="2800" dirty="0" smtClean="0">
              <a:solidFill>
                <a:srgbClr val="FF0000"/>
              </a:solidFill>
            </a:endParaRPr>
          </a:p>
          <a:p>
            <a:pPr>
              <a:lnSpc>
                <a:spcPct val="250000"/>
              </a:lnSpc>
              <a:buNone/>
            </a:pPr>
            <a:r>
              <a:rPr lang="cs-CZ" sz="2800" dirty="0" smtClean="0">
                <a:solidFill>
                  <a:srgbClr val="FFFF00"/>
                </a:solidFill>
              </a:rPr>
              <a:t>-</a:t>
            </a:r>
            <a:r>
              <a:rPr lang="cs-CZ" sz="2800" i="1" dirty="0" smtClean="0">
                <a:solidFill>
                  <a:srgbClr val="FFFF00"/>
                </a:solidFill>
              </a:rPr>
              <a:t>úřední dopis </a:t>
            </a:r>
            <a:r>
              <a:rPr lang="cs-CZ" sz="2400" dirty="0" smtClean="0">
                <a:solidFill>
                  <a:srgbClr val="FF0000"/>
                </a:solidFill>
              </a:rPr>
              <a:t>( úřady, instituce,firmy, banky , </a:t>
            </a:r>
            <a:r>
              <a:rPr lang="cs-CZ" sz="2400" dirty="0" err="1" smtClean="0">
                <a:solidFill>
                  <a:srgbClr val="FF0000"/>
                </a:solidFill>
              </a:rPr>
              <a:t>apod</a:t>
            </a:r>
            <a:r>
              <a:rPr lang="cs-CZ" sz="2400" dirty="0" smtClean="0">
                <a:solidFill>
                  <a:srgbClr val="FF0000"/>
                </a:solidFill>
              </a:rPr>
              <a:t> )     </a:t>
            </a:r>
          </a:p>
          <a:p>
            <a:pPr>
              <a:buNone/>
            </a:pPr>
            <a:endParaRPr lang="cs-CZ" sz="16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dirty="0" smtClean="0"/>
              <a:t>                        </a:t>
            </a:r>
            <a:endParaRPr lang="cs-CZ" sz="2800" i="1" u="sng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cs-CZ" sz="2800" dirty="0" smtClean="0">
              <a:solidFill>
                <a:srgbClr val="FFC000"/>
              </a:solidFill>
            </a:endParaRPr>
          </a:p>
          <a:p>
            <a:pPr>
              <a:buNone/>
            </a:pPr>
            <a:endParaRPr lang="cs-CZ" sz="2800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1714488"/>
            <a:ext cx="142875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714752"/>
            <a:ext cx="178595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Šipka doprava 20"/>
          <p:cNvSpPr/>
          <p:nvPr/>
        </p:nvSpPr>
        <p:spPr>
          <a:xfrm>
            <a:off x="2285984" y="40005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prava 21"/>
          <p:cNvSpPr/>
          <p:nvPr/>
        </p:nvSpPr>
        <p:spPr>
          <a:xfrm>
            <a:off x="785786" y="578645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5572140"/>
            <a:ext cx="1857388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5500702"/>
            <a:ext cx="2071670" cy="1214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1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0405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Český jazyk-komunikační a slohová výchova.  DOPIS.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786454"/>
          </a:xfrm>
        </p:spPr>
        <p:txBody>
          <a:bodyPr>
            <a:normAutofit/>
          </a:bodyPr>
          <a:lstStyle/>
          <a:p>
            <a:r>
              <a:rPr lang="cs-CZ" sz="2400" i="1" dirty="0" smtClean="0">
                <a:solidFill>
                  <a:srgbClr val="FFFF00"/>
                </a:solidFill>
              </a:rPr>
              <a:t>Náležitosti dopisu :</a:t>
            </a:r>
          </a:p>
          <a:p>
            <a:pPr>
              <a:buNone/>
            </a:pPr>
            <a:endParaRPr lang="cs-CZ" sz="2400" i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sz="2400" i="1" dirty="0" smtClean="0">
                <a:solidFill>
                  <a:srgbClr val="FFFF00"/>
                </a:solidFill>
              </a:rPr>
              <a:t>              </a:t>
            </a:r>
            <a:r>
              <a:rPr lang="cs-CZ" sz="2400" i="1" dirty="0" smtClean="0"/>
              <a:t>-místo a datum :                               </a:t>
            </a:r>
            <a:r>
              <a:rPr lang="cs-CZ" sz="2000" dirty="0" smtClean="0">
                <a:solidFill>
                  <a:srgbClr val="FFC000"/>
                </a:solidFill>
              </a:rPr>
              <a:t>Máchovo jezero 12.7.2011</a:t>
            </a:r>
          </a:p>
          <a:p>
            <a:pPr>
              <a:lnSpc>
                <a:spcPct val="150000"/>
              </a:lnSpc>
              <a:buNone/>
            </a:pPr>
            <a:r>
              <a:rPr lang="cs-CZ" sz="2400" i="1" dirty="0" smtClean="0"/>
              <a:t>             -oslovení adresáta :  </a:t>
            </a:r>
          </a:p>
          <a:p>
            <a:pPr>
              <a:buNone/>
            </a:pPr>
            <a:r>
              <a:rPr lang="cs-CZ" sz="2400" i="1" dirty="0" smtClean="0"/>
              <a:t>                  </a:t>
            </a:r>
            <a:r>
              <a:rPr lang="cs-CZ" sz="2000" dirty="0" smtClean="0">
                <a:solidFill>
                  <a:srgbClr val="FFC000"/>
                </a:solidFill>
              </a:rPr>
              <a:t>Milá babičko ,     Ahoj Petro,       Čau Jirko,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/>
              <a:t>            -</a:t>
            </a:r>
            <a:r>
              <a:rPr lang="cs-CZ" sz="2400" i="1" dirty="0" smtClean="0"/>
              <a:t>vlastní sdělení dopisu :</a:t>
            </a:r>
          </a:p>
          <a:p>
            <a:pPr>
              <a:buNone/>
            </a:pPr>
            <a:r>
              <a:rPr lang="cs-CZ" sz="2400" dirty="0" smtClean="0"/>
              <a:t>        </a:t>
            </a:r>
            <a:r>
              <a:rPr lang="cs-CZ" sz="2000" dirty="0" smtClean="0">
                <a:solidFill>
                  <a:srgbClr val="FFC000"/>
                </a:solidFill>
              </a:rPr>
              <a:t>Byla jsem na dovolené u Máchova jezera a moc se mi tam líbilo. Koupali jsme se a hráli s míčem na pláži……………… </a:t>
            </a:r>
          </a:p>
          <a:p>
            <a:pPr>
              <a:lnSpc>
                <a:spcPct val="150000"/>
              </a:lnSpc>
              <a:buNone/>
            </a:pPr>
            <a:r>
              <a:rPr lang="cs-CZ" sz="2400" i="1" dirty="0" smtClean="0">
                <a:solidFill>
                  <a:srgbClr val="FFFF00"/>
                </a:solidFill>
              </a:rPr>
              <a:t>            </a:t>
            </a:r>
            <a:r>
              <a:rPr lang="cs-CZ" sz="2400" i="1" dirty="0" smtClean="0"/>
              <a:t>-podpis : </a:t>
            </a:r>
          </a:p>
          <a:p>
            <a:pPr>
              <a:buNone/>
            </a:pPr>
            <a:r>
              <a:rPr lang="cs-CZ" sz="2400" i="1" dirty="0" smtClean="0"/>
              <a:t>                 </a:t>
            </a:r>
            <a:r>
              <a:rPr lang="cs-CZ" sz="2000" dirty="0" smtClean="0">
                <a:solidFill>
                  <a:srgbClr val="FFC000"/>
                </a:solidFill>
              </a:rPr>
              <a:t>Zdraví Tě  Kamila.</a:t>
            </a:r>
          </a:p>
          <a:p>
            <a:pPr>
              <a:buNone/>
            </a:pPr>
            <a:endParaRPr lang="cs-CZ" sz="2400" i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4929198"/>
            <a:ext cx="1171577" cy="1928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Čtyřcípá hvězda 8"/>
          <p:cNvSpPr/>
          <p:nvPr/>
        </p:nvSpPr>
        <p:spPr>
          <a:xfrm>
            <a:off x="571472" y="1928802"/>
            <a:ext cx="714380" cy="500066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Čtyřcípá hvězda 9"/>
          <p:cNvSpPr/>
          <p:nvPr/>
        </p:nvSpPr>
        <p:spPr>
          <a:xfrm>
            <a:off x="571472" y="4929198"/>
            <a:ext cx="714380" cy="500066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Čtyřcípá hvězda 10"/>
          <p:cNvSpPr/>
          <p:nvPr/>
        </p:nvSpPr>
        <p:spPr>
          <a:xfrm>
            <a:off x="571472" y="2500306"/>
            <a:ext cx="714380" cy="500066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Čtyřcípá hvězda 11"/>
          <p:cNvSpPr/>
          <p:nvPr/>
        </p:nvSpPr>
        <p:spPr>
          <a:xfrm>
            <a:off x="571472" y="3571876"/>
            <a:ext cx="714380" cy="500066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9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57150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Český jazyk-komunikační a slohová výchova.  DOPIS.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42918"/>
            <a:ext cx="9144000" cy="6000792"/>
          </a:xfrm>
        </p:spPr>
        <p:txBody>
          <a:bodyPr/>
          <a:lstStyle/>
          <a:p>
            <a:r>
              <a:rPr lang="cs-CZ" i="1" dirty="0" smtClean="0">
                <a:solidFill>
                  <a:srgbClr val="FFC000"/>
                </a:solidFill>
              </a:rPr>
              <a:t>               Dopisní obálka obsahuje :</a:t>
            </a:r>
          </a:p>
          <a:p>
            <a:pPr>
              <a:lnSpc>
                <a:spcPct val="200000"/>
              </a:lnSpc>
              <a:buNone/>
            </a:pPr>
            <a:r>
              <a:rPr lang="cs-CZ" sz="2400" i="1" dirty="0" smtClean="0"/>
              <a:t>-doručovací adresu   </a:t>
            </a:r>
            <a:r>
              <a:rPr lang="cs-CZ" sz="2400" i="1" dirty="0" smtClean="0">
                <a:solidFill>
                  <a:srgbClr val="FF0000"/>
                </a:solidFill>
              </a:rPr>
              <a:t>( místo, kam má být dopis doručen)</a:t>
            </a:r>
          </a:p>
          <a:p>
            <a:pPr>
              <a:buNone/>
            </a:pPr>
            <a:r>
              <a:rPr lang="cs-CZ" sz="2400" i="1" dirty="0" smtClean="0"/>
              <a:t>-dopisní známku        </a:t>
            </a:r>
            <a:r>
              <a:rPr lang="cs-CZ" sz="2400" i="1" dirty="0" smtClean="0">
                <a:solidFill>
                  <a:srgbClr val="FF0000"/>
                </a:solidFill>
              </a:rPr>
              <a:t>( v pravém horním rohu)</a:t>
            </a:r>
          </a:p>
          <a:p>
            <a:pPr>
              <a:buNone/>
            </a:pPr>
            <a:endParaRPr lang="cs-CZ" sz="2400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2400" i="1" dirty="0" smtClean="0">
                <a:solidFill>
                  <a:srgbClr val="FF0000"/>
                </a:solidFill>
              </a:rPr>
              <a:t> </a:t>
            </a:r>
            <a:endParaRPr lang="cs-CZ" sz="2400" i="1" dirty="0" smtClean="0">
              <a:solidFill>
                <a:srgbClr val="FFC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00100" y="2571744"/>
            <a:ext cx="6786610" cy="4071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</a:schemeClr>
                </a:solidFill>
              </a:rPr>
              <a:t>                                               </a:t>
            </a:r>
          </a:p>
          <a:p>
            <a:pPr algn="ctr"/>
            <a:endParaRPr lang="cs-CZ" dirty="0" smtClean="0">
              <a:solidFill>
                <a:schemeClr val="tx1">
                  <a:lumMod val="95000"/>
                </a:schemeClr>
              </a:solidFill>
            </a:endParaRPr>
          </a:p>
          <a:p>
            <a:pPr algn="ctr"/>
            <a:r>
              <a:rPr lang="cs-CZ" dirty="0" smtClean="0">
                <a:solidFill>
                  <a:schemeClr val="tx1">
                    <a:lumMod val="95000"/>
                  </a:schemeClr>
                </a:solidFill>
              </a:rPr>
              <a:t>                                         </a:t>
            </a:r>
            <a:r>
              <a:rPr lang="cs-CZ" sz="2400" dirty="0" smtClean="0">
                <a:solidFill>
                  <a:srgbClr val="FFC000"/>
                </a:solidFill>
              </a:rPr>
              <a:t>                  Slečna </a:t>
            </a:r>
          </a:p>
          <a:p>
            <a:pPr algn="ctr"/>
            <a:r>
              <a:rPr lang="cs-CZ" sz="2400" dirty="0" smtClean="0">
                <a:solidFill>
                  <a:srgbClr val="FFC000"/>
                </a:solidFill>
              </a:rPr>
              <a:t>                                                         Káťa  Malá</a:t>
            </a:r>
          </a:p>
          <a:p>
            <a:pPr algn="ctr"/>
            <a:r>
              <a:rPr lang="cs-CZ" sz="2400" dirty="0" smtClean="0">
                <a:solidFill>
                  <a:srgbClr val="FFC000"/>
                </a:solidFill>
              </a:rPr>
              <a:t>	                                                     Novákova 34/6   </a:t>
            </a:r>
          </a:p>
          <a:p>
            <a:pPr algn="ctr"/>
            <a:r>
              <a:rPr lang="cs-CZ" sz="2400" dirty="0" smtClean="0">
                <a:solidFill>
                  <a:srgbClr val="FFC000"/>
                </a:solidFill>
              </a:rPr>
              <a:t>                                             407 47   VARNSDORF                         </a:t>
            </a:r>
            <a:endParaRPr lang="cs-CZ" sz="2400" dirty="0">
              <a:solidFill>
                <a:srgbClr val="FFC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2714620"/>
            <a:ext cx="1109661" cy="121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2928934"/>
            <a:ext cx="785818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Český jazyk-komunikační a slohová výchova.  DOPIS.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883196"/>
          </a:xfrm>
        </p:spPr>
        <p:txBody>
          <a:bodyPr/>
          <a:lstStyle/>
          <a:p>
            <a:pPr>
              <a:buNone/>
            </a:pPr>
            <a:r>
              <a:rPr lang="cs-CZ" sz="3200" i="1" dirty="0" smtClean="0">
                <a:solidFill>
                  <a:srgbClr val="FFC000"/>
                </a:solidFill>
              </a:rPr>
              <a:t>Dopis můžeme psát :</a:t>
            </a:r>
          </a:p>
          <a:p>
            <a:pPr>
              <a:lnSpc>
                <a:spcPct val="200000"/>
              </a:lnSpc>
              <a:buNone/>
            </a:pPr>
            <a:r>
              <a:rPr lang="cs-CZ" sz="3200" i="1" dirty="0" smtClean="0"/>
              <a:t>-ručně</a:t>
            </a:r>
          </a:p>
          <a:p>
            <a:pPr>
              <a:buNone/>
            </a:pPr>
            <a:endParaRPr lang="cs-CZ" sz="3200" i="1" dirty="0" smtClean="0"/>
          </a:p>
          <a:p>
            <a:pPr>
              <a:buNone/>
            </a:pPr>
            <a:r>
              <a:rPr lang="cs-CZ" sz="3200" i="1" dirty="0" smtClean="0"/>
              <a:t>-na počítači</a:t>
            </a:r>
          </a:p>
          <a:p>
            <a:pPr>
              <a:buNone/>
            </a:pPr>
            <a:r>
              <a:rPr lang="cs-CZ" sz="3200" i="1" dirty="0" smtClean="0"/>
              <a:t>-na psacím stroji</a:t>
            </a: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2571744"/>
            <a:ext cx="2000264" cy="1443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000496" y="4357694"/>
            <a:ext cx="2828925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4291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Český jazyk-komunikační a slohová výchova.  DOPIS.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642918"/>
            <a:ext cx="8715436" cy="6215082"/>
          </a:xfrm>
        </p:spPr>
        <p:txBody>
          <a:bodyPr/>
          <a:lstStyle/>
          <a:p>
            <a:r>
              <a:rPr lang="cs-CZ" i="1" dirty="0" smtClean="0">
                <a:solidFill>
                  <a:srgbClr val="FFC000"/>
                </a:solidFill>
              </a:rPr>
              <a:t>Ukázka dopisu.</a:t>
            </a:r>
          </a:p>
          <a:p>
            <a:pPr>
              <a:buNone/>
            </a:pPr>
            <a:r>
              <a:rPr lang="cs-CZ" sz="2400" i="1" dirty="0" smtClean="0">
                <a:solidFill>
                  <a:srgbClr val="FFC000"/>
                </a:solidFill>
              </a:rPr>
              <a:t>                                                            </a:t>
            </a:r>
            <a:r>
              <a:rPr lang="cs-CZ" sz="2400" dirty="0" smtClean="0">
                <a:solidFill>
                  <a:srgbClr val="FFC000"/>
                </a:solidFill>
              </a:rPr>
              <a:t>                         </a:t>
            </a:r>
            <a:r>
              <a:rPr lang="cs-CZ" sz="2400" dirty="0" smtClean="0">
                <a:solidFill>
                  <a:srgbClr val="FF0000"/>
                </a:solidFill>
              </a:rPr>
              <a:t>          Doksy  6.7.2011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                                       Milá Káťo,</a:t>
            </a:r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		Posílám Ti pozdrav od Máchova jezera. Jsem tu s  rodiči na dovolené.  Ubytovaní jsme v chatce poblíž jezera. Počasí máme pěkné, každý den  se koupeme. Tatínek včera naplánoval výlet na hrad Bezděz.  Šli jsme pěšky, výlet se podařil, našlapali  jsme 8 km.  V neděli už budu doma. </a:t>
            </a:r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            Zdraví Tě kamarádka  Kamila.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4929198"/>
            <a:ext cx="2428892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4429132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435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6215082"/>
          </a:xfrm>
          <a:solidFill>
            <a:srgbClr val="002060"/>
          </a:solidFill>
          <a:ln>
            <a:solidFill>
              <a:schemeClr val="tx2">
                <a:lumMod val="25000"/>
              </a:schemeClr>
            </a:solidFill>
          </a:ln>
        </p:spPr>
        <p:txBody>
          <a:bodyPr>
            <a:normAutofit fontScale="47500" lnSpcReduction="20000"/>
          </a:bodyPr>
          <a:lstStyle/>
          <a:p>
            <a:r>
              <a:rPr lang="cs-CZ" sz="2400" dirty="0" smtClean="0"/>
              <a:t>ROZMARYNOVÁ,M. ŠNEIDEROVÁ,S. </a:t>
            </a:r>
            <a:r>
              <a:rPr lang="cs-CZ" sz="2400" i="1" dirty="0" smtClean="0"/>
              <a:t>Český jazyk 6. </a:t>
            </a:r>
            <a:r>
              <a:rPr lang="cs-CZ" sz="2400" dirty="0" smtClean="0"/>
              <a:t>Praha: Septima, 2004. ISBN 80-7216-198-9.</a:t>
            </a:r>
            <a:endParaRPr lang="cs-CZ" sz="2300" dirty="0" smtClean="0"/>
          </a:p>
          <a:p>
            <a:r>
              <a:rPr lang="cs-CZ" sz="2300" dirty="0" smtClean="0"/>
              <a:t>Snímek č.2 :</a:t>
            </a:r>
          </a:p>
          <a:p>
            <a:pPr>
              <a:buNone/>
            </a:pPr>
            <a:r>
              <a:rPr lang="cs-CZ" sz="2300" dirty="0" smtClean="0"/>
              <a:t>        </a:t>
            </a:r>
            <a:r>
              <a:rPr lang="en-US" sz="2400" dirty="0" smtClean="0"/>
              <a:t>[</a:t>
            </a:r>
            <a:r>
              <a:rPr lang="cs-CZ" sz="2400" dirty="0" smtClean="0"/>
              <a:t>cit. 2011-11-05</a:t>
            </a:r>
            <a:r>
              <a:rPr lang="en-US" sz="2400" dirty="0" smtClean="0"/>
              <a:t>]</a:t>
            </a:r>
            <a:r>
              <a:rPr lang="cs-CZ" sz="2300" dirty="0" smtClean="0"/>
              <a:t> obrázek  šipky použit z galerie Office</a:t>
            </a:r>
          </a:p>
          <a:p>
            <a:pPr>
              <a:buNone/>
            </a:pPr>
            <a:r>
              <a:rPr lang="cs-CZ" sz="2300" dirty="0" smtClean="0"/>
              <a:t>        </a:t>
            </a:r>
            <a:r>
              <a:rPr lang="en-US" sz="2000" dirty="0" smtClean="0"/>
              <a:t>[</a:t>
            </a:r>
            <a:r>
              <a:rPr lang="cs-CZ" sz="2000" dirty="0" smtClean="0"/>
              <a:t>cit. 2011-11-05</a:t>
            </a:r>
            <a:r>
              <a:rPr lang="en-US" sz="2000" dirty="0" smtClean="0"/>
              <a:t>]</a:t>
            </a:r>
            <a:r>
              <a:rPr lang="cs-CZ" sz="2300" dirty="0" smtClean="0"/>
              <a:t> obrázek dopisu dostupné pod licencí </a:t>
            </a:r>
            <a:r>
              <a:rPr lang="cs-CZ" sz="2300" b="1" dirty="0" err="1" smtClean="0"/>
              <a:t>Creative</a:t>
            </a:r>
            <a:r>
              <a:rPr lang="cs-CZ" sz="2300" b="1" dirty="0" smtClean="0"/>
              <a:t> </a:t>
            </a:r>
            <a:r>
              <a:rPr lang="cs-CZ" sz="2300" b="1" dirty="0" err="1" smtClean="0"/>
              <a:t>Commons</a:t>
            </a:r>
            <a:r>
              <a:rPr lang="cs-CZ" sz="2300" b="1" dirty="0" smtClean="0"/>
              <a:t>  </a:t>
            </a:r>
            <a:r>
              <a:rPr lang="cs-CZ" sz="2300" dirty="0" smtClean="0"/>
              <a:t> na www.</a:t>
            </a:r>
          </a:p>
          <a:p>
            <a:pPr>
              <a:buNone/>
            </a:pPr>
            <a:r>
              <a:rPr lang="cs-CZ" sz="2300" dirty="0" smtClean="0">
                <a:solidFill>
                  <a:srgbClr val="0070C0"/>
                </a:solidFill>
              </a:rPr>
              <a:t>        </a:t>
            </a:r>
            <a:r>
              <a:rPr lang="cs-CZ" sz="2300" dirty="0" smtClean="0">
                <a:solidFill>
                  <a:srgbClr val="0070C0"/>
                </a:solidFill>
                <a:hlinkClick r:id="rId2"/>
              </a:rPr>
              <a:t>http://www.</a:t>
            </a:r>
            <a:r>
              <a:rPr lang="cs-CZ" sz="2300" dirty="0" err="1" smtClean="0">
                <a:solidFill>
                  <a:srgbClr val="0070C0"/>
                </a:solidFill>
                <a:hlinkClick r:id="rId2"/>
              </a:rPr>
              <a:t>clker.com</a:t>
            </a:r>
            <a:r>
              <a:rPr lang="cs-CZ" sz="2300" dirty="0" smtClean="0">
                <a:solidFill>
                  <a:srgbClr val="0070C0"/>
                </a:solidFill>
                <a:hlinkClick r:id="rId2"/>
              </a:rPr>
              <a:t>/</a:t>
            </a:r>
            <a:r>
              <a:rPr lang="cs-CZ" sz="2300" dirty="0" err="1" smtClean="0">
                <a:solidFill>
                  <a:srgbClr val="0070C0"/>
                </a:solidFill>
                <a:hlinkClick r:id="rId2"/>
              </a:rPr>
              <a:t>clipart</a:t>
            </a:r>
            <a:r>
              <a:rPr lang="cs-CZ" sz="2300" dirty="0" smtClean="0">
                <a:solidFill>
                  <a:srgbClr val="0070C0"/>
                </a:solidFill>
                <a:hlinkClick r:id="rId2"/>
              </a:rPr>
              <a:t>-9521.html</a:t>
            </a:r>
            <a:endParaRPr lang="cs-CZ" sz="23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2300" dirty="0" smtClean="0">
                <a:solidFill>
                  <a:srgbClr val="0070C0"/>
                </a:solidFill>
              </a:rPr>
              <a:t>        </a:t>
            </a:r>
            <a:r>
              <a:rPr lang="en-US" sz="2000" dirty="0" smtClean="0"/>
              <a:t>[</a:t>
            </a:r>
            <a:r>
              <a:rPr lang="cs-CZ" sz="2000" dirty="0" smtClean="0"/>
              <a:t>cit. 2011-11-05</a:t>
            </a:r>
            <a:r>
              <a:rPr lang="en-US" sz="2000" dirty="0" smtClean="0"/>
              <a:t>]</a:t>
            </a:r>
            <a:r>
              <a:rPr lang="cs-CZ" sz="2300" dirty="0" smtClean="0">
                <a:solidFill>
                  <a:srgbClr val="0070C0"/>
                </a:solidFill>
              </a:rPr>
              <a:t> </a:t>
            </a:r>
            <a:r>
              <a:rPr lang="cs-CZ" sz="2300" dirty="0" smtClean="0"/>
              <a:t>obrázek chlapce dostupné pod licencí </a:t>
            </a:r>
            <a:r>
              <a:rPr lang="cs-CZ" sz="2300" b="1" dirty="0" err="1" smtClean="0"/>
              <a:t>Creative</a:t>
            </a:r>
            <a:r>
              <a:rPr lang="cs-CZ" sz="2300" b="1" dirty="0" smtClean="0"/>
              <a:t> </a:t>
            </a:r>
            <a:r>
              <a:rPr lang="cs-CZ" sz="2300" b="1" dirty="0" err="1" smtClean="0"/>
              <a:t>Commons</a:t>
            </a:r>
            <a:r>
              <a:rPr lang="cs-CZ" sz="2300" b="1" dirty="0" smtClean="0"/>
              <a:t>  </a:t>
            </a:r>
            <a:r>
              <a:rPr lang="cs-CZ" sz="2300" dirty="0" smtClean="0"/>
              <a:t> na www.</a:t>
            </a:r>
          </a:p>
          <a:p>
            <a:pPr>
              <a:buNone/>
            </a:pPr>
            <a:r>
              <a:rPr lang="cs-CZ" sz="2300" dirty="0" smtClean="0">
                <a:solidFill>
                  <a:srgbClr val="0070C0"/>
                </a:solidFill>
              </a:rPr>
              <a:t>        </a:t>
            </a:r>
            <a:r>
              <a:rPr lang="cs-CZ" sz="2300" dirty="0" smtClean="0">
                <a:solidFill>
                  <a:srgbClr val="0070C0"/>
                </a:solidFill>
                <a:hlinkClick r:id="rId3"/>
              </a:rPr>
              <a:t>http://www.</a:t>
            </a:r>
            <a:r>
              <a:rPr lang="cs-CZ" sz="2300" dirty="0" err="1" smtClean="0">
                <a:solidFill>
                  <a:srgbClr val="0070C0"/>
                </a:solidFill>
                <a:hlinkClick r:id="rId3"/>
              </a:rPr>
              <a:t>clker.com</a:t>
            </a:r>
            <a:r>
              <a:rPr lang="cs-CZ" sz="2300" dirty="0" smtClean="0">
                <a:solidFill>
                  <a:srgbClr val="0070C0"/>
                </a:solidFill>
                <a:hlinkClick r:id="rId3"/>
              </a:rPr>
              <a:t>/</a:t>
            </a:r>
            <a:r>
              <a:rPr lang="cs-CZ" sz="2300" dirty="0" err="1" smtClean="0">
                <a:solidFill>
                  <a:srgbClr val="0070C0"/>
                </a:solidFill>
                <a:hlinkClick r:id="rId3"/>
              </a:rPr>
              <a:t>clipart</a:t>
            </a:r>
            <a:r>
              <a:rPr lang="cs-CZ" sz="2300" dirty="0" smtClean="0">
                <a:solidFill>
                  <a:srgbClr val="0070C0"/>
                </a:solidFill>
                <a:hlinkClick r:id="rId3"/>
              </a:rPr>
              <a:t>-10213.html</a:t>
            </a:r>
            <a:endParaRPr lang="cs-CZ" sz="23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2300" dirty="0" smtClean="0">
                <a:solidFill>
                  <a:srgbClr val="0070C0"/>
                </a:solidFill>
              </a:rPr>
              <a:t>        </a:t>
            </a:r>
            <a:r>
              <a:rPr lang="en-US" sz="2000" dirty="0" smtClean="0"/>
              <a:t>[</a:t>
            </a:r>
            <a:r>
              <a:rPr lang="cs-CZ" sz="2000" dirty="0" smtClean="0"/>
              <a:t>cit. 2011-11-05</a:t>
            </a:r>
            <a:r>
              <a:rPr lang="en-US" sz="2000" dirty="0" smtClean="0"/>
              <a:t>] </a:t>
            </a:r>
            <a:r>
              <a:rPr lang="cs-CZ" sz="2300" dirty="0" smtClean="0"/>
              <a:t>obrázek úředníků dostupné pod licencí </a:t>
            </a:r>
            <a:r>
              <a:rPr lang="cs-CZ" sz="2300" b="1" dirty="0" err="1" smtClean="0"/>
              <a:t>Creative</a:t>
            </a:r>
            <a:r>
              <a:rPr lang="cs-CZ" sz="2300" b="1" dirty="0" smtClean="0"/>
              <a:t> </a:t>
            </a:r>
            <a:r>
              <a:rPr lang="cs-CZ" sz="2300" b="1" dirty="0" err="1" smtClean="0"/>
              <a:t>Commons</a:t>
            </a:r>
            <a:r>
              <a:rPr lang="cs-CZ" sz="2300" b="1" dirty="0" smtClean="0"/>
              <a:t>  </a:t>
            </a:r>
            <a:r>
              <a:rPr lang="cs-CZ" sz="2300" dirty="0" smtClean="0"/>
              <a:t> na www.</a:t>
            </a:r>
            <a:endParaRPr lang="cs-CZ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4"/>
              </a:rPr>
              <a:t>http://www.</a:t>
            </a:r>
            <a:r>
              <a:rPr lang="cs-CZ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4"/>
              </a:rPr>
              <a:t>clker.com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4"/>
              </a:rPr>
              <a:t>/</a:t>
            </a:r>
            <a:r>
              <a:rPr lang="cs-CZ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4"/>
              </a:rPr>
              <a:t>clipart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4"/>
              </a:rPr>
              <a:t>-13591.html</a:t>
            </a:r>
            <a:endParaRPr lang="cs-CZ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300" dirty="0" smtClean="0"/>
              <a:t>        </a:t>
            </a:r>
            <a:r>
              <a:rPr lang="en-US" sz="2000" dirty="0" smtClean="0"/>
              <a:t>[</a:t>
            </a:r>
            <a:r>
              <a:rPr lang="cs-CZ" sz="2000" dirty="0" smtClean="0"/>
              <a:t>cit. 2011-11-05</a:t>
            </a:r>
            <a:r>
              <a:rPr lang="en-US" sz="2000" dirty="0" smtClean="0"/>
              <a:t>]</a:t>
            </a:r>
            <a:r>
              <a:rPr lang="cs-CZ" sz="2300" dirty="0" smtClean="0"/>
              <a:t> obrázek hasičské budovy dostupné pod licencí </a:t>
            </a:r>
            <a:r>
              <a:rPr lang="cs-CZ" sz="2300" b="1" dirty="0" err="1" smtClean="0"/>
              <a:t>Creative</a:t>
            </a:r>
            <a:r>
              <a:rPr lang="cs-CZ" sz="2300" b="1" dirty="0" smtClean="0"/>
              <a:t> </a:t>
            </a:r>
            <a:r>
              <a:rPr lang="cs-CZ" sz="2300" b="1" dirty="0" err="1" smtClean="0"/>
              <a:t>Commons</a:t>
            </a:r>
            <a:r>
              <a:rPr lang="cs-CZ" sz="2300" b="1" dirty="0" smtClean="0"/>
              <a:t>  </a:t>
            </a:r>
            <a:r>
              <a:rPr lang="cs-CZ" sz="2300" dirty="0" smtClean="0"/>
              <a:t> na www.</a:t>
            </a:r>
            <a:endParaRPr lang="cs-CZ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http://www.</a:t>
            </a:r>
            <a:r>
              <a:rPr lang="cs-CZ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clker.com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/</a:t>
            </a:r>
            <a:r>
              <a:rPr lang="cs-CZ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clipart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-1783.html</a:t>
            </a:r>
            <a:endParaRPr lang="cs-CZ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cs-CZ" sz="2300" dirty="0" smtClean="0">
              <a:solidFill>
                <a:srgbClr val="0070C0"/>
              </a:solidFill>
            </a:endParaRPr>
          </a:p>
          <a:p>
            <a:r>
              <a:rPr lang="cs-CZ" sz="2300" dirty="0" smtClean="0"/>
              <a:t>Snímek č.3 :</a:t>
            </a:r>
          </a:p>
          <a:p>
            <a:pPr>
              <a:buNone/>
            </a:pPr>
            <a:r>
              <a:rPr lang="cs-CZ" sz="2300" dirty="0" smtClean="0"/>
              <a:t>        </a:t>
            </a:r>
            <a:r>
              <a:rPr lang="en-US" sz="2000" dirty="0" smtClean="0"/>
              <a:t>[</a:t>
            </a:r>
            <a:r>
              <a:rPr lang="cs-CZ" sz="2000" dirty="0" smtClean="0"/>
              <a:t>cit. 2011-11-05</a:t>
            </a:r>
            <a:r>
              <a:rPr lang="en-US" sz="2000" dirty="0" smtClean="0"/>
              <a:t>]</a:t>
            </a:r>
            <a:r>
              <a:rPr lang="cs-CZ" sz="2300" dirty="0" smtClean="0"/>
              <a:t> obrázek  šipky použit z galerie Office</a:t>
            </a:r>
          </a:p>
          <a:p>
            <a:pPr>
              <a:buNone/>
            </a:pPr>
            <a:r>
              <a:rPr lang="cs-CZ" sz="2300" dirty="0" smtClean="0"/>
              <a:t>        </a:t>
            </a:r>
            <a:r>
              <a:rPr lang="en-US" sz="2000" dirty="0" smtClean="0"/>
              <a:t>[</a:t>
            </a:r>
            <a:r>
              <a:rPr lang="cs-CZ" sz="2000" dirty="0" smtClean="0"/>
              <a:t>cit. 2011-11-05</a:t>
            </a:r>
            <a:r>
              <a:rPr lang="en-US" sz="2000" dirty="0" smtClean="0"/>
              <a:t>]</a:t>
            </a:r>
            <a:r>
              <a:rPr lang="cs-CZ" sz="2300" dirty="0" smtClean="0"/>
              <a:t> obrázek  dívky dostupné pod licencí </a:t>
            </a:r>
            <a:r>
              <a:rPr lang="cs-CZ" sz="2300" b="1" dirty="0" err="1" smtClean="0"/>
              <a:t>Creative</a:t>
            </a:r>
            <a:r>
              <a:rPr lang="cs-CZ" sz="2300" b="1" dirty="0" smtClean="0"/>
              <a:t> </a:t>
            </a:r>
            <a:r>
              <a:rPr lang="cs-CZ" sz="2300" b="1" dirty="0" err="1" smtClean="0"/>
              <a:t>Commons</a:t>
            </a:r>
            <a:r>
              <a:rPr lang="cs-CZ" sz="2300" b="1" dirty="0" smtClean="0"/>
              <a:t>  </a:t>
            </a:r>
            <a:r>
              <a:rPr lang="cs-CZ" sz="2300" dirty="0" smtClean="0"/>
              <a:t> na www.</a:t>
            </a:r>
            <a:endParaRPr lang="cs-CZ" sz="23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6"/>
              </a:rPr>
              <a:t>http://www.</a:t>
            </a:r>
            <a:r>
              <a:rPr lang="cs-CZ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6"/>
              </a:rPr>
              <a:t>clker.com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6"/>
              </a:rPr>
              <a:t>/</a:t>
            </a:r>
            <a:r>
              <a:rPr lang="cs-CZ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6"/>
              </a:rPr>
              <a:t>clipart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6"/>
              </a:rPr>
              <a:t>-2382.html</a:t>
            </a:r>
            <a:r>
              <a:rPr lang="cs-CZ" sz="2300" dirty="0" smtClean="0"/>
              <a:t>        </a:t>
            </a:r>
            <a:endParaRPr lang="cs-CZ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cs-CZ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300" dirty="0" smtClean="0"/>
              <a:t>Snímek č.4 : </a:t>
            </a:r>
          </a:p>
          <a:p>
            <a:pPr>
              <a:buNone/>
            </a:pPr>
            <a:r>
              <a:rPr lang="cs-CZ" sz="2300" dirty="0" smtClean="0"/>
              <a:t>        </a:t>
            </a:r>
            <a:r>
              <a:rPr lang="en-US" sz="2000" dirty="0" smtClean="0"/>
              <a:t>[</a:t>
            </a:r>
            <a:r>
              <a:rPr lang="cs-CZ" sz="2000" dirty="0" smtClean="0"/>
              <a:t>cit. 2011-11-05</a:t>
            </a:r>
            <a:r>
              <a:rPr lang="en-US" sz="2000" dirty="0" smtClean="0"/>
              <a:t>] </a:t>
            </a:r>
            <a:r>
              <a:rPr lang="cs-CZ" sz="2300" dirty="0" smtClean="0"/>
              <a:t>obrázek známky dostupné pod licencí </a:t>
            </a:r>
            <a:r>
              <a:rPr lang="cs-CZ" sz="2300" b="1" dirty="0" err="1" smtClean="0"/>
              <a:t>Creative</a:t>
            </a:r>
            <a:r>
              <a:rPr lang="cs-CZ" sz="2300" b="1" dirty="0" smtClean="0"/>
              <a:t> </a:t>
            </a:r>
            <a:r>
              <a:rPr lang="cs-CZ" sz="2300" b="1" dirty="0" err="1" smtClean="0"/>
              <a:t>Commons</a:t>
            </a:r>
            <a:r>
              <a:rPr lang="cs-CZ" sz="2300" b="1" dirty="0" smtClean="0"/>
              <a:t>  </a:t>
            </a:r>
            <a:r>
              <a:rPr lang="cs-CZ" sz="2300" dirty="0" smtClean="0"/>
              <a:t> na www.</a:t>
            </a:r>
            <a:endParaRPr lang="cs-CZ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7"/>
              </a:rPr>
              <a:t>http://www.</a:t>
            </a:r>
            <a:r>
              <a:rPr lang="cs-CZ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7"/>
              </a:rPr>
              <a:t>clker.com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7"/>
              </a:rPr>
              <a:t>/</a:t>
            </a:r>
            <a:r>
              <a:rPr lang="cs-CZ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7"/>
              </a:rPr>
              <a:t>clipart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7"/>
              </a:rPr>
              <a:t>-63455.html</a:t>
            </a:r>
            <a:endParaRPr lang="cs-CZ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300" dirty="0" smtClean="0"/>
              <a:t>        </a:t>
            </a:r>
            <a:r>
              <a:rPr lang="en-US" sz="2000" dirty="0" smtClean="0"/>
              <a:t>[</a:t>
            </a:r>
            <a:r>
              <a:rPr lang="cs-CZ" sz="2000" dirty="0" smtClean="0"/>
              <a:t>cit. 2011-11-05</a:t>
            </a:r>
            <a:r>
              <a:rPr lang="en-US" sz="2000" dirty="0" smtClean="0"/>
              <a:t>]</a:t>
            </a:r>
            <a:r>
              <a:rPr lang="cs-CZ" sz="2300" dirty="0" smtClean="0"/>
              <a:t> obrázek draka dostupné pod licencí </a:t>
            </a:r>
            <a:r>
              <a:rPr lang="cs-CZ" sz="2300" b="1" dirty="0" err="1" smtClean="0"/>
              <a:t>Creative</a:t>
            </a:r>
            <a:r>
              <a:rPr lang="cs-CZ" sz="2300" b="1" dirty="0" smtClean="0"/>
              <a:t> </a:t>
            </a:r>
            <a:r>
              <a:rPr lang="cs-CZ" sz="2300" b="1" dirty="0" err="1" smtClean="0"/>
              <a:t>Commons</a:t>
            </a:r>
            <a:r>
              <a:rPr lang="cs-CZ" sz="2300" b="1" dirty="0" smtClean="0"/>
              <a:t>  </a:t>
            </a:r>
            <a:r>
              <a:rPr lang="cs-CZ" sz="2300" dirty="0" smtClean="0"/>
              <a:t> na www.</a:t>
            </a:r>
            <a:endParaRPr lang="cs-CZ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8"/>
              </a:rPr>
              <a:t>http://www.</a:t>
            </a:r>
            <a:r>
              <a:rPr lang="cs-CZ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8"/>
              </a:rPr>
              <a:t>clker.com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8"/>
              </a:rPr>
              <a:t>/</a:t>
            </a:r>
            <a:r>
              <a:rPr lang="cs-CZ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8"/>
              </a:rPr>
              <a:t>clipart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8"/>
              </a:rPr>
              <a:t>-1763.html</a:t>
            </a:r>
            <a:endParaRPr lang="cs-CZ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cs-CZ" sz="2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300" dirty="0" smtClean="0"/>
              <a:t>Snímek č.5 :</a:t>
            </a:r>
          </a:p>
          <a:p>
            <a:pPr>
              <a:buNone/>
            </a:pPr>
            <a:r>
              <a:rPr lang="cs-CZ" sz="2300" dirty="0" smtClean="0"/>
              <a:t>        </a:t>
            </a:r>
            <a:r>
              <a:rPr lang="en-US" sz="2000" dirty="0" smtClean="0"/>
              <a:t>[</a:t>
            </a:r>
            <a:r>
              <a:rPr lang="cs-CZ" sz="2000" dirty="0" smtClean="0"/>
              <a:t>cit. 2011-11-05</a:t>
            </a:r>
            <a:r>
              <a:rPr lang="en-US" sz="2000" dirty="0" smtClean="0"/>
              <a:t>]</a:t>
            </a:r>
            <a:r>
              <a:rPr lang="cs-CZ" sz="2300" dirty="0" smtClean="0"/>
              <a:t> obrázek počítače dostupné pod licencí </a:t>
            </a:r>
            <a:r>
              <a:rPr lang="cs-CZ" sz="2300" b="1" dirty="0" err="1" smtClean="0"/>
              <a:t>Creative</a:t>
            </a:r>
            <a:r>
              <a:rPr lang="cs-CZ" sz="2300" b="1" dirty="0" smtClean="0"/>
              <a:t> </a:t>
            </a:r>
            <a:r>
              <a:rPr lang="cs-CZ" sz="2300" b="1" dirty="0" err="1" smtClean="0"/>
              <a:t>Commons</a:t>
            </a:r>
            <a:r>
              <a:rPr lang="cs-CZ" sz="2300" b="1" dirty="0" smtClean="0"/>
              <a:t>  </a:t>
            </a:r>
            <a:r>
              <a:rPr lang="cs-CZ" sz="2300" dirty="0" smtClean="0"/>
              <a:t> na www.</a:t>
            </a:r>
          </a:p>
          <a:p>
            <a:pPr>
              <a:buNone/>
            </a:pPr>
            <a:r>
              <a:rPr lang="cs-CZ" sz="2300" dirty="0" smtClean="0">
                <a:solidFill>
                  <a:schemeClr val="accent1">
                    <a:lumMod val="50000"/>
                  </a:schemeClr>
                </a:solidFill>
              </a:rPr>
              <a:t>        </a:t>
            </a:r>
            <a:r>
              <a:rPr lang="cs-CZ" sz="2300" dirty="0" smtClean="0">
                <a:solidFill>
                  <a:schemeClr val="accent1">
                    <a:lumMod val="50000"/>
                  </a:schemeClr>
                </a:solidFill>
                <a:hlinkClick r:id="rId9"/>
              </a:rPr>
              <a:t>http://www.</a:t>
            </a:r>
            <a:r>
              <a:rPr lang="cs-CZ" sz="2300" dirty="0" err="1" smtClean="0">
                <a:solidFill>
                  <a:schemeClr val="accent1">
                    <a:lumMod val="50000"/>
                  </a:schemeClr>
                </a:solidFill>
                <a:hlinkClick r:id="rId9"/>
              </a:rPr>
              <a:t>clker.com</a:t>
            </a:r>
            <a:r>
              <a:rPr lang="cs-CZ" sz="2300" dirty="0" smtClean="0">
                <a:solidFill>
                  <a:schemeClr val="accent1">
                    <a:lumMod val="50000"/>
                  </a:schemeClr>
                </a:solidFill>
                <a:hlinkClick r:id="rId9"/>
              </a:rPr>
              <a:t>/</a:t>
            </a:r>
            <a:r>
              <a:rPr lang="cs-CZ" sz="2300" dirty="0" err="1" smtClean="0">
                <a:solidFill>
                  <a:schemeClr val="accent1">
                    <a:lumMod val="50000"/>
                  </a:schemeClr>
                </a:solidFill>
                <a:hlinkClick r:id="rId9"/>
              </a:rPr>
              <a:t>clipart</a:t>
            </a:r>
            <a:r>
              <a:rPr lang="cs-CZ" sz="2300" dirty="0" smtClean="0">
                <a:solidFill>
                  <a:schemeClr val="accent1">
                    <a:lumMod val="50000"/>
                  </a:schemeClr>
                </a:solidFill>
                <a:hlinkClick r:id="rId9"/>
              </a:rPr>
              <a:t>-14767.html</a:t>
            </a:r>
            <a:endParaRPr lang="cs-CZ" sz="23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sz="2300" dirty="0" smtClean="0"/>
              <a:t>        </a:t>
            </a:r>
            <a:r>
              <a:rPr lang="en-US" sz="2000" dirty="0" smtClean="0"/>
              <a:t>[</a:t>
            </a:r>
            <a:r>
              <a:rPr lang="cs-CZ" sz="2000" dirty="0" smtClean="0"/>
              <a:t>cit. 2011-11-05</a:t>
            </a:r>
            <a:r>
              <a:rPr lang="en-US" sz="2000" dirty="0" smtClean="0"/>
              <a:t>]</a:t>
            </a:r>
            <a:r>
              <a:rPr lang="cs-CZ" sz="2300" dirty="0" smtClean="0"/>
              <a:t> obrázek pastelek dostupné pod licencí </a:t>
            </a:r>
            <a:r>
              <a:rPr lang="cs-CZ" sz="2300" b="1" dirty="0" err="1" smtClean="0"/>
              <a:t>Creative</a:t>
            </a:r>
            <a:r>
              <a:rPr lang="cs-CZ" sz="2300" b="1" dirty="0" smtClean="0"/>
              <a:t> </a:t>
            </a:r>
            <a:r>
              <a:rPr lang="cs-CZ" sz="2300" b="1" dirty="0" err="1" smtClean="0"/>
              <a:t>Commons</a:t>
            </a:r>
            <a:r>
              <a:rPr lang="cs-CZ" sz="2300" b="1" dirty="0" smtClean="0"/>
              <a:t>  </a:t>
            </a:r>
            <a:r>
              <a:rPr lang="cs-CZ" sz="2300" dirty="0" smtClean="0"/>
              <a:t> na www.</a:t>
            </a:r>
            <a:endParaRPr lang="cs-CZ" sz="23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0"/>
              </a:rPr>
              <a:t>http://www.</a:t>
            </a:r>
            <a:r>
              <a:rPr lang="cs-CZ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10"/>
              </a:rPr>
              <a:t>clker.com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0"/>
              </a:rPr>
              <a:t>/</a:t>
            </a:r>
            <a:r>
              <a:rPr lang="cs-CZ" sz="23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10"/>
              </a:rPr>
              <a:t>clipart</a:t>
            </a:r>
            <a:r>
              <a:rPr lang="cs-CZ" sz="23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0"/>
              </a:rPr>
              <a:t>-14667.html</a:t>
            </a:r>
            <a:endParaRPr lang="cs-CZ" sz="2100" dirty="0" smtClean="0"/>
          </a:p>
          <a:p>
            <a:r>
              <a:rPr lang="cs-CZ" sz="2400" dirty="0" smtClean="0"/>
              <a:t>Snímek č.6 :</a:t>
            </a:r>
          </a:p>
          <a:p>
            <a:pPr>
              <a:buNone/>
            </a:pPr>
            <a:r>
              <a:rPr lang="cs-CZ" sz="2400" dirty="0" smtClean="0"/>
              <a:t>        </a:t>
            </a:r>
            <a:r>
              <a:rPr lang="en-US" sz="2400" dirty="0" smtClean="0"/>
              <a:t>[</a:t>
            </a:r>
            <a:r>
              <a:rPr lang="cs-CZ" sz="2400" dirty="0" smtClean="0"/>
              <a:t>cit. 2011-11-05</a:t>
            </a:r>
            <a:r>
              <a:rPr lang="en-US" sz="2400" dirty="0" smtClean="0"/>
              <a:t>]</a:t>
            </a:r>
            <a:r>
              <a:rPr lang="cs-CZ" sz="2400" dirty="0" smtClean="0"/>
              <a:t> obrázek jezera dostupné pod licencí </a:t>
            </a:r>
            <a:r>
              <a:rPr lang="cs-CZ" sz="2400" b="1" dirty="0" err="1" smtClean="0"/>
              <a:t>Creative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Commons</a:t>
            </a:r>
            <a:r>
              <a:rPr lang="cs-CZ" sz="2400" b="1" dirty="0" smtClean="0"/>
              <a:t>  </a:t>
            </a:r>
            <a:r>
              <a:rPr lang="cs-CZ" sz="2400" dirty="0" smtClean="0"/>
              <a:t> na www.</a:t>
            </a: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/>
              </a:rPr>
              <a:t>http://www.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/>
              </a:rPr>
              <a:t>clker.com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/>
              </a:rPr>
              <a:t>/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/>
              </a:rPr>
              <a:t>clipart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/>
              </a:rPr>
              <a:t>-14474.html</a:t>
            </a:r>
            <a:endParaRPr lang="cs-CZ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400" dirty="0" smtClean="0"/>
              <a:t>        </a:t>
            </a:r>
            <a:r>
              <a:rPr lang="en-US" sz="2400" dirty="0" smtClean="0"/>
              <a:t>[</a:t>
            </a:r>
            <a:r>
              <a:rPr lang="cs-CZ" sz="2400" dirty="0" smtClean="0"/>
              <a:t>cit. 2011-11-05</a:t>
            </a:r>
            <a:r>
              <a:rPr lang="en-US" sz="2400" dirty="0" smtClean="0"/>
              <a:t>]</a:t>
            </a:r>
            <a:r>
              <a:rPr lang="cs-CZ" sz="2400" dirty="0" smtClean="0"/>
              <a:t> obrázek děvčat dostupné pod licencí </a:t>
            </a:r>
            <a:r>
              <a:rPr lang="cs-CZ" sz="2400" b="1" dirty="0" err="1" smtClean="0"/>
              <a:t>Creative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Commons</a:t>
            </a:r>
            <a:r>
              <a:rPr lang="cs-CZ" sz="2400" b="1" dirty="0" smtClean="0"/>
              <a:t>  </a:t>
            </a:r>
            <a:r>
              <a:rPr lang="cs-CZ" sz="2400" dirty="0" smtClean="0"/>
              <a:t> na www.</a:t>
            </a:r>
            <a:endParaRPr lang="cs-CZ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2"/>
              </a:rPr>
              <a:t>http://www.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12"/>
              </a:rPr>
              <a:t>clker.com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2"/>
              </a:rPr>
              <a:t>/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12"/>
              </a:rPr>
              <a:t>clipart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2"/>
              </a:rPr>
              <a:t>-43657.html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r>
              <a:rPr lang="cs-CZ" sz="2000" dirty="0" smtClean="0"/>
              <a:t>Citováno dne 5.11.2011</a:t>
            </a:r>
          </a:p>
          <a:p>
            <a:endParaRPr lang="cs-CZ" sz="2000" dirty="0" smtClean="0"/>
          </a:p>
          <a:p>
            <a:endParaRPr lang="cs-CZ" sz="2100" dirty="0" smtClean="0"/>
          </a:p>
          <a:p>
            <a:endParaRPr lang="cs-CZ" sz="2100" dirty="0" smtClean="0"/>
          </a:p>
          <a:p>
            <a:pPr>
              <a:buNone/>
            </a:pPr>
            <a:endParaRPr lang="cs-CZ" sz="1600" dirty="0" smtClean="0"/>
          </a:p>
          <a:p>
            <a:endParaRPr lang="cs-CZ" sz="16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902</TotalTime>
  <Words>541</Words>
  <Application>Microsoft Office PowerPoint</Application>
  <PresentationFormat>Předvádění na obrazovce (4:3)</PresentationFormat>
  <Paragraphs>93</Paragraphs>
  <Slides>7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Talent</vt:lpstr>
      <vt:lpstr>Snímek 1</vt:lpstr>
      <vt:lpstr>    Český jazyk-komunikační a slohová výchova.  DOPIS.                                          </vt:lpstr>
      <vt:lpstr>Český jazyk-komunikační a slohová výchova.  DOPIS.</vt:lpstr>
      <vt:lpstr>Český jazyk-komunikační a slohová výchova.  DOPIS.</vt:lpstr>
      <vt:lpstr>Český jazyk-komunikační a slohová výchova.  DOPIS.</vt:lpstr>
      <vt:lpstr>Český jazyk-komunikační a slohová výchova.  DOPIS.</vt:lpstr>
      <vt:lpstr>Použité zdroje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Jarda</dc:creator>
  <cp:lastModifiedBy>Jarda</cp:lastModifiedBy>
  <cp:revision>423</cp:revision>
  <dcterms:created xsi:type="dcterms:W3CDTF">2011-10-23T13:04:53Z</dcterms:created>
  <dcterms:modified xsi:type="dcterms:W3CDTF">2011-11-11T14:49:49Z</dcterms:modified>
</cp:coreProperties>
</file>