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8" r:id="rId2"/>
    <p:sldId id="257" r:id="rId3"/>
    <p:sldId id="260" r:id="rId4"/>
    <p:sldId id="269" r:id="rId5"/>
    <p:sldId id="261" r:id="rId6"/>
    <p:sldId id="262" r:id="rId7"/>
    <p:sldId id="265" r:id="rId8"/>
    <p:sldId id="266" r:id="rId9"/>
    <p:sldId id="271" r:id="rId10"/>
    <p:sldId id="270" r:id="rId11"/>
    <p:sldId id="267" r:id="rId12"/>
    <p:sldId id="268" r:id="rId13"/>
    <p:sldId id="272" r:id="rId14"/>
    <p:sldId id="25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E1A4396-EFBD-4757-A7AF-3B7804319FBD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785226A-B38C-41A3-A166-AE8F1B5BE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1829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233248E-9461-4320-8681-D6D102D5EBF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BE43D18-61F0-4772-A895-8A3ADD4895E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65BA05-0004-48AF-B7BA-9E7A9417FD0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4CA301-ABCA-4F8D-B6BC-43A160702F4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A4B77-060D-4EB8-A753-B941D2D38B96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3885-4DF0-45BF-8517-993F91AF1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01CEC-4FC9-4997-A7BC-3068C18F4384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3FC1E-6B0B-44C5-A1D2-05A4B4F73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82ED3-4C64-45CE-98EB-2872A5F59DA7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E7E5F-DF2F-41FA-9EDD-4105E3E2C1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3B0C0-E88E-488B-933F-F4B54E24FFCE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B5703-6C37-4A97-9B92-B0476F5171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48881-F5F7-48CC-B990-D78F412C88AF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0B769-33BC-48A9-91F0-D3DCAB105E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35E79-EBAA-44CF-B4A6-E2DE4E7DE101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E0184-6C47-4BB8-9058-4F2D348511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324E07-CBB4-4BF2-8F41-328BCC017645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1C6E-1CA4-4964-858E-5EA6CB6D6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0BDA3-401F-4653-8057-3094C4AC2AB7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6B4FB-C62B-4ED6-B764-3178077918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C51D7-2EEF-4F5C-90AE-C240E35A7A42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66A-5F21-4A42-85B2-646495A4BC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2DBA9-AA49-41AD-B316-946B8A5D2F30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C4F38-3AA9-45E3-9276-34D842731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7DE76-19A4-424E-80B6-804274E3DAC9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3C44A-FCB8-440A-87C5-16F952D109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79CBA7BD-CD4C-47A2-8B5B-F11526293142}" type="datetimeFigureOut">
              <a:rPr lang="cs-CZ"/>
              <a:pPr>
                <a:defRPr/>
              </a:pPr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61F8CB1D-36D6-4016-BB06-7F1BADEF7D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Ea_gpOHESj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AUTOR%20NEUVEDEN.%20N&#225;rodn&#283;%20socialistick&#225;%20n&#283;meck&#225;%20d&#283;lnick&#225;%20strana%20%5bonline%5d.%20%5bcit.%2027.9.2013%5d.%20Dostupn&#253;%20na%20WWW:%20http:/cs.wikipedia.org/wiki/N%C3%A1rodn%C4%9B_socialistick%C3%A1_n%C4%9Bmeck%C3%A1_d%C4%9Blnick%C3%A1_strana" TargetMode="External"/><Relationship Id="rId7" Type="http://schemas.openxmlformats.org/officeDocument/2006/relationships/hyperlink" Target="http://www.youtube.com/watch?v=Ea_gpOHESj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Nacismus" TargetMode="External"/><Relationship Id="rId5" Type="http://schemas.openxmlformats.org/officeDocument/2006/relationships/hyperlink" Target="http://upload.wikimedia.org/wikipedia/commons/6/66/Adolf_Hitler-1933.jpg" TargetMode="External"/><Relationship Id="rId4" Type="http://schemas.openxmlformats.org/officeDocument/2006/relationships/hyperlink" Target="http://upload.wikimedia.org/wikipedia/commons/9/9c/Nazi_Swastik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Lucie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Imrová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VY_12_INOVACE_02B_22_Nacismus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Člověk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 společnost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22.3.2013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ANOTACE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r>
              <a:rPr lang="cs-CZ" sz="2000" dirty="0" smtClean="0">
                <a:solidFill>
                  <a:schemeClr val="tx1"/>
                </a:solidFill>
              </a:rPr>
              <a:t>Materiál obsahuje výukový materiál k tématu nacismus. DUM je určen pro výuku ve 2. ročníku 4letého studia a 4. ročníku 6letého studia.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Cílem tohoto materiálu je seznámit studenty se základními informacemi o nacismu (jména, pojmy, myšlenky atd.).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Součástí prezentace jsou otázky k ověření pochopení  tématu. Mohou posloužit jako podnět k diskusi, nebo mohou být využity jako samostatná práce.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Materiál obsahuje i video k dané problematice.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Jsou zde realizovány mezipředmětové vztahy s dějepisem.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Materiál je určen k interaktivní výuce.</a:t>
            </a:r>
          </a:p>
          <a:p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 smtClean="0"/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Nacionální socialismus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 = </a:t>
            </a:r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nacismus</a:t>
            </a:r>
          </a:p>
          <a:p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Totalitní ideologie uplatňovaná v Německu v letech </a:t>
            </a:r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1933–1945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 ,</a:t>
            </a:r>
          </a:p>
          <a:p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Prosazovaný </a:t>
            </a:r>
            <a:r>
              <a:rPr lang="cs-CZ" i="1" u="sng" dirty="0" smtClean="0">
                <a:solidFill>
                  <a:schemeClr val="tx1"/>
                </a:solidFill>
                <a:cs typeface="Times New Roman" pitchFamily="18" charset="0"/>
              </a:rPr>
              <a:t>Národně socialistickou německou dělnickou stranou</a:t>
            </a:r>
            <a:r>
              <a:rPr lang="cs-CZ" u="sng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(</a:t>
            </a:r>
            <a:r>
              <a:rPr lang="cs-CZ" i="1" dirty="0" smtClean="0">
                <a:solidFill>
                  <a:schemeClr val="tx1"/>
                </a:solidFill>
                <a:cs typeface="Times New Roman" pitchFamily="18" charset="0"/>
              </a:rPr>
              <a:t>NSDAP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) vedenou Adolfem Hitlerem,</a:t>
            </a:r>
          </a:p>
          <a:p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Zdůrazňuje moc státu a vůdce, odmítá demokracii, likviduje občanská práva a svobody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Podstata nacismu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Nacismus vznikl spojením tří koncepcí: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A) fašismus </a:t>
            </a:r>
            <a:r>
              <a:rPr lang="cs-CZ" dirty="0" smtClean="0">
                <a:solidFill>
                  <a:schemeClr val="tx1"/>
                </a:solidFill>
              </a:rPr>
              <a:t>– myšlenka silného a jednotného státu, silný vůdcovský princip a rozdělení společnosti na elity (jednotky SS, SA) a masy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B) rasismus </a:t>
            </a:r>
            <a:r>
              <a:rPr lang="cs-CZ" dirty="0" smtClean="0">
                <a:solidFill>
                  <a:schemeClr val="tx1"/>
                </a:solidFill>
              </a:rPr>
              <a:t>– představy o nadřazenosti árijské rasy a méněcennosti Židů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C) sociální darwinismus</a:t>
            </a:r>
            <a:r>
              <a:rPr lang="cs-CZ" dirty="0" smtClean="0">
                <a:solidFill>
                  <a:schemeClr val="tx1"/>
                </a:solidFill>
              </a:rPr>
              <a:t> – teorie o přežití nejschopnějších (sterilizace a postupná likvidace mentálně a tělesně postižených)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028720"/>
          </a:xfrm>
        </p:spPr>
        <p:txBody>
          <a:bodyPr/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71501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lvl="6"/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			  Obr. 1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chemeClr val="tx1"/>
                </a:solidFill>
              </a:rPr>
              <a:t>    „Jako národní socialisté vidíme v naší vlajce náš program. V červené barvě vidíme sociální myšlenku našeho hnutí, v bílé barvě nacionalistickou myšlenku, v hákovém kříži roli boje za vítězství árijského člověka a současně s tím také myšlenku vítězství tvůrčí práce, která byla vždy antisemitská a antisemitská vždycky bude.“ 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						A. Hitler      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</a:t>
            </a:r>
            <a:r>
              <a:rPr lang="cs-CZ" sz="2000" dirty="0" smtClean="0">
                <a:solidFill>
                  <a:schemeClr val="tx1"/>
                </a:solidFill>
              </a:rPr>
              <a:t>citace 1</a:t>
            </a:r>
          </a:p>
          <a:p>
            <a:pPr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2828054" cy="1712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Adolf Hitler (1889 – 1945)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r. 1933 – stává se říšským kancléřem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r. 1934 – spojil úřad říšského prezidenta a kancléře </a:t>
            </a:r>
            <a:r>
              <a:rPr lang="cs-CZ" dirty="0" smtClean="0">
                <a:solidFill>
                  <a:schemeClr val="tx1"/>
                </a:solidFill>
                <a:latin typeface="Century Gothic"/>
              </a:rPr>
              <a:t>→ stává se neomezeným vládcem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  <a:latin typeface="Century Gothic"/>
              </a:rPr>
              <a:t>30. 4. 1945 spáchal společně se svou ženou Evou sebevraždu v berlínském krytu</a:t>
            </a:r>
          </a:p>
        </p:txBody>
      </p:sp>
      <p:pic>
        <p:nvPicPr>
          <p:cNvPr id="7" name="Zástupný symbol pro obsah 6" descr="http://upload.wikimedia.org/wikipedia/commons/6/66/Adolf_Hitler-1933.jpg"/>
          <p:cNvPicPr>
            <a:picLocks noGrp="1"/>
          </p:cNvPicPr>
          <p:nvPr>
            <p:ph sz="quarter" idx="13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4562" y="1780381"/>
            <a:ext cx="2882900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915816" y="602128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cs typeface="Times New Roman" pitchFamily="18" charset="0"/>
              </a:rPr>
              <a:t>Co pomohlo nacismu              k vzestupu?</a:t>
            </a:r>
            <a:endParaRPr lang="cs-CZ" dirty="0"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u="sng" dirty="0" smtClean="0">
                <a:solidFill>
                  <a:schemeClr val="tx1"/>
                </a:solidFill>
                <a:cs typeface="Times New Roman" pitchFamily="18" charset="0"/>
              </a:rPr>
              <a:t>Ekonomické faktory:</a:t>
            </a:r>
          </a:p>
          <a:p>
            <a:pPr lvl="0">
              <a:buNone/>
            </a:pPr>
            <a:endParaRPr lang="cs-CZ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lvl="0"/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Vysoké válečné reparace po světové válce, které Německo nebylo schopno splácet,</a:t>
            </a:r>
          </a:p>
          <a:p>
            <a:pPr lvl="0"/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Vysoká inflace,</a:t>
            </a:r>
          </a:p>
          <a:p>
            <a:pPr lvl="0"/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Ekonomická krize a z ní vznikající chudoba,</a:t>
            </a:r>
          </a:p>
          <a:p>
            <a:pPr lvl="0"/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Celospolečenský otřes z výsledků války.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pomohlo nacismu              k vzestupu?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u="sng" dirty="0" smtClean="0">
                <a:solidFill>
                  <a:schemeClr val="tx1"/>
                </a:solidFill>
              </a:rPr>
              <a:t>Společenské faktory:</a:t>
            </a:r>
          </a:p>
          <a:p>
            <a:pPr lvl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Nedostatečně vyvinutá demokracie, touha po autoritativní vládě -</a:t>
            </a:r>
            <a:r>
              <a:rPr lang="en-US" dirty="0" smtClean="0">
                <a:solidFill>
                  <a:schemeClr val="tx1"/>
                </a:solidFill>
              </a:rPr>
              <a:t>&gt;</a:t>
            </a:r>
            <a:r>
              <a:rPr lang="cs-CZ" dirty="0" smtClean="0">
                <a:solidFill>
                  <a:schemeClr val="tx1"/>
                </a:solidFill>
              </a:rPr>
              <a:t>odevzdávání do rukou „elit“,</a:t>
            </a: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Užití sociální či socialistické rétoriky přitažlivé pro dělnickou vrstvu,</a:t>
            </a: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Odmítnutí komunistické ideologie,</a:t>
            </a: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Tradice nacionalismu, </a:t>
            </a: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Nesnášenlivost k Židům, judaismu i sionismu - tradiční antisemitismus.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Antisemitismus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= nepřátelství k židovskému národu,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vychází z rasové politiky nacismu – představa o rasově čistém státu,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Židé se židovství nemohou zbavit, nelze je změnit, proto musejí být vyvražděni,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mezníky rasového antisemitismu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charset="0"/>
                <a:cs typeface="Times New Roman" charset="0"/>
              </a:rPr>
              <a:t>1935 - NORIMBERSKÉ ZÁKONY   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charset="0"/>
                <a:cs typeface="Times New Roman" charset="0"/>
              </a:rPr>
              <a:t>právně závazné definování příslušnosti k židovství,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charset="0"/>
                <a:cs typeface="Times New Roman" charset="0"/>
              </a:rPr>
              <a:t>na jejich základě byla prováděna nacistická </a:t>
            </a:r>
            <a:r>
              <a:rPr lang="cs-CZ" b="1" dirty="0" smtClean="0">
                <a:solidFill>
                  <a:schemeClr val="tx1"/>
                </a:solidFill>
                <a:latin typeface="Times New Roman" charset="0"/>
                <a:cs typeface="Times New Roman" charset="0"/>
              </a:rPr>
              <a:t>rasová diskriminace a genocida,</a:t>
            </a:r>
            <a:endParaRPr lang="cs-CZ" dirty="0" smtClean="0">
              <a:solidFill>
                <a:schemeClr val="tx1"/>
              </a:solidFill>
              <a:latin typeface="Times New Roman" charset="0"/>
              <a:cs typeface="Times New Roman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charset="0"/>
                <a:cs typeface="Times New Roman" charset="0"/>
              </a:rPr>
              <a:t>ztráta německého občanství, zákaz uzavírání sňatku mezi Židy a nežidy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  <a:latin typeface="Times New Roman" charset="0"/>
              <a:cs typeface="Times New Roman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charset="0"/>
                <a:cs typeface="Times New Roman" charset="0"/>
              </a:rPr>
              <a:t>1938 – KŘIŠŤÁLOVÁ NOC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charset="0"/>
                <a:cs typeface="Times New Roman" charset="0"/>
              </a:rPr>
              <a:t>útok na synagogy, židovské obchody a byty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Interaktivní ukázka</a:t>
            </a:r>
            <a:endParaRPr lang="cs-CZ" dirty="0"/>
          </a:p>
        </p:txBody>
      </p:sp>
      <p:pic>
        <p:nvPicPr>
          <p:cNvPr id="1026" name="Picture 2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19572" t="17530" r="51913" b="45274"/>
          <a:stretch>
            <a:fillRect/>
          </a:stretch>
        </p:blipFill>
        <p:spPr bwMode="auto">
          <a:xfrm>
            <a:off x="1475656" y="1772816"/>
            <a:ext cx="6048672" cy="4438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ovnoramenný trojúhelník 4">
            <a:hlinkClick r:id="rId2"/>
          </p:cNvPr>
          <p:cNvSpPr/>
          <p:nvPr/>
        </p:nvSpPr>
        <p:spPr>
          <a:xfrm rot="5400000">
            <a:off x="3851920" y="3284984"/>
            <a:ext cx="1296144" cy="100811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ukázce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Kdy se konference ve </a:t>
            </a:r>
            <a:r>
              <a:rPr lang="cs-CZ" dirty="0" err="1" smtClean="0">
                <a:solidFill>
                  <a:schemeClr val="tx1"/>
                </a:solidFill>
              </a:rPr>
              <a:t>Wannsee</a:t>
            </a:r>
            <a:r>
              <a:rPr lang="cs-CZ" dirty="0" smtClean="0">
                <a:solidFill>
                  <a:schemeClr val="tx1"/>
                </a:solidFill>
              </a:rPr>
              <a:t> odehrála?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Jmenujte alespoň tři účastníky konference.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Co je hlavním tématem rozhovoru?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diskusi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Kam byste na osu politického spektra zařadili NSDAP? Odpověď zdůvodněte.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Najděte společné znaky nacismu v Německu a komunismu v Sovětském svazu. V čem se naopak liší?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Proč svět dříve nezareagoval na genocidu židovského národa?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ZDROJE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5478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Archiv autorky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/>
              <a:t>DAVID, Roman. </a:t>
            </a:r>
            <a:r>
              <a:rPr lang="cs-CZ" sz="1400" i="1" dirty="0"/>
              <a:t>Politologie - Základy společenských věd</a:t>
            </a:r>
            <a:r>
              <a:rPr lang="cs-CZ" sz="1400" dirty="0"/>
              <a:t>. Olomouc: Olomouc, s.r.o., 2007, ISBN 978-80-7182-239-4.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/>
              <a:t>AUTOR NEUVEDEN. </a:t>
            </a:r>
            <a:r>
              <a:rPr lang="cs-CZ" sz="1400" i="1" dirty="0"/>
              <a:t>Národně socialistická německá dělnická strana</a:t>
            </a:r>
            <a:r>
              <a:rPr lang="cs-CZ" sz="1400" dirty="0"/>
              <a:t> [online]. [cit. </a:t>
            </a:r>
            <a:r>
              <a:rPr lang="cs-CZ" sz="1400" dirty="0" smtClean="0"/>
              <a:t>22. 3. 2013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http://cs.wikipedia.org/wiki/N%C3%A1rodn%C4%9B_socialistick%C3%A1_n%C4%9Bmeck%C3%A1_d%C4%9Blnick%C3%A1_strana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Obr. 1: </a:t>
            </a:r>
            <a:r>
              <a:rPr lang="cs-CZ" sz="1400" dirty="0" smtClean="0"/>
              <a:t>FINOBACCI. </a:t>
            </a:r>
            <a:r>
              <a:rPr lang="cs-CZ" sz="1400" i="1" dirty="0" smtClean="0"/>
              <a:t>http://cs.wikipedia.org/wiki/Soubor:Nazi_Swastika.svg</a:t>
            </a:r>
            <a:r>
              <a:rPr lang="cs-CZ" sz="1400" dirty="0" smtClean="0"/>
              <a:t> [online]. [cit. 22. 3. 2013]. Dostupný na WWW: </a:t>
            </a:r>
            <a:r>
              <a:rPr lang="cs-CZ" sz="1400" dirty="0" smtClean="0">
                <a:hlinkClick r:id="rId4"/>
              </a:rPr>
              <a:t>http://upload.wikimedia.org/wikipedia/commons/9/9c/Nazi_Swastika.svg </a:t>
            </a:r>
            <a:endParaRPr lang="cs-CZ" sz="1400" dirty="0" smtClean="0"/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Obr. 2: </a:t>
            </a:r>
            <a:r>
              <a:rPr lang="cs-CZ" sz="1400" dirty="0" smtClean="0"/>
              <a:t>HOFFMAN, Heinrich. </a:t>
            </a:r>
            <a:r>
              <a:rPr lang="cs-CZ" sz="1400" i="1" dirty="0" smtClean="0"/>
              <a:t>http://cs.wikipedia.org/wiki/Soubor:Adolf_Hitler-1933.jpg</a:t>
            </a:r>
            <a:r>
              <a:rPr lang="cs-CZ" sz="1400" dirty="0" smtClean="0"/>
              <a:t> [online]. [cit. 22. 3. 2013]. Dostupný na WWW: </a:t>
            </a:r>
            <a:r>
              <a:rPr lang="cs-CZ" sz="1400" dirty="0" smtClean="0">
                <a:hlinkClick r:id="rId5"/>
              </a:rPr>
              <a:t>http://upload.wikimedia.org/wikipedia/commons/6/66/Adolf_Hitler-1933.jpg </a:t>
            </a:r>
            <a:endParaRPr lang="cs-CZ" sz="1400" dirty="0" smtClean="0"/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/>
          </a:p>
          <a:p>
            <a:r>
              <a:rPr lang="cs-CZ" sz="1400" dirty="0" smtClean="0"/>
              <a:t>Citace 1: AUTOR NEZNÁMÝ. </a:t>
            </a:r>
            <a:r>
              <a:rPr lang="cs-CZ" sz="1400" i="1" dirty="0" smtClean="0"/>
              <a:t>Nacismus</a:t>
            </a:r>
            <a:r>
              <a:rPr lang="cs-CZ" sz="1400" dirty="0" smtClean="0"/>
              <a:t> [online]. [cit. 22. 3. 2013]. Dostupný na WWW: </a:t>
            </a:r>
            <a:r>
              <a:rPr lang="cs-CZ" sz="1400" dirty="0" smtClean="0">
                <a:hlinkClick r:id="rId6"/>
              </a:rPr>
              <a:t>http://cs.wikipedia.org/wiki/Nacismus#Symbolika_nacismu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Zdroj videa – hypertextový odkaz:</a:t>
            </a:r>
          </a:p>
          <a:p>
            <a:r>
              <a:rPr lang="cs-CZ" sz="1400" dirty="0">
                <a:hlinkClick r:id="rId7"/>
              </a:rPr>
              <a:t>http://www.youtube.com/watch?v=Ea_gpOHESj0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21646</TotalTime>
  <Words>670</Words>
  <Application>Microsoft Office PowerPoint</Application>
  <PresentationFormat>Předvádění na obrazovce (4:3)</PresentationFormat>
  <Paragraphs>107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ŠABLONA DUM 2003</vt:lpstr>
      <vt:lpstr>Prezentace aplikace PowerPoint</vt:lpstr>
      <vt:lpstr>ANOTACE</vt:lpstr>
      <vt:lpstr>Nacismus</vt:lpstr>
      <vt:lpstr>Podstata nacismu</vt:lpstr>
      <vt:lpstr>Znak</vt:lpstr>
      <vt:lpstr>Adolf Hitler (1889 – 1945)</vt:lpstr>
      <vt:lpstr>Co pomohlo nacismu              k vzestupu?</vt:lpstr>
      <vt:lpstr>Co pomohlo nacismu              k vzestupu?</vt:lpstr>
      <vt:lpstr>Antisemitismus</vt:lpstr>
      <vt:lpstr>Hlavní mezníky rasového antisemitismu</vt:lpstr>
      <vt:lpstr>Interaktivní ukázka</vt:lpstr>
      <vt:lpstr>Otázky k ukázce</vt:lpstr>
      <vt:lpstr>Otázky k diskusi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 Šesták</dc:creator>
  <cp:lastModifiedBy>Lucie Imrová</cp:lastModifiedBy>
  <cp:revision>39</cp:revision>
  <dcterms:created xsi:type="dcterms:W3CDTF">2013-09-07T16:32:12Z</dcterms:created>
  <dcterms:modified xsi:type="dcterms:W3CDTF">2013-09-27T05:49:40Z</dcterms:modified>
</cp:coreProperties>
</file>