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2"/>
  </p:notesMasterIdLst>
  <p:sldIdLst>
    <p:sldId id="256" r:id="rId2"/>
    <p:sldId id="262" r:id="rId3"/>
    <p:sldId id="297" r:id="rId4"/>
    <p:sldId id="264" r:id="rId5"/>
    <p:sldId id="281" r:id="rId6"/>
    <p:sldId id="335" r:id="rId7"/>
    <p:sldId id="336" r:id="rId8"/>
    <p:sldId id="337" r:id="rId9"/>
    <p:sldId id="338" r:id="rId10"/>
    <p:sldId id="339" r:id="rId11"/>
    <p:sldId id="340" r:id="rId12"/>
    <p:sldId id="341" r:id="rId13"/>
    <p:sldId id="331" r:id="rId14"/>
    <p:sldId id="287" r:id="rId15"/>
    <p:sldId id="286" r:id="rId16"/>
    <p:sldId id="288" r:id="rId17"/>
    <p:sldId id="289" r:id="rId18"/>
    <p:sldId id="292" r:id="rId19"/>
    <p:sldId id="291" r:id="rId20"/>
    <p:sldId id="260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4" autoAdjust="0"/>
    <p:restoredTop sz="94139" autoAdjust="0"/>
  </p:normalViewPr>
  <p:slideViewPr>
    <p:cSldViewPr>
      <p:cViewPr>
        <p:scale>
          <a:sx n="66" d="100"/>
          <a:sy n="66" d="100"/>
        </p:scale>
        <p:origin x="-72" y="89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pPr algn="l"/>
          <a:r>
            <a:rPr lang="cs-CZ" sz="2000" b="1" dirty="0" smtClean="0"/>
            <a:t>Téma sady: Elektrický proud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60B5D622-D348-4384-9EFA-863CA4F7B7A3}">
      <dgm:prSet phldrT="[Text]"/>
      <dgm:spPr/>
      <dgm:t>
        <a:bodyPr/>
        <a:lstStyle/>
        <a:p>
          <a:pPr algn="l"/>
          <a:r>
            <a:rPr lang="cs-CZ" sz="2000" b="1" dirty="0" smtClean="0"/>
            <a:t>Název: </a:t>
          </a:r>
          <a:r>
            <a:rPr lang="cs-CZ" sz="2000" b="0" dirty="0" smtClean="0"/>
            <a:t>VY_32_INOVACE_Příměsové polovodiče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pPr algn="l"/>
          <a:r>
            <a:rPr lang="cs-CZ" sz="2000" b="1" dirty="0" smtClean="0"/>
            <a:t>Autor: Mgr. Petr Tomek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pPr algn="l"/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8D78E2D7-18A7-41DD-9962-57B3FE2BEBDD}">
      <dgm:prSet/>
      <dgm:spPr/>
      <dgm:t>
        <a:bodyPr/>
        <a:lstStyle/>
        <a:p>
          <a:pPr algn="l"/>
          <a:r>
            <a:rPr lang="cs-CZ" b="1" dirty="0" smtClean="0"/>
            <a:t>Datum/období: podzim 2013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A6F0E638-0CDE-4E1F-BB57-10C18463C623}">
      <dgm:prSet/>
      <dgm:spPr/>
      <dgm:t>
        <a:bodyPr/>
        <a:lstStyle/>
        <a:p>
          <a:pPr algn="l"/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X="1010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X="1015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2E8544E8-1A40-4A6F-847E-576E36A81948}" type="datetimeFigureOut">
              <a:rPr lang="cs-CZ"/>
              <a:pPr>
                <a:defRPr/>
              </a:pPr>
              <a:t>12.1.2014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0DD625C9-6EBF-4F9C-B78E-08AD25B8D4D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96F46D-FBE0-4AE1-8589-9B9CA1605CF1}" type="datetime1">
              <a:rPr lang="cs-CZ"/>
              <a:pPr>
                <a:defRPr/>
              </a:pPr>
              <a:t>12.1.2014</a:t>
            </a:fld>
            <a:endParaRPr lang="cs-CZ" dirty="0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C6C530-CAE3-472B-B416-F9DC45FC778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A63063-C5A0-430B-BC9F-C256A0629843}" type="datetime1">
              <a:rPr lang="cs-CZ"/>
              <a:pPr>
                <a:defRPr/>
              </a:pPr>
              <a:t>12.1.2014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66C687-C49C-4826-97D3-6457A8078F3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A66899-F34F-4A09-BA4F-330063ACE828}" type="datetime1">
              <a:rPr lang="cs-CZ"/>
              <a:pPr>
                <a:defRPr/>
              </a:pPr>
              <a:t>12.1.2014</a:t>
            </a:fld>
            <a:endParaRPr lang="cs-CZ" dirty="0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CEEB4C-F61D-46DA-A63F-7B04E55C273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238A53-CE07-465D-BDFA-5D2B4F839281}" type="datetime1">
              <a:rPr lang="cs-CZ"/>
              <a:pPr>
                <a:defRPr/>
              </a:pPr>
              <a:t>12.1.2014</a:t>
            </a:fld>
            <a:endParaRPr lang="cs-CZ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3FB786-B16A-4A03-B2CC-B917AA9D031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CDACAE-41F6-4D8F-9889-040DF1B63782}" type="datetime1">
              <a:rPr lang="cs-CZ"/>
              <a:pPr>
                <a:defRPr/>
              </a:pPr>
              <a:t>12.1.2014</a:t>
            </a:fld>
            <a:endParaRPr lang="cs-CZ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C89227-8422-4BCC-A71D-DDEBD3129DD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4FE98E-E986-450D-A414-1653C32ACF42}" type="datetime1">
              <a:rPr lang="cs-CZ"/>
              <a:pPr>
                <a:defRPr/>
              </a:pPr>
              <a:t>12.1.2014</a:t>
            </a:fld>
            <a:endParaRPr lang="cs-CZ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6BEF00-EE30-4980-9CED-E538F7CD374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924459-13E1-4887-A48A-EDB5123C63DC}" type="datetime1">
              <a:rPr lang="cs-CZ"/>
              <a:pPr>
                <a:defRPr/>
              </a:pPr>
              <a:t>12.1.2014</a:t>
            </a:fld>
            <a:endParaRPr lang="cs-CZ" dirty="0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9F50E1-9531-4B9D-8A2F-C66BC481FC2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CD2033-F469-4BD4-B29E-93A83F07A259}" type="datetime1">
              <a:rPr lang="cs-CZ"/>
              <a:pPr>
                <a:defRPr/>
              </a:pPr>
              <a:t>12.1.2014</a:t>
            </a:fld>
            <a:endParaRPr lang="cs-CZ" dirty="0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34A161-3005-4A40-8668-13C19880E17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dirty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2F0BDD-7273-4F46-BF66-2E75B05E6862}" type="datetime1">
              <a:rPr lang="cs-CZ"/>
              <a:pPr>
                <a:defRPr/>
              </a:pPr>
              <a:t>12.1.2014</a:t>
            </a:fld>
            <a:endParaRPr lang="cs-CZ" dirty="0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5627-6DEA-40BA-8AC0-3B1D9943F01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F1A967-F2B4-43B0-8351-EE9BA0B02F0E}" type="datetime1">
              <a:rPr lang="cs-CZ"/>
              <a:pPr>
                <a:defRPr/>
              </a:pPr>
              <a:t>12.1.2014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14283B-6DFC-490C-9382-D5F03BE6C67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EBAE0D-6A5E-4AED-87CD-19B658D58F41}" type="datetime1">
              <a:rPr lang="cs-CZ"/>
              <a:pPr>
                <a:defRPr/>
              </a:pPr>
              <a:t>12.1.2014</a:t>
            </a:fld>
            <a:endParaRPr lang="cs-CZ" dirty="0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9DE7CB-D282-4BEA-9FF9-EC9EC16660E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</p:grp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E666BC2-F1D3-4051-A7CF-D3C9CAEDD2B1}" type="datetime1">
              <a:rPr lang="cs-CZ"/>
              <a:pPr>
                <a:defRPr/>
              </a:pPr>
              <a:t>12.1.2014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 dirty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5EFCC48-0D41-456A-A044-D45824B95F4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032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81" r:id="rId2"/>
    <p:sldLayoutId id="2147483782" r:id="rId3"/>
    <p:sldLayoutId id="2147483779" r:id="rId4"/>
    <p:sldLayoutId id="2147483778" r:id="rId5"/>
    <p:sldLayoutId id="2147483777" r:id="rId6"/>
    <p:sldLayoutId id="2147483783" r:id="rId7"/>
    <p:sldLayoutId id="2147483784" r:id="rId8"/>
    <p:sldLayoutId id="2147483785" r:id="rId9"/>
    <p:sldLayoutId id="2147483776" r:id="rId10"/>
    <p:sldLayoutId id="2147483786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e-chembook.eu/cz/doplnky/periodicke-tabulky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hyperlink" Target="http://lucy.troja.mff.cuni.cz/~tichy/elektross/soucastky/jeden_prechod/primes_polovodic.html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hyperlink" Target="http://lucy.troja.mff.cuni.cz/~tichy/elektross/soucastky/jeden_prechod/primes_polovodic.html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lucy.troja.mff.cuni.cz/~tichy/elektross/soucastky/jeden_prechod/dioda.html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hyperlink" Target="http://lucy.troja.mff.cuni.cz/~tichy/elektross/soucastky/jeden_prechod/dioda.html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hyperlink" Target="http://lucy.troja.mff.cuni.cz/~tichy/elektross/soucastky/jeden_prechod/dioda.html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2.gif"/><Relationship Id="rId7" Type="http://schemas.openxmlformats.org/officeDocument/2006/relationships/hyperlink" Target="http://www.youtube.com/watch?v=Vigr1g7Pm8Y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office.microsoft.com/" TargetMode="External"/><Relationship Id="rId3" Type="http://schemas.openxmlformats.org/officeDocument/2006/relationships/hyperlink" Target="http://www.cez.cz/edee/content/microsites/solarni/k31.htm" TargetMode="External"/><Relationship Id="rId7" Type="http://schemas.openxmlformats.org/officeDocument/2006/relationships/hyperlink" Target="http://cs.wikipedia.org/wiki/LED" TargetMode="External"/><Relationship Id="rId2" Type="http://schemas.openxmlformats.org/officeDocument/2006/relationships/hyperlink" Target="http://www.e-chembook.eu/cz/doplnky/periodicke-tabulk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Polovodi%C4%8Dov%C3%A1_dioda" TargetMode="External"/><Relationship Id="rId5" Type="http://schemas.openxmlformats.org/officeDocument/2006/relationships/hyperlink" Target="http://www.cez.cz/edee/content/microsites/elektrina/fyz9.htm" TargetMode="External"/><Relationship Id="rId4" Type="http://schemas.openxmlformats.org/officeDocument/2006/relationships/hyperlink" Target="http://lucy.troja.mff.cuni.cz/~tichy/elektross/soucastky/jeden_prechod/primes_polovodic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>
          <a:xfrm>
            <a:off x="1800225" y="1844675"/>
            <a:ext cx="5543550" cy="1008063"/>
          </a:xfrm>
        </p:spPr>
        <p:txBody>
          <a:bodyPr/>
          <a:lstStyle/>
          <a:p>
            <a:r>
              <a:rPr lang="cs-CZ" sz="2800" smtClean="0"/>
              <a:t>Základní škola a Mateřská škola Bílá Třemešná, okres Trutnov</a:t>
            </a:r>
            <a:endParaRPr lang="cs-CZ" sz="2800" b="1" smtClean="0"/>
          </a:p>
        </p:txBody>
      </p:sp>
      <p:graphicFrame>
        <p:nvGraphicFramePr>
          <p:cNvPr id="6" name="Diagram 5"/>
          <p:cNvGraphicFramePr/>
          <p:nvPr/>
        </p:nvGraphicFramePr>
        <p:xfrm>
          <a:off x="285720" y="3284984"/>
          <a:ext cx="8501121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9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690688" y="476250"/>
            <a:ext cx="5761037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TextovéPole 2"/>
          <p:cNvSpPr txBox="1">
            <a:spLocks noChangeArrowheads="1"/>
          </p:cNvSpPr>
          <p:nvPr/>
        </p:nvSpPr>
        <p:spPr bwMode="auto">
          <a:xfrm>
            <a:off x="1690688" y="2955925"/>
            <a:ext cx="57610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solidFill>
                  <a:schemeClr val="bg1"/>
                </a:solidFill>
                <a:latin typeface="Candara" pitchFamily="34" charset="0"/>
              </a:rPr>
              <a:t>Škola pro 21. století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sah 1"/>
          <p:cNvSpPr>
            <a:spLocks noGrp="1"/>
          </p:cNvSpPr>
          <p:nvPr>
            <p:ph idx="1"/>
          </p:nvPr>
        </p:nvSpPr>
        <p:spPr>
          <a:xfrm>
            <a:off x="395288" y="2674938"/>
            <a:ext cx="8353425" cy="3633787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cs-CZ" smtClean="0"/>
              <a:t>Prezentace je určena pro výklad učiva o příměsových polovodičích a PN přechodu v 9. ročníku ZŠ. </a:t>
            </a:r>
          </a:p>
          <a:p>
            <a:pPr>
              <a:buFont typeface="Arial" charset="0"/>
              <a:buChar char="•"/>
            </a:pPr>
            <a:r>
              <a:rPr lang="cs-CZ" smtClean="0"/>
              <a:t>Prezentace se skládá ze tří částí:</a:t>
            </a:r>
          </a:p>
          <a:p>
            <a:pPr lvl="1">
              <a:buFont typeface="Arial" charset="0"/>
              <a:buChar char="•"/>
            </a:pPr>
            <a:r>
              <a:rPr lang="cs-CZ" smtClean="0"/>
              <a:t>Výklad nové látky (snímky 4 – 12): Vlastní polovodiče, jak se liší odpor příměsové polovodiče typu N a P, co je PN přechod, jak se pohybují volné elektrony a díry při zapojení v závěrném a propustném směru, co je polovodičová dioda a tranzistor.</a:t>
            </a:r>
          </a:p>
          <a:p>
            <a:pPr lvl="1">
              <a:buFont typeface="Arial" charset="0"/>
              <a:buChar char="•"/>
            </a:pPr>
            <a:r>
              <a:rPr lang="cs-CZ" smtClean="0"/>
              <a:t>Shrnutí probrané látky a závěrečný test (snímky 13 – 19).</a:t>
            </a:r>
          </a:p>
          <a:p>
            <a:pPr lvl="1">
              <a:buFont typeface="Arial" charset="0"/>
              <a:buChar char="•"/>
            </a:pPr>
            <a:r>
              <a:rPr lang="cs-CZ" smtClean="0"/>
              <a:t>Časová náročnost 35 min.</a:t>
            </a:r>
          </a:p>
          <a:p>
            <a:pPr lvl="1">
              <a:buFont typeface="Arial" charset="0"/>
              <a:buChar char="•"/>
            </a:pPr>
            <a:endParaRPr lang="cs-CZ" smtClean="0"/>
          </a:p>
        </p:txBody>
      </p:sp>
      <p:sp>
        <p:nvSpPr>
          <p:cNvPr id="15362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9B192B6-9C0A-4F39-9189-B93D5A5FCC9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  <p:sp>
        <p:nvSpPr>
          <p:cNvPr id="15363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sah 1"/>
          <p:cNvSpPr>
            <a:spLocks noGrp="1"/>
          </p:cNvSpPr>
          <p:nvPr>
            <p:ph idx="1"/>
          </p:nvPr>
        </p:nvSpPr>
        <p:spPr>
          <a:xfrm>
            <a:off x="395288" y="2674938"/>
            <a:ext cx="8353425" cy="3633787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cs-CZ" smtClean="0"/>
              <a:t>Popis práce s prezentací:</a:t>
            </a:r>
          </a:p>
          <a:p>
            <a:pPr lvl="1">
              <a:buFont typeface="Arial" charset="0"/>
              <a:buChar char="•"/>
            </a:pPr>
            <a:r>
              <a:rPr lang="cs-CZ" smtClean="0"/>
              <a:t>Mezi jednotlivými snímky se přechází standardním způsobem.</a:t>
            </a:r>
          </a:p>
          <a:p>
            <a:pPr lvl="1">
              <a:buFont typeface="Arial" charset="0"/>
              <a:buChar char="•"/>
            </a:pPr>
            <a:r>
              <a:rPr lang="cs-CZ" smtClean="0"/>
              <a:t>Snímek č. 12 obsahuje hypertextový odkaz na video s demonstrací diodového jevu.</a:t>
            </a:r>
          </a:p>
          <a:p>
            <a:pPr lvl="1">
              <a:buFont typeface="Arial" charset="0"/>
              <a:buChar char="•"/>
            </a:pPr>
            <a:r>
              <a:rPr lang="cs-CZ" smtClean="0"/>
              <a:t>Snímky č. 15 – 19 obsahují testové otázky s nabídnutými možnostmi odpovědí. Žáci po kliknutí na odpověď na interaktivní tabuli, nebo myší přímo v prezentaci ihned zjistí, zda odpověděli správně (zobrazí se ikona správné nebo nesprávné odpovědi, která po chvíli opět zmizí).</a:t>
            </a:r>
          </a:p>
        </p:txBody>
      </p:sp>
      <p:sp>
        <p:nvSpPr>
          <p:cNvPr id="16386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F3B0E4E-D3A6-4114-AF5F-7668B57277B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  <p:sp>
        <p:nvSpPr>
          <p:cNvPr id="16387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3"/>
          <p:cNvSpPr>
            <a:spLocks noGrp="1"/>
          </p:cNvSpPr>
          <p:nvPr>
            <p:ph type="ctrTitle"/>
          </p:nvPr>
        </p:nvSpPr>
        <p:spPr>
          <a:xfrm>
            <a:off x="685800" y="2006600"/>
            <a:ext cx="7772400" cy="1779588"/>
          </a:xfrm>
        </p:spPr>
        <p:txBody>
          <a:bodyPr/>
          <a:lstStyle/>
          <a:p>
            <a:r>
              <a:rPr lang="cs-CZ" sz="6000" smtClean="0"/>
              <a:t>Příměsové polovodiče</a:t>
            </a:r>
          </a:p>
        </p:txBody>
      </p:sp>
      <p:sp>
        <p:nvSpPr>
          <p:cNvPr id="17410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0CD5157-AB9C-4406-AFA9-71353496D5C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0B674A8-3124-46DC-9FF2-C5B5D9D0D36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  <p:sp>
        <p:nvSpPr>
          <p:cNvPr id="1843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Pohled na periodickou tabulku</a:t>
            </a:r>
          </a:p>
        </p:txBody>
      </p:sp>
      <p:sp>
        <p:nvSpPr>
          <p:cNvPr id="18435" name="Obdélník 6"/>
          <p:cNvSpPr>
            <a:spLocks noChangeArrowheads="1"/>
          </p:cNvSpPr>
          <p:nvPr/>
        </p:nvSpPr>
        <p:spPr bwMode="auto">
          <a:xfrm>
            <a:off x="9145588" y="5722938"/>
            <a:ext cx="45720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  <a:hlinkClick r:id="rId2"/>
              </a:rPr>
              <a:t>http://www.e-chembook.eu/cz/doplnky/periodicke-tabulky</a:t>
            </a:r>
            <a:endParaRPr lang="cs-CZ">
              <a:latin typeface="Candara" pitchFamily="34" charset="0"/>
            </a:endParaRPr>
          </a:p>
        </p:txBody>
      </p:sp>
      <p:grpSp>
        <p:nvGrpSpPr>
          <p:cNvPr id="10" name="Skupina 9"/>
          <p:cNvGrpSpPr>
            <a:grpSpLocks/>
          </p:cNvGrpSpPr>
          <p:nvPr/>
        </p:nvGrpSpPr>
        <p:grpSpPr bwMode="auto">
          <a:xfrm>
            <a:off x="539750" y="1349375"/>
            <a:ext cx="8435975" cy="5348288"/>
            <a:chOff x="539552" y="1349846"/>
            <a:chExt cx="8436151" cy="5347960"/>
          </a:xfrm>
        </p:grpSpPr>
        <p:pic>
          <p:nvPicPr>
            <p:cNvPr id="18440" name="Picture 2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539552" y="1349846"/>
              <a:ext cx="8064896" cy="53479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8441" name="Obdélník 1"/>
            <p:cNvSpPr>
              <a:spLocks noChangeArrowheads="1"/>
            </p:cNvSpPr>
            <p:nvPr/>
          </p:nvSpPr>
          <p:spPr bwMode="auto">
            <a:xfrm>
              <a:off x="8233192" y="6328474"/>
              <a:ext cx="742511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1</a:t>
              </a:r>
            </a:p>
          </p:txBody>
        </p:sp>
      </p:grpSp>
      <p:sp>
        <p:nvSpPr>
          <p:cNvPr id="6" name="Šipka doleva 5"/>
          <p:cNvSpPr/>
          <p:nvPr/>
        </p:nvSpPr>
        <p:spPr>
          <a:xfrm rot="16200000">
            <a:off x="5373688" y="981075"/>
            <a:ext cx="2376488" cy="503237"/>
          </a:xfrm>
          <a:prstGeom prst="leftArrow">
            <a:avLst>
              <a:gd name="adj1" fmla="val 75915"/>
              <a:gd name="adj2" fmla="val 50000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4 valenční elektrony</a:t>
            </a:r>
            <a:endParaRPr lang="cs-CZ" b="1" dirty="0"/>
          </a:p>
        </p:txBody>
      </p:sp>
      <p:sp>
        <p:nvSpPr>
          <p:cNvPr id="8" name="Šipka doleva 7"/>
          <p:cNvSpPr/>
          <p:nvPr/>
        </p:nvSpPr>
        <p:spPr>
          <a:xfrm rot="16200000">
            <a:off x="4860132" y="980281"/>
            <a:ext cx="2376488" cy="504825"/>
          </a:xfrm>
          <a:prstGeom prst="leftArrow">
            <a:avLst>
              <a:gd name="adj1" fmla="val 75915"/>
              <a:gd name="adj2" fmla="val 50000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3</a:t>
            </a:r>
            <a:r>
              <a:rPr lang="cs-CZ" b="1" dirty="0"/>
              <a:t> valenční elektrony</a:t>
            </a:r>
            <a:endParaRPr lang="cs-CZ" b="1" dirty="0"/>
          </a:p>
        </p:txBody>
      </p:sp>
      <p:sp>
        <p:nvSpPr>
          <p:cNvPr id="9" name="Šipka doleva 8"/>
          <p:cNvSpPr/>
          <p:nvPr/>
        </p:nvSpPr>
        <p:spPr>
          <a:xfrm rot="16200000">
            <a:off x="5877719" y="980281"/>
            <a:ext cx="2376488" cy="504825"/>
          </a:xfrm>
          <a:prstGeom prst="leftArrow">
            <a:avLst>
              <a:gd name="adj1" fmla="val 75915"/>
              <a:gd name="adj2" fmla="val 50000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5</a:t>
            </a:r>
            <a:r>
              <a:rPr lang="cs-CZ" b="1" dirty="0"/>
              <a:t> </a:t>
            </a:r>
            <a:r>
              <a:rPr lang="cs-CZ" b="1" dirty="0" err="1"/>
              <a:t>valenč</a:t>
            </a:r>
            <a:r>
              <a:rPr lang="cs-CZ" b="1" dirty="0"/>
              <a:t>.  elektronů</a:t>
            </a:r>
            <a:endParaRPr lang="cs-CZ" b="1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9BDD933-D4CB-43F9-9404-19DD6873F68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  <p:sp>
        <p:nvSpPr>
          <p:cNvPr id="19458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Vlastní polovodiče</a:t>
            </a:r>
          </a:p>
        </p:txBody>
      </p:sp>
      <p:sp>
        <p:nvSpPr>
          <p:cNvPr id="23" name="Zástupný symbol pro obsah 1"/>
          <p:cNvSpPr>
            <a:spLocks noGrp="1"/>
          </p:cNvSpPr>
          <p:nvPr>
            <p:ph idx="1"/>
          </p:nvPr>
        </p:nvSpPr>
        <p:spPr>
          <a:xfrm>
            <a:off x="179388" y="4437063"/>
            <a:ext cx="8856662" cy="2232025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cs-CZ" smtClean="0"/>
              <a:t>Když se elektron uvolní z vazby</a:t>
            </a:r>
            <a:r>
              <a:rPr lang="cs-CZ" smtClean="0">
                <a:latin typeface="Arial" charset="0"/>
              </a:rPr>
              <a:t>,</a:t>
            </a:r>
            <a:r>
              <a:rPr lang="cs-CZ" smtClean="0"/>
              <a:t> vznikne díra</a:t>
            </a:r>
          </a:p>
          <a:p>
            <a:pPr>
              <a:buFont typeface="Arial" charset="0"/>
              <a:buChar char="•"/>
            </a:pPr>
            <a:r>
              <a:rPr lang="cs-CZ" smtClean="0"/>
              <a:t>Elektrony se mohou volně pohybovat polovodičem</a:t>
            </a:r>
          </a:p>
          <a:p>
            <a:pPr>
              <a:buFont typeface="Arial" charset="0"/>
              <a:buChar char="•"/>
            </a:pPr>
            <a:r>
              <a:rPr lang="cs-CZ" smtClean="0"/>
              <a:t>Do díry může přeskočit elektron odjinud – díra vznikne na jiném místě (tedy může se pohybovat podobně jako volné elektrony)</a:t>
            </a:r>
          </a:p>
          <a:p>
            <a:pPr>
              <a:buFont typeface="Arial" charset="0"/>
              <a:buChar char="•"/>
            </a:pPr>
            <a:r>
              <a:rPr lang="cs-CZ" b="1" smtClean="0"/>
              <a:t>Počet</a:t>
            </a:r>
            <a:r>
              <a:rPr lang="cs-CZ" smtClean="0"/>
              <a:t> volných elektronů a děr </a:t>
            </a:r>
            <a:r>
              <a:rPr lang="cs-CZ" b="1" smtClean="0"/>
              <a:t>je stejný</a:t>
            </a:r>
          </a:p>
        </p:txBody>
      </p:sp>
      <p:grpSp>
        <p:nvGrpSpPr>
          <p:cNvPr id="5" name="Skupina 4"/>
          <p:cNvGrpSpPr>
            <a:grpSpLocks/>
          </p:cNvGrpSpPr>
          <p:nvPr/>
        </p:nvGrpSpPr>
        <p:grpSpPr bwMode="auto">
          <a:xfrm>
            <a:off x="1116013" y="2349500"/>
            <a:ext cx="2674937" cy="1906588"/>
            <a:chOff x="1115616" y="2348880"/>
            <a:chExt cx="2674763" cy="1907140"/>
          </a:xfrm>
        </p:grpSpPr>
        <p:pic>
          <p:nvPicPr>
            <p:cNvPr id="19470" name="Picture 2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1115616" y="2348880"/>
              <a:ext cx="1905000" cy="18764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9471" name="Obdélník 8"/>
            <p:cNvSpPr>
              <a:spLocks noChangeArrowheads="1"/>
            </p:cNvSpPr>
            <p:nvPr/>
          </p:nvSpPr>
          <p:spPr bwMode="auto">
            <a:xfrm>
              <a:off x="3020616" y="3886688"/>
              <a:ext cx="769763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2</a:t>
              </a:r>
            </a:p>
          </p:txBody>
        </p:sp>
      </p:grpSp>
      <p:grpSp>
        <p:nvGrpSpPr>
          <p:cNvPr id="6" name="Skupina 5"/>
          <p:cNvGrpSpPr>
            <a:grpSpLocks/>
          </p:cNvGrpSpPr>
          <p:nvPr/>
        </p:nvGrpSpPr>
        <p:grpSpPr bwMode="auto">
          <a:xfrm>
            <a:off x="5148263" y="2366963"/>
            <a:ext cx="2679700" cy="1901825"/>
            <a:chOff x="5148064" y="2366299"/>
            <a:chExt cx="2679571" cy="1903017"/>
          </a:xfrm>
        </p:grpSpPr>
        <p:pic>
          <p:nvPicPr>
            <p:cNvPr id="19468" name="Picture 3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5148064" y="2366299"/>
              <a:ext cx="1905000" cy="18764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9469" name="Obdélník 9"/>
            <p:cNvSpPr>
              <a:spLocks noChangeArrowheads="1"/>
            </p:cNvSpPr>
            <p:nvPr/>
          </p:nvSpPr>
          <p:spPr bwMode="auto">
            <a:xfrm>
              <a:off x="7053064" y="3899984"/>
              <a:ext cx="774571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3</a:t>
              </a:r>
            </a:p>
          </p:txBody>
        </p:sp>
      </p:grpSp>
      <p:sp>
        <p:nvSpPr>
          <p:cNvPr id="8" name="Čárový popisek 1 7"/>
          <p:cNvSpPr/>
          <p:nvPr/>
        </p:nvSpPr>
        <p:spPr>
          <a:xfrm>
            <a:off x="7293876" y="2492896"/>
            <a:ext cx="1296144" cy="576064"/>
          </a:xfrm>
          <a:prstGeom prst="borderCallout1">
            <a:avLst>
              <a:gd name="adj1" fmla="val 18750"/>
              <a:gd name="adj2" fmla="val -8333"/>
              <a:gd name="adj3" fmla="val 181444"/>
              <a:gd name="adj4" fmla="val -63274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Volný elektron</a:t>
            </a:r>
            <a:endParaRPr lang="cs-CZ" b="1" dirty="0"/>
          </a:p>
        </p:txBody>
      </p:sp>
      <p:sp>
        <p:nvSpPr>
          <p:cNvPr id="2" name="Čárový popisek 1 1"/>
          <p:cNvSpPr/>
          <p:nvPr/>
        </p:nvSpPr>
        <p:spPr>
          <a:xfrm>
            <a:off x="7308304" y="3212976"/>
            <a:ext cx="1296144" cy="576064"/>
          </a:xfrm>
          <a:prstGeom prst="borderCallout1">
            <a:avLst>
              <a:gd name="adj1" fmla="val 18750"/>
              <a:gd name="adj2" fmla="val -8333"/>
              <a:gd name="adj3" fmla="val 75623"/>
              <a:gd name="adj4" fmla="val -39046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Díra</a:t>
            </a:r>
            <a:endParaRPr lang="cs-CZ" b="1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0BD40A3-8897-41CC-A550-D48683EDB6B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  <p:sp>
        <p:nvSpPr>
          <p:cNvPr id="20482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Příměsové polovodiče typu N</a:t>
            </a:r>
          </a:p>
        </p:txBody>
      </p:sp>
      <p:sp>
        <p:nvSpPr>
          <p:cNvPr id="23" name="Zástupný symbol pro obsah 1"/>
          <p:cNvSpPr>
            <a:spLocks noGrp="1"/>
          </p:cNvSpPr>
          <p:nvPr>
            <p:ph idx="1"/>
          </p:nvPr>
        </p:nvSpPr>
        <p:spPr>
          <a:xfrm>
            <a:off x="179388" y="4437063"/>
            <a:ext cx="8856662" cy="2232025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cs-CZ" smtClean="0"/>
              <a:t>Některé atomy IV. skupiny nahradíme atomy z V. skupiny, které mají víc valenčních elektronů (donory)</a:t>
            </a:r>
          </a:p>
          <a:p>
            <a:pPr>
              <a:buFont typeface="Arial" charset="0"/>
              <a:buChar char="•"/>
            </a:pPr>
            <a:r>
              <a:rPr lang="cs-CZ" smtClean="0"/>
              <a:t>Počet volných elektronů a děr je jiný – </a:t>
            </a:r>
            <a:r>
              <a:rPr lang="cs-CZ" b="1" smtClean="0"/>
              <a:t>elektronů je mnohem víc</a:t>
            </a:r>
          </a:p>
          <a:p>
            <a:pPr>
              <a:buFont typeface="Arial" charset="0"/>
              <a:buChar char="•"/>
            </a:pPr>
            <a:r>
              <a:rPr lang="cs-CZ" smtClean="0"/>
              <a:t>V polovodiči převažují nosiče se záporným – negativním nábojem – typ N</a:t>
            </a:r>
          </a:p>
        </p:txBody>
      </p:sp>
      <p:sp>
        <p:nvSpPr>
          <p:cNvPr id="8" name="Čárový popisek 1 7"/>
          <p:cNvSpPr/>
          <p:nvPr/>
        </p:nvSpPr>
        <p:spPr>
          <a:xfrm>
            <a:off x="5436096" y="2231651"/>
            <a:ext cx="1296144" cy="576064"/>
          </a:xfrm>
          <a:prstGeom prst="borderCallout1">
            <a:avLst>
              <a:gd name="adj1" fmla="val 18750"/>
              <a:gd name="adj2" fmla="val -8333"/>
              <a:gd name="adj3" fmla="val 198279"/>
              <a:gd name="adj4" fmla="val -212921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Volný elektron</a:t>
            </a:r>
            <a:endParaRPr lang="cs-CZ" b="1" dirty="0"/>
          </a:p>
        </p:txBody>
      </p:sp>
      <p:sp>
        <p:nvSpPr>
          <p:cNvPr id="20487" name="Obdélník 4"/>
          <p:cNvSpPr>
            <a:spLocks noChangeArrowheads="1"/>
          </p:cNvSpPr>
          <p:nvPr/>
        </p:nvSpPr>
        <p:spPr bwMode="auto">
          <a:xfrm>
            <a:off x="9115425" y="2549525"/>
            <a:ext cx="457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  <a:hlinkClick r:id="rId2"/>
              </a:rPr>
              <a:t>http://lucy.troja.mff.cuni.cz/~tichy/elektross/soucastky/jeden_prechod/primes_polovodic.html</a:t>
            </a:r>
            <a:endParaRPr lang="cs-CZ">
              <a:latin typeface="Candara" pitchFamily="34" charset="0"/>
            </a:endParaRPr>
          </a:p>
        </p:txBody>
      </p:sp>
      <p:grpSp>
        <p:nvGrpSpPr>
          <p:cNvPr id="2" name="Skupina 1"/>
          <p:cNvGrpSpPr>
            <a:grpSpLocks/>
          </p:cNvGrpSpPr>
          <p:nvPr/>
        </p:nvGrpSpPr>
        <p:grpSpPr bwMode="auto">
          <a:xfrm>
            <a:off x="1187450" y="2017713"/>
            <a:ext cx="4292600" cy="2390775"/>
            <a:chOff x="1187624" y="2017588"/>
            <a:chExt cx="4291754" cy="2390775"/>
          </a:xfrm>
        </p:grpSpPr>
        <p:pic>
          <p:nvPicPr>
            <p:cNvPr id="20489" name="Picture 2" descr="http://lucy.troja.mff.cuni.cz/~tichy/elektross/obrazky/polovodic4.gif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1187624" y="2017588"/>
              <a:ext cx="3143250" cy="23907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0490" name="Obdélník 8"/>
            <p:cNvSpPr>
              <a:spLocks noChangeArrowheads="1"/>
            </p:cNvSpPr>
            <p:nvPr/>
          </p:nvSpPr>
          <p:spPr bwMode="auto">
            <a:xfrm>
              <a:off x="4693585" y="4039031"/>
              <a:ext cx="785793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4</a:t>
              </a:r>
            </a:p>
          </p:txBody>
        </p:sp>
      </p:grp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45A59CF-8A1D-443A-B4ED-7541CB26CA0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  <p:sp>
        <p:nvSpPr>
          <p:cNvPr id="21506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Příměsové polovodiče typu P</a:t>
            </a:r>
          </a:p>
        </p:txBody>
      </p:sp>
      <p:sp>
        <p:nvSpPr>
          <p:cNvPr id="23" name="Zástupný symbol pro obsah 1"/>
          <p:cNvSpPr>
            <a:spLocks noGrp="1"/>
          </p:cNvSpPr>
          <p:nvPr>
            <p:ph idx="1"/>
          </p:nvPr>
        </p:nvSpPr>
        <p:spPr>
          <a:xfrm>
            <a:off x="179388" y="4437063"/>
            <a:ext cx="8856662" cy="2232025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cs-CZ" smtClean="0"/>
              <a:t>Některé atomy IV. skupiny nahradíme atomy z III. skupiny, které mají méně valenčních elektronů (akceptory)</a:t>
            </a:r>
          </a:p>
          <a:p>
            <a:pPr>
              <a:buFont typeface="Arial" charset="0"/>
              <a:buChar char="•"/>
            </a:pPr>
            <a:r>
              <a:rPr lang="cs-CZ" smtClean="0"/>
              <a:t>Počet volných elektronů a děr je jiný – </a:t>
            </a:r>
            <a:r>
              <a:rPr lang="cs-CZ" b="1" smtClean="0"/>
              <a:t>děr je mnohem víc</a:t>
            </a:r>
          </a:p>
          <a:p>
            <a:pPr>
              <a:buFont typeface="Arial" charset="0"/>
              <a:buChar char="•"/>
            </a:pPr>
            <a:r>
              <a:rPr lang="cs-CZ" smtClean="0"/>
              <a:t>V polovodiči převažují nosiče s kladným – pozitivním nábojem – typ P</a:t>
            </a:r>
          </a:p>
          <a:p>
            <a:pPr>
              <a:buFont typeface="Arial" charset="0"/>
              <a:buChar char="•"/>
            </a:pPr>
            <a:endParaRPr lang="cs-CZ" b="1" smtClean="0"/>
          </a:p>
        </p:txBody>
      </p:sp>
      <p:sp>
        <p:nvSpPr>
          <p:cNvPr id="2" name="Čárový popisek 1 1"/>
          <p:cNvSpPr/>
          <p:nvPr/>
        </p:nvSpPr>
        <p:spPr>
          <a:xfrm>
            <a:off x="5004048" y="2433742"/>
            <a:ext cx="1296144" cy="576064"/>
          </a:xfrm>
          <a:prstGeom prst="borderCallout1">
            <a:avLst>
              <a:gd name="adj1" fmla="val 18750"/>
              <a:gd name="adj2" fmla="val -8333"/>
              <a:gd name="adj3" fmla="val 97945"/>
              <a:gd name="adj4" fmla="val -206597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Díra</a:t>
            </a:r>
            <a:endParaRPr lang="cs-CZ" b="1" dirty="0"/>
          </a:p>
        </p:txBody>
      </p:sp>
      <p:sp>
        <p:nvSpPr>
          <p:cNvPr id="21511" name="Obdélník 4"/>
          <p:cNvSpPr>
            <a:spLocks noChangeArrowheads="1"/>
          </p:cNvSpPr>
          <p:nvPr/>
        </p:nvSpPr>
        <p:spPr bwMode="auto">
          <a:xfrm>
            <a:off x="9115425" y="2549525"/>
            <a:ext cx="457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  <a:hlinkClick r:id="rId2"/>
              </a:rPr>
              <a:t>http://lucy.troja.mff.cuni.cz/~tichy/elektross/soucastky/jeden_prechod/primes_polovodic.html</a:t>
            </a:r>
            <a:endParaRPr lang="cs-CZ">
              <a:latin typeface="Candara" pitchFamily="34" charset="0"/>
            </a:endParaRPr>
          </a:p>
        </p:txBody>
      </p:sp>
      <p:grpSp>
        <p:nvGrpSpPr>
          <p:cNvPr id="6" name="Skupina 5"/>
          <p:cNvGrpSpPr>
            <a:grpSpLocks/>
          </p:cNvGrpSpPr>
          <p:nvPr/>
        </p:nvGrpSpPr>
        <p:grpSpPr bwMode="auto">
          <a:xfrm>
            <a:off x="827088" y="1816100"/>
            <a:ext cx="4208462" cy="2390775"/>
            <a:chOff x="827584" y="1816131"/>
            <a:chExt cx="4208524" cy="2390775"/>
          </a:xfrm>
        </p:grpSpPr>
        <p:pic>
          <p:nvPicPr>
            <p:cNvPr id="21513" name="Picture 2" descr="http://lucy.troja.mff.cuni.cz/~tichy/elektross/obrazky/polovodic6.gif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827584" y="1816131"/>
              <a:ext cx="3143250" cy="23907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1514" name="Obdélník 7"/>
            <p:cNvSpPr>
              <a:spLocks noChangeArrowheads="1"/>
            </p:cNvSpPr>
            <p:nvPr/>
          </p:nvSpPr>
          <p:spPr bwMode="auto">
            <a:xfrm>
              <a:off x="4261537" y="3837574"/>
              <a:ext cx="774571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5</a:t>
              </a:r>
            </a:p>
          </p:txBody>
        </p:sp>
      </p:grp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64F2509-34F8-479B-A80E-7DBD5B72082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cs typeface="Arial" charset="0"/>
            </a:endParaRPr>
          </a:p>
        </p:txBody>
      </p:sp>
      <p:sp>
        <p:nvSpPr>
          <p:cNvPr id="2253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Přechod PN</a:t>
            </a:r>
          </a:p>
        </p:txBody>
      </p:sp>
      <p:sp>
        <p:nvSpPr>
          <p:cNvPr id="23" name="Zástupný symbol pro obsah 1"/>
          <p:cNvSpPr>
            <a:spLocks noGrp="1"/>
          </p:cNvSpPr>
          <p:nvPr>
            <p:ph idx="1"/>
          </p:nvPr>
        </p:nvSpPr>
        <p:spPr>
          <a:xfrm>
            <a:off x="179388" y="4437063"/>
            <a:ext cx="8856662" cy="2232025"/>
          </a:xfrm>
        </p:spPr>
        <p:txBody>
          <a:bodyPr rtlCol="0"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Spojíme-li polovodič typu P a typu N vzniká tzv. </a:t>
            </a:r>
            <a:r>
              <a:rPr lang="cs-CZ" b="1" dirty="0" smtClean="0"/>
              <a:t>PN přechod</a:t>
            </a: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 blízkosti přechodu volné elektrony z části N zaplní díry v části P (rekombinace) a vzniká oblast bez volných nosičů náboje – </a:t>
            </a:r>
            <a:r>
              <a:rPr lang="cs-CZ" b="1" dirty="0" smtClean="0"/>
              <a:t>hradlová vrstva</a:t>
            </a: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 hradlové vrstvě nejsou žádné volné nosiče náboje – chová se jako </a:t>
            </a:r>
            <a:r>
              <a:rPr lang="cs-CZ" b="1" dirty="0" smtClean="0"/>
              <a:t>izolant</a:t>
            </a:r>
          </a:p>
        </p:txBody>
      </p:sp>
      <p:sp>
        <p:nvSpPr>
          <p:cNvPr id="22532" name="Obdélník 4"/>
          <p:cNvSpPr>
            <a:spLocks noChangeArrowheads="1"/>
          </p:cNvSpPr>
          <p:nvPr/>
        </p:nvSpPr>
        <p:spPr bwMode="auto">
          <a:xfrm>
            <a:off x="9115425" y="2549525"/>
            <a:ext cx="45720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  <a:hlinkClick r:id="rId2"/>
              </a:rPr>
              <a:t>http://lucy.troja.mff.cuni.cz/~tichy/elektross/soucastky/jeden_prechod/dioda.html</a:t>
            </a:r>
            <a:endParaRPr lang="cs-CZ">
              <a:latin typeface="Candara" pitchFamily="34" charset="0"/>
            </a:endParaRPr>
          </a:p>
        </p:txBody>
      </p:sp>
      <p:sp>
        <p:nvSpPr>
          <p:cNvPr id="22533" name="AutoShape 2" descr="Bez nap&amp;ecaron;tí"/>
          <p:cNvSpPr>
            <a:spLocks noChangeAspect="1" noChangeArrowheads="1"/>
          </p:cNvSpPr>
          <p:nvPr/>
        </p:nvSpPr>
        <p:spPr bwMode="auto">
          <a:xfrm>
            <a:off x="63500" y="-136525"/>
            <a:ext cx="2095500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Candara" pitchFamily="34" charset="0"/>
            </a:endParaRPr>
          </a:p>
        </p:txBody>
      </p:sp>
      <p:grpSp>
        <p:nvGrpSpPr>
          <p:cNvPr id="6" name="Skupina 5"/>
          <p:cNvGrpSpPr>
            <a:grpSpLocks/>
          </p:cNvGrpSpPr>
          <p:nvPr/>
        </p:nvGrpSpPr>
        <p:grpSpPr bwMode="auto">
          <a:xfrm>
            <a:off x="3059113" y="2151063"/>
            <a:ext cx="3975100" cy="2160587"/>
            <a:chOff x="3059832" y="2151122"/>
            <a:chExt cx="3975093" cy="2160240"/>
          </a:xfrm>
        </p:grpSpPr>
        <p:pic>
          <p:nvPicPr>
            <p:cNvPr id="22538" name="Picture 3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3059832" y="2151122"/>
              <a:ext cx="3168352" cy="21602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2539" name="Obdélník 8"/>
            <p:cNvSpPr>
              <a:spLocks noChangeArrowheads="1"/>
            </p:cNvSpPr>
            <p:nvPr/>
          </p:nvSpPr>
          <p:spPr bwMode="auto">
            <a:xfrm>
              <a:off x="6249132" y="3942030"/>
              <a:ext cx="785793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6</a:t>
              </a:r>
            </a:p>
          </p:txBody>
        </p:sp>
      </p:grpSp>
      <p:sp>
        <p:nvSpPr>
          <p:cNvPr id="11" name="Čárový popisek 1 10"/>
          <p:cNvSpPr/>
          <p:nvPr/>
        </p:nvSpPr>
        <p:spPr>
          <a:xfrm>
            <a:off x="862856" y="1863089"/>
            <a:ext cx="1692920" cy="1009929"/>
          </a:xfrm>
          <a:prstGeom prst="borderCallout1">
            <a:avLst>
              <a:gd name="adj1" fmla="val 31119"/>
              <a:gd name="adj2" fmla="val 104360"/>
              <a:gd name="adj3" fmla="val 106465"/>
              <a:gd name="adj4" fmla="val 223799"/>
            </a:avLst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Hradlová vrstva </a:t>
            </a:r>
            <a:endParaRPr lang="cs-CZ" sz="2400" b="1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0DCBEC1-3C01-46D8-8958-C593CB2C3A1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>
              <a:cs typeface="Arial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Zapojení přechodu PN v závěrném směru</a:t>
            </a:r>
            <a:endParaRPr lang="cs-CZ" dirty="0"/>
          </a:p>
        </p:txBody>
      </p:sp>
      <p:sp>
        <p:nvSpPr>
          <p:cNvPr id="23" name="Zástupný symbol pro obsah 1"/>
          <p:cNvSpPr>
            <a:spLocks noGrp="1"/>
          </p:cNvSpPr>
          <p:nvPr>
            <p:ph idx="1"/>
          </p:nvPr>
        </p:nvSpPr>
        <p:spPr>
          <a:xfrm>
            <a:off x="179388" y="4437063"/>
            <a:ext cx="8936037" cy="2305050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cs-CZ" sz="2200" smtClean="0"/>
              <a:t>Přechod PN zapojíme do obvodu tak, že část typu P připojíme k zápornému pólu zdroje a část typu N připojíme ke kladnému pólu zdroje</a:t>
            </a:r>
            <a:endParaRPr lang="cs-CZ" sz="2200" b="1" smtClean="0"/>
          </a:p>
          <a:p>
            <a:pPr>
              <a:buFont typeface="Arial" charset="0"/>
              <a:buChar char="•"/>
            </a:pPr>
            <a:r>
              <a:rPr lang="cs-CZ" sz="2200" smtClean="0"/>
              <a:t>Volné elektrony (–) z části N budou přitahovány ke kladnému pólu (+) </a:t>
            </a:r>
          </a:p>
          <a:p>
            <a:pPr>
              <a:buFont typeface="Arial" charset="0"/>
              <a:buChar char="•"/>
            </a:pPr>
            <a:r>
              <a:rPr lang="cs-CZ" sz="2200" smtClean="0"/>
              <a:t>Díry (+) z části P budou přitahovány k zápornému pólu zdroje (–) </a:t>
            </a:r>
            <a:endParaRPr lang="cs-CZ" sz="2200" b="1" smtClean="0"/>
          </a:p>
          <a:p>
            <a:pPr>
              <a:buFont typeface="Arial" charset="0"/>
              <a:buChar char="•"/>
            </a:pPr>
            <a:r>
              <a:rPr lang="cs-CZ" sz="2200" smtClean="0"/>
              <a:t>Hradlová vrstva se rozšíří – chová se jako </a:t>
            </a:r>
            <a:r>
              <a:rPr lang="cs-CZ" sz="2200" b="1" smtClean="0"/>
              <a:t>izolant = obvodem neprochází proud</a:t>
            </a:r>
          </a:p>
        </p:txBody>
      </p:sp>
      <p:sp>
        <p:nvSpPr>
          <p:cNvPr id="23556" name="Obdélník 4"/>
          <p:cNvSpPr>
            <a:spLocks noChangeArrowheads="1"/>
          </p:cNvSpPr>
          <p:nvPr/>
        </p:nvSpPr>
        <p:spPr bwMode="auto">
          <a:xfrm>
            <a:off x="9115425" y="2549525"/>
            <a:ext cx="45720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  <a:hlinkClick r:id="rId2"/>
              </a:rPr>
              <a:t>http://lucy.troja.mff.cuni.cz/~tichy/elektross/soucastky/jeden_prechod/dioda.html</a:t>
            </a:r>
            <a:endParaRPr lang="cs-CZ">
              <a:latin typeface="Candara" pitchFamily="34" charset="0"/>
            </a:endParaRPr>
          </a:p>
        </p:txBody>
      </p:sp>
      <p:sp>
        <p:nvSpPr>
          <p:cNvPr id="23557" name="AutoShape 2" descr="Bez nap&amp;ecaron;tí"/>
          <p:cNvSpPr>
            <a:spLocks noChangeAspect="1" noChangeArrowheads="1"/>
          </p:cNvSpPr>
          <p:nvPr/>
        </p:nvSpPr>
        <p:spPr bwMode="auto">
          <a:xfrm>
            <a:off x="63500" y="-136525"/>
            <a:ext cx="2095500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Candara" pitchFamily="34" charset="0"/>
            </a:endParaRPr>
          </a:p>
        </p:txBody>
      </p:sp>
      <p:grpSp>
        <p:nvGrpSpPr>
          <p:cNvPr id="7" name="Skupina 6"/>
          <p:cNvGrpSpPr>
            <a:grpSpLocks/>
          </p:cNvGrpSpPr>
          <p:nvPr/>
        </p:nvGrpSpPr>
        <p:grpSpPr bwMode="auto">
          <a:xfrm>
            <a:off x="3059113" y="2159000"/>
            <a:ext cx="3960812" cy="2152650"/>
            <a:chOff x="3059832" y="2158644"/>
            <a:chExt cx="3960665" cy="2152718"/>
          </a:xfrm>
        </p:grpSpPr>
        <p:sp>
          <p:nvSpPr>
            <p:cNvPr id="23568" name="Obdélník 8"/>
            <p:cNvSpPr>
              <a:spLocks noChangeArrowheads="1"/>
            </p:cNvSpPr>
            <p:nvPr/>
          </p:nvSpPr>
          <p:spPr bwMode="auto">
            <a:xfrm>
              <a:off x="6249132" y="3942030"/>
              <a:ext cx="771365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7</a:t>
              </a:r>
            </a:p>
          </p:txBody>
        </p:sp>
        <p:pic>
          <p:nvPicPr>
            <p:cNvPr id="23569" name="Picture 2" descr="Záv&amp;ecaron;rný sm&amp;ecaron;r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3059832" y="2158644"/>
              <a:ext cx="3157320" cy="21527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13" name="Čárový popisek 1 12"/>
          <p:cNvSpPr/>
          <p:nvPr/>
        </p:nvSpPr>
        <p:spPr>
          <a:xfrm>
            <a:off x="467544" y="3140968"/>
            <a:ext cx="2059502" cy="1009929"/>
          </a:xfrm>
          <a:prstGeom prst="borderCallout1">
            <a:avLst>
              <a:gd name="adj1" fmla="val 31119"/>
              <a:gd name="adj2" fmla="val 104360"/>
              <a:gd name="adj3" fmla="val -13472"/>
              <a:gd name="adj4" fmla="val 175791"/>
            </a:avLst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Pohyb elektronů od přechodu</a:t>
            </a:r>
            <a:endParaRPr lang="cs-CZ" sz="2400" b="1" dirty="0"/>
          </a:p>
        </p:txBody>
      </p:sp>
      <p:sp>
        <p:nvSpPr>
          <p:cNvPr id="11" name="Čárový popisek 1 10"/>
          <p:cNvSpPr/>
          <p:nvPr/>
        </p:nvSpPr>
        <p:spPr>
          <a:xfrm>
            <a:off x="862856" y="1863089"/>
            <a:ext cx="1692920" cy="1009929"/>
          </a:xfrm>
          <a:prstGeom prst="borderCallout1">
            <a:avLst>
              <a:gd name="adj1" fmla="val 31119"/>
              <a:gd name="adj2" fmla="val 104360"/>
              <a:gd name="adj3" fmla="val 106465"/>
              <a:gd name="adj4" fmla="val 223799"/>
            </a:avLst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Hradlová vrstva se rozšíří</a:t>
            </a:r>
            <a:endParaRPr lang="cs-CZ" sz="2400" b="1" dirty="0"/>
          </a:p>
        </p:txBody>
      </p:sp>
      <p:sp>
        <p:nvSpPr>
          <p:cNvPr id="14" name="Čárový popisek 1 13"/>
          <p:cNvSpPr/>
          <p:nvPr/>
        </p:nvSpPr>
        <p:spPr>
          <a:xfrm>
            <a:off x="6643097" y="3140968"/>
            <a:ext cx="2059502" cy="1009929"/>
          </a:xfrm>
          <a:prstGeom prst="borderCallout1">
            <a:avLst>
              <a:gd name="adj1" fmla="val 32295"/>
              <a:gd name="adj2" fmla="val -4043"/>
              <a:gd name="adj3" fmla="val -14648"/>
              <a:gd name="adj4" fmla="val -68692"/>
            </a:avLst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Pohyb děr od přechodu</a:t>
            </a:r>
            <a:endParaRPr lang="cs-CZ" sz="2400" b="1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C9F16BC-329B-4E93-A5E4-C6353AE5B71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>
              <a:cs typeface="Arial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Zapojení přechodu PN v propustném směru</a:t>
            </a:r>
            <a:endParaRPr lang="cs-CZ" dirty="0"/>
          </a:p>
        </p:txBody>
      </p:sp>
      <p:sp>
        <p:nvSpPr>
          <p:cNvPr id="23" name="Zástupný symbol pro obsah 1"/>
          <p:cNvSpPr>
            <a:spLocks noGrp="1"/>
          </p:cNvSpPr>
          <p:nvPr>
            <p:ph idx="1"/>
          </p:nvPr>
        </p:nvSpPr>
        <p:spPr>
          <a:xfrm>
            <a:off x="179388" y="4437063"/>
            <a:ext cx="8856662" cy="2305050"/>
          </a:xfrm>
        </p:spPr>
        <p:txBody>
          <a:bodyPr rtlCol="0">
            <a:normAutofit fontScale="92500" lnSpcReduction="20000"/>
          </a:bodyPr>
          <a:lstStyle/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Přechod PN zapojíme do obvodu tak, že část typu P </a:t>
            </a:r>
            <a:r>
              <a:rPr lang="cs-CZ" dirty="0"/>
              <a:t>připojíme ke kladnému pólu </a:t>
            </a:r>
            <a:r>
              <a:rPr lang="cs-CZ" dirty="0" smtClean="0"/>
              <a:t>zdroje</a:t>
            </a:r>
            <a:r>
              <a:rPr lang="cs-CZ" b="1" dirty="0" smtClean="0"/>
              <a:t> </a:t>
            </a:r>
            <a:r>
              <a:rPr lang="cs-CZ" dirty="0" smtClean="0"/>
              <a:t>a </a:t>
            </a:r>
            <a:r>
              <a:rPr lang="cs-CZ" dirty="0"/>
              <a:t>část typu </a:t>
            </a:r>
            <a:r>
              <a:rPr lang="cs-CZ" dirty="0" smtClean="0"/>
              <a:t>N </a:t>
            </a:r>
            <a:r>
              <a:rPr lang="cs-CZ" dirty="0"/>
              <a:t>připojíme k zápornému pólu zdroje 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Volné </a:t>
            </a:r>
            <a:r>
              <a:rPr lang="cs-CZ" dirty="0"/>
              <a:t>elektrony  </a:t>
            </a:r>
            <a:r>
              <a:rPr lang="cs-CZ" dirty="0" smtClean="0"/>
              <a:t>(–) z části N budou odpuzovány od záporného </a:t>
            </a:r>
            <a:r>
              <a:rPr lang="cs-CZ" dirty="0"/>
              <a:t>pólu zdroje </a:t>
            </a:r>
            <a:r>
              <a:rPr lang="cs-CZ" dirty="0" smtClean="0"/>
              <a:t>(–)</a:t>
            </a: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Díry (+) z </a:t>
            </a:r>
            <a:r>
              <a:rPr lang="cs-CZ" dirty="0"/>
              <a:t>části </a:t>
            </a:r>
            <a:r>
              <a:rPr lang="cs-CZ" dirty="0" smtClean="0"/>
              <a:t>P </a:t>
            </a:r>
            <a:r>
              <a:rPr lang="cs-CZ" dirty="0"/>
              <a:t>budou odpuzovány od </a:t>
            </a:r>
            <a:r>
              <a:rPr lang="cs-CZ" dirty="0" smtClean="0"/>
              <a:t>kladného pólu zdroje (+)</a:t>
            </a:r>
            <a:endParaRPr lang="cs-CZ" b="1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Hradlová vrstva se zužuje až zaniká – mizí izolační vrstva </a:t>
            </a:r>
            <a:r>
              <a:rPr lang="cs-CZ" b="1" dirty="0" smtClean="0"/>
              <a:t>= obvodem prochází proud</a:t>
            </a:r>
          </a:p>
        </p:txBody>
      </p:sp>
      <p:sp>
        <p:nvSpPr>
          <p:cNvPr id="24580" name="Obdélník 4"/>
          <p:cNvSpPr>
            <a:spLocks noChangeArrowheads="1"/>
          </p:cNvSpPr>
          <p:nvPr/>
        </p:nvSpPr>
        <p:spPr bwMode="auto">
          <a:xfrm>
            <a:off x="9115425" y="2549525"/>
            <a:ext cx="45720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  <a:hlinkClick r:id="rId2"/>
              </a:rPr>
              <a:t>http://lucy.troja.mff.cuni.cz/~tichy/elektross/soucastky/jeden_prechod/dioda.html</a:t>
            </a:r>
            <a:endParaRPr lang="cs-CZ">
              <a:latin typeface="Candara" pitchFamily="34" charset="0"/>
            </a:endParaRPr>
          </a:p>
        </p:txBody>
      </p:sp>
      <p:sp>
        <p:nvSpPr>
          <p:cNvPr id="24581" name="AutoShape 2" descr="Bez nap&amp;ecaron;tí"/>
          <p:cNvSpPr>
            <a:spLocks noChangeAspect="1" noChangeArrowheads="1"/>
          </p:cNvSpPr>
          <p:nvPr/>
        </p:nvSpPr>
        <p:spPr bwMode="auto">
          <a:xfrm>
            <a:off x="63500" y="-136525"/>
            <a:ext cx="2095500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Candara" pitchFamily="34" charset="0"/>
            </a:endParaRPr>
          </a:p>
        </p:txBody>
      </p:sp>
      <p:grpSp>
        <p:nvGrpSpPr>
          <p:cNvPr id="24582" name="Skupina 5"/>
          <p:cNvGrpSpPr>
            <a:grpSpLocks/>
          </p:cNvGrpSpPr>
          <p:nvPr/>
        </p:nvGrpSpPr>
        <p:grpSpPr bwMode="auto">
          <a:xfrm>
            <a:off x="2987675" y="2060575"/>
            <a:ext cx="4049713" cy="2251075"/>
            <a:chOff x="2987823" y="2060848"/>
            <a:chExt cx="4050308" cy="2250514"/>
          </a:xfrm>
        </p:grpSpPr>
        <p:sp>
          <p:nvSpPr>
            <p:cNvPr id="24592" name="Obdélník 8"/>
            <p:cNvSpPr>
              <a:spLocks noChangeArrowheads="1"/>
            </p:cNvSpPr>
            <p:nvPr/>
          </p:nvSpPr>
          <p:spPr bwMode="auto">
            <a:xfrm>
              <a:off x="6249132" y="3942030"/>
              <a:ext cx="788999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8</a:t>
              </a:r>
            </a:p>
          </p:txBody>
        </p:sp>
        <p:pic>
          <p:nvPicPr>
            <p:cNvPr id="24593" name="Picture 2" descr="Propustný sm&amp;ecaron;r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2987823" y="2060848"/>
              <a:ext cx="3257321" cy="22505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13" name="Čárový popisek 1 12"/>
          <p:cNvSpPr/>
          <p:nvPr/>
        </p:nvSpPr>
        <p:spPr>
          <a:xfrm>
            <a:off x="467544" y="3140968"/>
            <a:ext cx="2059502" cy="1009929"/>
          </a:xfrm>
          <a:prstGeom prst="borderCallout1">
            <a:avLst>
              <a:gd name="adj1" fmla="val 31119"/>
              <a:gd name="adj2" fmla="val 104360"/>
              <a:gd name="adj3" fmla="val -13472"/>
              <a:gd name="adj4" fmla="val 175791"/>
            </a:avLst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Pohyb elektronů k přechodu</a:t>
            </a:r>
            <a:endParaRPr lang="cs-CZ" sz="2400" b="1" dirty="0"/>
          </a:p>
        </p:txBody>
      </p:sp>
      <p:sp>
        <p:nvSpPr>
          <p:cNvPr id="11" name="Čárový popisek 1 10"/>
          <p:cNvSpPr/>
          <p:nvPr/>
        </p:nvSpPr>
        <p:spPr>
          <a:xfrm>
            <a:off x="467544" y="1863089"/>
            <a:ext cx="2059502" cy="1009929"/>
          </a:xfrm>
          <a:prstGeom prst="borderCallout1">
            <a:avLst>
              <a:gd name="adj1" fmla="val 31119"/>
              <a:gd name="adj2" fmla="val 104360"/>
              <a:gd name="adj3" fmla="val 100586"/>
              <a:gd name="adj4" fmla="val 205347"/>
            </a:avLst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Hradlová vrstva se </a:t>
            </a:r>
            <a:br>
              <a:rPr lang="cs-CZ" sz="2400" b="1" dirty="0"/>
            </a:br>
            <a:r>
              <a:rPr lang="cs-CZ" sz="2400" b="1" dirty="0"/>
              <a:t>zúží a zanikne</a:t>
            </a:r>
            <a:endParaRPr lang="cs-CZ" sz="2400" b="1" dirty="0"/>
          </a:p>
        </p:txBody>
      </p:sp>
      <p:sp>
        <p:nvSpPr>
          <p:cNvPr id="14" name="Čárový popisek 1 13"/>
          <p:cNvSpPr/>
          <p:nvPr/>
        </p:nvSpPr>
        <p:spPr>
          <a:xfrm>
            <a:off x="6643097" y="3140968"/>
            <a:ext cx="2059502" cy="1009929"/>
          </a:xfrm>
          <a:prstGeom prst="borderCallout1">
            <a:avLst>
              <a:gd name="adj1" fmla="val 32295"/>
              <a:gd name="adj2" fmla="val -4043"/>
              <a:gd name="adj3" fmla="val -14648"/>
              <a:gd name="adj4" fmla="val -68692"/>
            </a:avLst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Pohyb děr k přechodu</a:t>
            </a:r>
            <a:endParaRPr lang="cs-CZ" sz="2400" b="1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http://cdn.physorg.com/newman/gfx/news/2005/diod_symbol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11638" y="1709738"/>
            <a:ext cx="1741487" cy="1743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2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7F4966E-2D5F-439D-85C9-9E1C1FED993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>
              <a:cs typeface="Arial" charset="0"/>
            </a:endParaRPr>
          </a:p>
        </p:txBody>
      </p:sp>
      <p:sp>
        <p:nvSpPr>
          <p:cNvPr id="25603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Polovodičová dioda</a:t>
            </a:r>
          </a:p>
        </p:txBody>
      </p:sp>
      <p:sp>
        <p:nvSpPr>
          <p:cNvPr id="7" name="Zástupný symbol pro obsah 1"/>
          <p:cNvSpPr txBox="1">
            <a:spLocks/>
          </p:cNvSpPr>
          <p:nvPr/>
        </p:nvSpPr>
        <p:spPr>
          <a:xfrm>
            <a:off x="179388" y="3933825"/>
            <a:ext cx="8856662" cy="2735263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Elektrotechnická součástka obsahující jeden PN přechod = </a:t>
            </a:r>
            <a:r>
              <a:rPr lang="cs-CZ" b="1" dirty="0" smtClean="0"/>
              <a:t>polovodičová dioda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Proud prochází pouze při zapojení v propustném směru, při přepólování zdroje (zapojení v závěrném směru) proud neprochází = </a:t>
            </a:r>
            <a:r>
              <a:rPr lang="cs-CZ" b="1" dirty="0" smtClean="0"/>
              <a:t>diodový jev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Polovodičové součástky se dvěma PN přechody se nazývají tranzistory (PNP, NPN)</a:t>
            </a:r>
          </a:p>
        </p:txBody>
      </p:sp>
      <p:pic>
        <p:nvPicPr>
          <p:cNvPr id="5122" name="Picture 2" descr="http://media-curse.cursecdn.com/attachments/57/555/ea6f68f482c4409ff32adccf6e665771.gi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988050" y="2208213"/>
            <a:ext cx="1211263" cy="788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8" name="Skupina 7"/>
          <p:cNvGrpSpPr>
            <a:grpSpLocks/>
          </p:cNvGrpSpPr>
          <p:nvPr/>
        </p:nvGrpSpPr>
        <p:grpSpPr bwMode="auto">
          <a:xfrm>
            <a:off x="395288" y="2887663"/>
            <a:ext cx="3495675" cy="911225"/>
            <a:chOff x="395536" y="2886962"/>
            <a:chExt cx="3496008" cy="911351"/>
          </a:xfrm>
        </p:grpSpPr>
        <p:sp>
          <p:nvSpPr>
            <p:cNvPr id="25612" name="Obdélník 1"/>
            <p:cNvSpPr>
              <a:spLocks noChangeArrowheads="1"/>
            </p:cNvSpPr>
            <p:nvPr/>
          </p:nvSpPr>
          <p:spPr bwMode="auto">
            <a:xfrm>
              <a:off x="2972703" y="3428981"/>
              <a:ext cx="918841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10 </a:t>
              </a:r>
            </a:p>
          </p:txBody>
        </p:sp>
        <p:pic>
          <p:nvPicPr>
            <p:cNvPr id="25613" name="Picture 6" descr="http://upload.wikimedia.org/wikipedia/commons/9/9e/Verschiedene_LEDs.jpg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395536" y="2886962"/>
              <a:ext cx="2592288" cy="91135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pSp>
        <p:nvGrpSpPr>
          <p:cNvPr id="6" name="Skupina 5"/>
          <p:cNvGrpSpPr>
            <a:grpSpLocks/>
          </p:cNvGrpSpPr>
          <p:nvPr/>
        </p:nvGrpSpPr>
        <p:grpSpPr bwMode="auto">
          <a:xfrm>
            <a:off x="395288" y="1612900"/>
            <a:ext cx="3455987" cy="1103313"/>
            <a:chOff x="395537" y="1613087"/>
            <a:chExt cx="3456383" cy="1103102"/>
          </a:xfrm>
        </p:grpSpPr>
        <p:pic>
          <p:nvPicPr>
            <p:cNvPr id="25610" name="Picture 8" descr="http://upload.wikimedia.org/wikipedia/commons/thumb/f/fd/Diode-photo.JPG/220px-Diode-photo.JPG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 rot="-5400000">
              <a:off x="1140131" y="868493"/>
              <a:ext cx="1103102" cy="25922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5611" name="Obdélník 12"/>
            <p:cNvSpPr>
              <a:spLocks noChangeArrowheads="1"/>
            </p:cNvSpPr>
            <p:nvPr/>
          </p:nvSpPr>
          <p:spPr bwMode="auto">
            <a:xfrm>
              <a:off x="3013229" y="2346857"/>
              <a:ext cx="838691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9 </a:t>
              </a:r>
            </a:p>
          </p:txBody>
        </p:sp>
      </p:grpSp>
      <p:pic>
        <p:nvPicPr>
          <p:cNvPr id="5130" name="Picture 10" descr="http://popular.fbmi.cvut.cz/elektrotechnika/PublishingImages/Diody/led_znacka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198938" y="3141663"/>
            <a:ext cx="1700212" cy="65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3" descr="http://www.youtube.com/watch?v=Vigr1g7Pm8Y">
            <a:hlinkClick r:id="rId7"/>
          </p:cNvPr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924800" y="4954588"/>
            <a:ext cx="1138238" cy="1138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2427288"/>
            <a:ext cx="8785225" cy="4025900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cs-CZ" sz="3200" smtClean="0"/>
              <a:t>Co jsou vlastní polovodiče</a:t>
            </a:r>
          </a:p>
          <a:p>
            <a:pPr>
              <a:buFont typeface="Arial" charset="0"/>
              <a:buChar char="•"/>
            </a:pPr>
            <a:r>
              <a:rPr lang="cs-CZ" sz="3200" smtClean="0"/>
              <a:t>Jak se liší odpor polovodičů a vodičů</a:t>
            </a:r>
          </a:p>
          <a:p>
            <a:pPr>
              <a:buFont typeface="Arial" charset="0"/>
              <a:buChar char="•"/>
            </a:pPr>
            <a:r>
              <a:rPr lang="cs-CZ" sz="3200" smtClean="0"/>
              <a:t>Jak v polovodiči vznikají a jak se polovodičem pohybují volné elektrony a díry</a:t>
            </a:r>
          </a:p>
          <a:p>
            <a:pPr>
              <a:buFont typeface="Arial" charset="0"/>
              <a:buChar char="•"/>
            </a:pPr>
            <a:r>
              <a:rPr lang="cs-CZ" sz="3200" smtClean="0"/>
              <a:t>Co je termistor</a:t>
            </a:r>
          </a:p>
          <a:p>
            <a:pPr>
              <a:buFont typeface="Arial" charset="0"/>
              <a:buChar char="•"/>
            </a:pPr>
            <a:r>
              <a:rPr lang="cs-CZ" sz="3200" smtClean="0"/>
              <a:t>Co je fotorezistor</a:t>
            </a:r>
          </a:p>
          <a:p>
            <a:pPr>
              <a:buFont typeface="Arial" charset="0"/>
              <a:buChar char="•"/>
            </a:pPr>
            <a:endParaRPr lang="cs-CZ" sz="3200" smtClean="0"/>
          </a:p>
          <a:p>
            <a:pPr>
              <a:buFont typeface="Arial" charset="0"/>
              <a:buChar char="•"/>
            </a:pPr>
            <a:endParaRPr lang="cs-CZ" sz="3200" smtClean="0"/>
          </a:p>
          <a:p>
            <a:pPr>
              <a:buFont typeface="Arial" charset="0"/>
              <a:buChar char="•"/>
            </a:pPr>
            <a:endParaRPr lang="cs-CZ" sz="3200" smtClean="0"/>
          </a:p>
          <a:p>
            <a:pPr>
              <a:buFont typeface="Arial" charset="0"/>
              <a:buChar char="•"/>
            </a:pPr>
            <a:endParaRPr lang="cs-CZ" sz="3200" smtClean="0"/>
          </a:p>
          <a:p>
            <a:pPr>
              <a:buFont typeface="Arial" charset="0"/>
              <a:buChar char="•"/>
            </a:pPr>
            <a:endParaRPr lang="cs-CZ" sz="3200" smtClean="0"/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</p:txBody>
      </p:sp>
      <p:sp>
        <p:nvSpPr>
          <p:cNvPr id="26626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738B992-4000-49E2-B915-0D1635D146E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cs-CZ">
              <a:cs typeface="Arial" charset="0"/>
            </a:endParaRPr>
          </a:p>
        </p:txBody>
      </p:sp>
      <p:sp>
        <p:nvSpPr>
          <p:cNvPr id="26627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Co jsme se dozvěděli?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2427288"/>
            <a:ext cx="8785225" cy="4025900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Následující test se skládá z 5 uzavřených otázek</a:t>
            </a:r>
          </a:p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Každá otázka nabízí 3 možné odpovědi</a:t>
            </a:r>
          </a:p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Právě jedna odpověď je správná</a:t>
            </a:r>
          </a:p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Jestli jste odpověděli správně</a:t>
            </a:r>
            <a:r>
              <a:rPr lang="cs-CZ" sz="3200" smtClean="0">
                <a:latin typeface="Arial" charset="0"/>
              </a:rPr>
              <a:t>,</a:t>
            </a:r>
            <a:r>
              <a:rPr lang="cs-CZ" sz="3200" smtClean="0">
                <a:latin typeface="Calibri" pitchFamily="34" charset="0"/>
              </a:rPr>
              <a:t> se dozvíte po kliknutí na odpověď</a:t>
            </a:r>
          </a:p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Hodně štěstí … </a:t>
            </a: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</p:txBody>
      </p:sp>
      <p:sp>
        <p:nvSpPr>
          <p:cNvPr id="27650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16D2EB5-516F-4755-95E4-88E71733BB1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14</a:t>
            </a:fld>
            <a:endParaRPr lang="cs-CZ">
              <a:cs typeface="Arial" charset="0"/>
            </a:endParaRPr>
          </a:p>
        </p:txBody>
      </p:sp>
      <p:sp>
        <p:nvSpPr>
          <p:cNvPr id="27651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Závěrečné opakování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2E3C110-BF03-419F-85E0-EC2B3C37C47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15</a:t>
            </a:fld>
            <a:endParaRPr lang="cs-CZ">
              <a:cs typeface="Arial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marL="514350" indent="-514350" algn="l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3200" dirty="0" smtClean="0"/>
              <a:t>Aby vznikl polovodič typu N musíme do křemíku (IV. skupina) přidat atomy příměsi z: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2603500"/>
            <a:ext cx="1414462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3976688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5348288"/>
            <a:ext cx="1260475" cy="103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III. skupiny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288" y="3968750"/>
            <a:ext cx="6840537" cy="1081088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IV. </a:t>
            </a:r>
            <a:r>
              <a:rPr lang="cs-CZ" sz="2800" dirty="0"/>
              <a:t>skupiny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95288" y="5300663"/>
            <a:ext cx="6840537" cy="1081087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V. </a:t>
            </a:r>
            <a:r>
              <a:rPr lang="cs-CZ" sz="2800" dirty="0"/>
              <a:t>skupiny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4AA4AA6-2471-4BA0-8589-5DC5E87A583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16</a:t>
            </a:fld>
            <a:endParaRPr lang="cs-CZ">
              <a:cs typeface="Arial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marL="514350" indent="-514350" algn="l" fontAlgn="auto">
              <a:spcAft>
                <a:spcPts val="0"/>
              </a:spcAft>
              <a:buFont typeface="+mj-lt"/>
              <a:buAutoNum type="arabicPeriod" startAt="2"/>
              <a:defRPr/>
            </a:pPr>
            <a:r>
              <a:rPr lang="cs-CZ" sz="3200" dirty="0"/>
              <a:t>Aby vznikl polovodič typu </a:t>
            </a:r>
            <a:r>
              <a:rPr lang="cs-CZ" sz="3200" dirty="0" smtClean="0"/>
              <a:t>P </a:t>
            </a:r>
            <a:r>
              <a:rPr lang="cs-CZ" sz="3200" dirty="0"/>
              <a:t>musíme do křemíku (IV. skupina) přidat atomy příměsi z:</a:t>
            </a:r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2603500"/>
            <a:ext cx="1414462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5378450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4052888"/>
            <a:ext cx="1260475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IV. skupiny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395288" y="5370513"/>
            <a:ext cx="6840537" cy="1081087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V</a:t>
            </a:r>
            <a:r>
              <a:rPr lang="cs-CZ" sz="2800" dirty="0"/>
              <a:t>. skupiny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95288" y="4005263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III. </a:t>
            </a:r>
            <a:r>
              <a:rPr lang="cs-CZ" sz="2800" dirty="0"/>
              <a:t>skupiny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159BE3C-DC87-458D-870B-6C447A35AB7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17</a:t>
            </a:fld>
            <a:endParaRPr lang="cs-CZ">
              <a:cs typeface="Arial" charset="0"/>
            </a:endParaRPr>
          </a:p>
        </p:txBody>
      </p:sp>
      <p:sp>
        <p:nvSpPr>
          <p:cNvPr id="30722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14350" indent="-514350" algn="l">
              <a:buFont typeface="Candara" pitchFamily="34" charset="0"/>
              <a:buAutoNum type="arabicPeriod" startAt="3"/>
            </a:pPr>
            <a:r>
              <a:rPr lang="cs-CZ" sz="3200" smtClean="0"/>
              <a:t>Při zapojení v závěrném směru se hradlová vrstva</a:t>
            </a:r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2603500"/>
            <a:ext cx="1414462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3976688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5348288"/>
            <a:ext cx="1260475" cy="103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zužuje a zaniká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288" y="3968750"/>
            <a:ext cx="6840537" cy="1081088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nemění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288" y="5300663"/>
            <a:ext cx="6840537" cy="1081087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rozšiřuje</a:t>
            </a:r>
            <a:endParaRPr lang="cs-CZ" sz="28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BDC999D-A8EB-4733-A5FB-38D64D5405C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18</a:t>
            </a:fld>
            <a:endParaRPr lang="cs-CZ">
              <a:cs typeface="Arial" charset="0"/>
            </a:endParaRPr>
          </a:p>
        </p:txBody>
      </p:sp>
      <p:sp>
        <p:nvSpPr>
          <p:cNvPr id="31746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14350" indent="-514350" algn="l">
              <a:buFont typeface="Candara" pitchFamily="34" charset="0"/>
              <a:buAutoNum type="arabicPeriod" startAt="4"/>
            </a:pPr>
            <a:r>
              <a:rPr lang="cs-CZ" sz="3200" smtClean="0"/>
              <a:t>Aby byl přechod PN zapojen v propustném směru musíme k části typu N připojit</a:t>
            </a:r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3933825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5378450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2684463"/>
            <a:ext cx="1260475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288" y="3967163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kladný pól zdroje</a:t>
            </a:r>
            <a:endParaRPr lang="cs-CZ" sz="2800" i="1" dirty="0"/>
          </a:p>
        </p:txBody>
      </p:sp>
      <p:sp>
        <p:nvSpPr>
          <p:cNvPr id="8" name="Zaoblený obdélník 7"/>
          <p:cNvSpPr/>
          <p:nvPr/>
        </p:nvSpPr>
        <p:spPr>
          <a:xfrm>
            <a:off x="395288" y="5370513"/>
            <a:ext cx="6840537" cy="1081087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libovolný pól zdroje</a:t>
            </a:r>
            <a:endParaRPr lang="cs-CZ" sz="2800" i="1" dirty="0"/>
          </a:p>
        </p:txBody>
      </p:sp>
      <p:sp>
        <p:nvSpPr>
          <p:cNvPr id="9" name="Zaoblený obdélník 8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záporný pól zdroje</a:t>
            </a:r>
            <a:endParaRPr lang="cs-CZ" sz="2800" i="1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E802157-1D94-4154-926C-788A163AD4E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19</a:t>
            </a:fld>
            <a:endParaRPr lang="cs-CZ">
              <a:cs typeface="Arial" charset="0"/>
            </a:endParaRPr>
          </a:p>
        </p:txBody>
      </p:sp>
      <p:sp>
        <p:nvSpPr>
          <p:cNvPr id="32770" name="Nadpis 3"/>
          <p:cNvSpPr>
            <a:spLocks noGrp="1"/>
          </p:cNvSpPr>
          <p:nvPr>
            <p:ph type="title"/>
          </p:nvPr>
        </p:nvSpPr>
        <p:spPr>
          <a:xfrm>
            <a:off x="457200" y="338138"/>
            <a:ext cx="8229600" cy="1435100"/>
          </a:xfrm>
        </p:spPr>
        <p:txBody>
          <a:bodyPr/>
          <a:lstStyle/>
          <a:p>
            <a:pPr marL="514350" indent="-514350" algn="l">
              <a:buFont typeface="Candara" pitchFamily="34" charset="0"/>
              <a:buAutoNum type="arabicPeriod" startAt="5"/>
            </a:pPr>
            <a:r>
              <a:rPr lang="cs-CZ" sz="2800" smtClean="0"/>
              <a:t>Polovodičová součástka obsahující jeden PN přechod se nazývá:</a:t>
            </a:r>
            <a:endParaRPr lang="cs-CZ" sz="3200" smtClean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2603500"/>
            <a:ext cx="1414462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5378450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4052888"/>
            <a:ext cx="1260475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termistor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288" y="5370513"/>
            <a:ext cx="6840537" cy="1081087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tranzistor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288" y="4005263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dioda</a:t>
            </a:r>
            <a:endParaRPr lang="cs-CZ" sz="28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0825" y="1844675"/>
            <a:ext cx="8713788" cy="4824413"/>
          </a:xfrm>
        </p:spPr>
        <p:txBody>
          <a:bodyPr rtlCol="0"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1800" i="1" u="sng" dirty="0" smtClean="0"/>
              <a:t>Použitá literatura: </a:t>
            </a:r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1800" dirty="0"/>
              <a:t>RAUNER, Karel; HAVEL, Václav; RANDA, Miroslav. </a:t>
            </a:r>
            <a:r>
              <a:rPr lang="cs-CZ" sz="1800" i="1" dirty="0"/>
              <a:t>Fyzika 9 učebnice pro základní školy a víceletá gymnázia</a:t>
            </a:r>
            <a:r>
              <a:rPr lang="cs-CZ" sz="1800" dirty="0"/>
              <a:t>. Plzeň: Fraus, 2007, ISBN 978-80-7238-617-8. </a:t>
            </a:r>
            <a:endParaRPr lang="cs-CZ" sz="1800" dirty="0" smtClean="0"/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1800" dirty="0"/>
              <a:t>RAUNER, Karel; HAVEL, Václav; RANDA, Miroslav. </a:t>
            </a:r>
            <a:r>
              <a:rPr lang="cs-CZ" sz="1800" i="1" dirty="0"/>
              <a:t>Fyzika 9 pracovní sešit pro základní školy a víceletá gymnázia</a:t>
            </a:r>
            <a:r>
              <a:rPr lang="cs-CZ" sz="1800" dirty="0"/>
              <a:t>. Plzeň: Fraus, 2007, ISBN 978-80-7238-619-2. </a:t>
            </a:r>
          </a:p>
          <a:p>
            <a:pPr marL="274320" indent="-274320" fontAlgn="auto">
              <a:spcAft>
                <a:spcPts val="0"/>
              </a:spcAft>
              <a:buClr>
                <a:srgbClr val="31B6FD"/>
              </a:buClr>
              <a:buFont typeface="Arial" panose="020B0604020202020204" pitchFamily="34" charset="0"/>
              <a:buChar char="•"/>
              <a:defRPr/>
            </a:pPr>
            <a:r>
              <a:rPr lang="cs-CZ" sz="1800" i="1" u="sng" dirty="0" smtClean="0">
                <a:solidFill>
                  <a:srgbClr val="073E87"/>
                </a:solidFill>
              </a:rPr>
              <a:t>Jiné </a:t>
            </a:r>
            <a:r>
              <a:rPr lang="cs-CZ" sz="1800" i="1" u="sng" dirty="0">
                <a:solidFill>
                  <a:srgbClr val="073E87"/>
                </a:solidFill>
              </a:rPr>
              <a:t>zdroje</a:t>
            </a:r>
            <a:r>
              <a:rPr lang="cs-CZ" sz="1800" i="1" u="sng" dirty="0" smtClean="0">
                <a:solidFill>
                  <a:srgbClr val="073E87"/>
                </a:solidFill>
              </a:rPr>
              <a:t>:</a:t>
            </a:r>
          </a:p>
          <a:p>
            <a:pPr lvl="1" indent="-274320" fontAlgn="auto">
              <a:spcAft>
                <a:spcPts val="0"/>
              </a:spcAft>
              <a:buClr>
                <a:srgbClr val="31B6FD"/>
              </a:buClr>
              <a:buFont typeface="Arial" panose="020B0604020202020204" pitchFamily="34" charset="0"/>
              <a:buChar char="•"/>
              <a:defRPr/>
            </a:pPr>
            <a:r>
              <a:rPr lang="cs-CZ" sz="1400" dirty="0" smtClean="0"/>
              <a:t>Obr. 1 – AUTOR </a:t>
            </a:r>
            <a:r>
              <a:rPr lang="cs-CZ" sz="1400" dirty="0"/>
              <a:t>NEUVEDEN. </a:t>
            </a:r>
            <a:r>
              <a:rPr lang="cs-CZ" sz="1400" i="1" dirty="0"/>
              <a:t>e-chembook.eu</a:t>
            </a:r>
            <a:r>
              <a:rPr lang="cs-CZ" sz="1400" dirty="0"/>
              <a:t> [online]. [cit. </a:t>
            </a:r>
            <a:r>
              <a:rPr lang="cs-CZ" sz="1400" dirty="0" smtClean="0"/>
              <a:t>2.1.2014</a:t>
            </a:r>
            <a:r>
              <a:rPr lang="cs-CZ" sz="1400" dirty="0"/>
              <a:t>]. Dostupný na WWW: </a:t>
            </a:r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www.e-chembook.eu/cz/doplnky/periodicke-tabulky</a:t>
            </a:r>
            <a:endParaRPr lang="cs-CZ" sz="1400" dirty="0" smtClean="0"/>
          </a:p>
          <a:p>
            <a:pPr lvl="1" indent="-274320" fontAlgn="auto">
              <a:spcAft>
                <a:spcPts val="0"/>
              </a:spcAft>
              <a:buClr>
                <a:srgbClr val="31B6FD"/>
              </a:buClr>
              <a:buFont typeface="Arial" panose="020B0604020202020204" pitchFamily="34" charset="0"/>
              <a:buChar char="•"/>
              <a:defRPr/>
            </a:pPr>
            <a:r>
              <a:rPr lang="cs-CZ" sz="1400" dirty="0"/>
              <a:t>Obr. 2,3 – AUTOR NEUVEDEN. </a:t>
            </a:r>
            <a:r>
              <a:rPr lang="cs-CZ" sz="1400" i="1" dirty="0"/>
              <a:t>cez.cz</a:t>
            </a:r>
            <a:r>
              <a:rPr lang="cs-CZ" sz="1400" dirty="0"/>
              <a:t> [online]. [cit. </a:t>
            </a:r>
            <a:r>
              <a:rPr lang="cs-CZ" sz="1400" dirty="0" smtClean="0"/>
              <a:t>2.1.2014</a:t>
            </a:r>
            <a:r>
              <a:rPr lang="cs-CZ" sz="1400" dirty="0"/>
              <a:t>]. Dostupný na WWW: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www.cez.cz/edee/content/microsites/solarni/k31.htm</a:t>
            </a:r>
            <a:endParaRPr lang="cs-CZ" sz="1400" dirty="0" smtClean="0"/>
          </a:p>
          <a:p>
            <a:pPr lvl="1" indent="-274320" fontAlgn="auto">
              <a:spcAft>
                <a:spcPts val="0"/>
              </a:spcAft>
              <a:buClr>
                <a:srgbClr val="31B6FD"/>
              </a:buClr>
              <a:buFont typeface="Arial" panose="020B0604020202020204" pitchFamily="34" charset="0"/>
              <a:buChar char="•"/>
              <a:defRPr/>
            </a:pPr>
            <a:r>
              <a:rPr lang="cs-CZ" sz="1400" dirty="0" smtClean="0"/>
              <a:t>Obr</a:t>
            </a:r>
            <a:r>
              <a:rPr lang="cs-CZ" sz="1400" dirty="0"/>
              <a:t>. </a:t>
            </a:r>
            <a:r>
              <a:rPr lang="cs-CZ" sz="1400" dirty="0" smtClean="0"/>
              <a:t>4,5 </a:t>
            </a:r>
            <a:r>
              <a:rPr lang="cs-CZ" sz="1400" dirty="0"/>
              <a:t>– AUTOR NEUVEDEN. </a:t>
            </a:r>
            <a:r>
              <a:rPr lang="cs-CZ" sz="1400" i="1" dirty="0"/>
              <a:t>lucy.troja.mff.cuni.cz</a:t>
            </a:r>
            <a:r>
              <a:rPr lang="cs-CZ" sz="1400" dirty="0"/>
              <a:t> [online]. [cit. </a:t>
            </a:r>
            <a:r>
              <a:rPr lang="cs-CZ" sz="1400" dirty="0" smtClean="0"/>
              <a:t>2.1.2014</a:t>
            </a:r>
            <a:r>
              <a:rPr lang="cs-CZ" sz="1400" dirty="0"/>
              <a:t>]. Dostupný na WWW: </a:t>
            </a:r>
            <a:r>
              <a:rPr lang="cs-CZ" sz="1400" dirty="0">
                <a:hlinkClick r:id="rId4"/>
              </a:rPr>
              <a:t>http://lucy.troja.mff.cuni.cz/~</a:t>
            </a:r>
            <a:r>
              <a:rPr lang="cs-CZ" sz="1400" dirty="0" smtClean="0">
                <a:hlinkClick r:id="rId4"/>
              </a:rPr>
              <a:t>tichy/elektross/soucastky/jeden_prechod/primes_polovodic.html</a:t>
            </a:r>
            <a:endParaRPr lang="cs-CZ" sz="1400" dirty="0" smtClean="0"/>
          </a:p>
          <a:p>
            <a:pPr lvl="1" indent="-274320" fontAlgn="auto">
              <a:spcAft>
                <a:spcPts val="0"/>
              </a:spcAft>
              <a:buClr>
                <a:srgbClr val="31B6FD"/>
              </a:buClr>
              <a:buFont typeface="Arial" panose="020B0604020202020204" pitchFamily="34" charset="0"/>
              <a:buChar char="•"/>
              <a:defRPr/>
            </a:pPr>
            <a:r>
              <a:rPr lang="cs-CZ" sz="1400" dirty="0"/>
              <a:t>Obr. </a:t>
            </a:r>
            <a:r>
              <a:rPr lang="cs-CZ" sz="1400" dirty="0" smtClean="0"/>
              <a:t>6,7,8 </a:t>
            </a:r>
            <a:r>
              <a:rPr lang="cs-CZ" sz="1400" dirty="0"/>
              <a:t>– AUTOR NEUVEDEN. </a:t>
            </a:r>
            <a:r>
              <a:rPr lang="cs-CZ" sz="1400" i="1" dirty="0"/>
              <a:t>cez.cz</a:t>
            </a:r>
            <a:r>
              <a:rPr lang="cs-CZ" sz="1400" dirty="0"/>
              <a:t> [online]. [cit. </a:t>
            </a:r>
            <a:r>
              <a:rPr lang="cs-CZ" sz="1400" dirty="0" smtClean="0"/>
              <a:t>2.1.2014</a:t>
            </a:r>
            <a:r>
              <a:rPr lang="cs-CZ" sz="1400" dirty="0"/>
              <a:t>]. Dostupný na WWW: </a:t>
            </a:r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www.cez.cz/edee/content/microsites/elektrina/fyz9.htm</a:t>
            </a:r>
            <a:endParaRPr lang="cs-CZ" sz="1400" dirty="0" smtClean="0"/>
          </a:p>
          <a:p>
            <a:pPr lvl="1" indent="-274320" fontAlgn="auto">
              <a:spcAft>
                <a:spcPts val="0"/>
              </a:spcAft>
              <a:buClr>
                <a:srgbClr val="31B6FD"/>
              </a:buClr>
              <a:buFont typeface="Arial" panose="020B0604020202020204" pitchFamily="34" charset="0"/>
              <a:buChar char="•"/>
              <a:defRPr/>
            </a:pPr>
            <a:r>
              <a:rPr lang="cs-CZ" sz="1400" dirty="0"/>
              <a:t>Obr. 9 – AUTOR NEUVEDEN. </a:t>
            </a:r>
            <a:r>
              <a:rPr lang="cs-CZ" sz="1400" i="1" dirty="0"/>
              <a:t>cs.wikipedia.org</a:t>
            </a:r>
            <a:r>
              <a:rPr lang="cs-CZ" sz="1400" dirty="0"/>
              <a:t> [online]. [cit. </a:t>
            </a:r>
            <a:r>
              <a:rPr lang="cs-CZ" sz="1400" dirty="0" smtClean="0"/>
              <a:t>2.1.2014</a:t>
            </a:r>
            <a:r>
              <a:rPr lang="cs-CZ" sz="1400" dirty="0"/>
              <a:t>]. Dostupný na WWW: </a:t>
            </a:r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cs.wikipedia.org/wiki/Polovodi%C4%8Dov%C3%A1_dioda</a:t>
            </a:r>
            <a:endParaRPr lang="cs-CZ" sz="1400" dirty="0" smtClean="0"/>
          </a:p>
          <a:p>
            <a:pPr lvl="1" indent="-274320" fontAlgn="auto">
              <a:spcAft>
                <a:spcPts val="0"/>
              </a:spcAft>
              <a:buClr>
                <a:srgbClr val="31B6FD"/>
              </a:buClr>
              <a:buFont typeface="Arial" panose="020B0604020202020204" pitchFamily="34" charset="0"/>
              <a:buChar char="•"/>
              <a:defRPr/>
            </a:pPr>
            <a:r>
              <a:rPr lang="cs-CZ" sz="1400" dirty="0" smtClean="0"/>
              <a:t>Obr</a:t>
            </a:r>
            <a:r>
              <a:rPr lang="cs-CZ" sz="1400" dirty="0"/>
              <a:t>. </a:t>
            </a:r>
            <a:r>
              <a:rPr lang="cs-CZ" sz="1400" dirty="0" smtClean="0"/>
              <a:t>10 </a:t>
            </a:r>
            <a:r>
              <a:rPr lang="cs-CZ" sz="1400" dirty="0"/>
              <a:t>– </a:t>
            </a:r>
            <a:r>
              <a:rPr lang="cs-CZ" sz="1400" dirty="0" smtClean="0"/>
              <a:t>AUTOR </a:t>
            </a:r>
            <a:r>
              <a:rPr lang="cs-CZ" sz="1400" dirty="0"/>
              <a:t>NEUVEDEN. </a:t>
            </a:r>
            <a:r>
              <a:rPr lang="cs-CZ" sz="1400" i="1" dirty="0"/>
              <a:t>cs.wikipedia.org</a:t>
            </a:r>
            <a:r>
              <a:rPr lang="cs-CZ" sz="1400" dirty="0"/>
              <a:t> [online]. [cit</a:t>
            </a:r>
            <a:r>
              <a:rPr lang="cs-CZ" sz="1400"/>
              <a:t>. </a:t>
            </a:r>
            <a:r>
              <a:rPr lang="cs-CZ" sz="1400" smtClean="0"/>
              <a:t>2.1.2014</a:t>
            </a:r>
            <a:r>
              <a:rPr lang="cs-CZ" sz="1400" dirty="0"/>
              <a:t>]. Dostupný na WWW: </a:t>
            </a:r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cs.wikipedia.org/wiki/LED</a:t>
            </a:r>
            <a:endParaRPr lang="cs-CZ" sz="1400" dirty="0" smtClean="0"/>
          </a:p>
          <a:p>
            <a:pPr lvl="1" indent="-274320" fontAlgn="auto">
              <a:spcAft>
                <a:spcPts val="0"/>
              </a:spcAft>
              <a:buClr>
                <a:srgbClr val="31B6FD"/>
              </a:buClr>
              <a:buFont typeface="Arial" panose="020B0604020202020204" pitchFamily="34" charset="0"/>
              <a:buChar char="•"/>
              <a:defRPr/>
            </a:pPr>
            <a:r>
              <a:rPr lang="cs-CZ" sz="1400" dirty="0" smtClean="0"/>
              <a:t> zdroj obráz</a:t>
            </a:r>
            <a:r>
              <a:rPr lang="cs-CZ" sz="1500" dirty="0" smtClean="0"/>
              <a:t>ků: </a:t>
            </a:r>
            <a:r>
              <a:rPr lang="cs-CZ" sz="1500" dirty="0" smtClean="0">
                <a:hlinkClick r:id="rId8"/>
              </a:rPr>
              <a:t>www.office.microsoft.com</a:t>
            </a:r>
            <a:endParaRPr lang="cs-CZ" sz="1800" dirty="0" smtClean="0"/>
          </a:p>
        </p:txBody>
      </p:sp>
      <p:sp>
        <p:nvSpPr>
          <p:cNvPr id="33794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588105B-2B78-4E98-A4E8-927FD2E8DF21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20</a:t>
            </a:fld>
            <a:endParaRPr lang="cs-CZ">
              <a:cs typeface="Arial" charset="0"/>
            </a:endParaRPr>
          </a:p>
        </p:txBody>
      </p:sp>
      <p:sp>
        <p:nvSpPr>
          <p:cNvPr id="33795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3561</TotalTime>
  <Words>878</Words>
  <Application>Microsoft Office PowerPoint</Application>
  <PresentationFormat>On-screen Show (4:3)</PresentationFormat>
  <Paragraphs>150</Paragraphs>
  <Slides>20</Slides>
  <Notes>0</Notes>
  <HiddenSlides>2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8</vt:i4>
      </vt:variant>
      <vt:variant>
        <vt:lpstr>Nadpisy snímků</vt:lpstr>
      </vt:variant>
      <vt:variant>
        <vt:i4>20</vt:i4>
      </vt:variant>
    </vt:vector>
  </HeadingPairs>
  <TitlesOfParts>
    <vt:vector size="32" baseType="lpstr">
      <vt:lpstr>Candara</vt:lpstr>
      <vt:lpstr>Arial</vt:lpstr>
      <vt:lpstr>Symbol</vt:lpstr>
      <vt:lpstr>Calibri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Základní škola a Mateřská škola Bílá Třemešná, okres Trutnov</vt:lpstr>
      <vt:lpstr>Anotace</vt:lpstr>
      <vt:lpstr>Anotace</vt:lpstr>
      <vt:lpstr>Příměsové polovodiče</vt:lpstr>
      <vt:lpstr>Pohled na periodickou tabulku</vt:lpstr>
      <vt:lpstr>Vlastní polovodiče</vt:lpstr>
      <vt:lpstr>Příměsové polovodiče typu N</vt:lpstr>
      <vt:lpstr>Příměsové polovodiče typu P</vt:lpstr>
      <vt:lpstr>Přechod PN</vt:lpstr>
      <vt:lpstr>Zapojení přechodu PN v závěrném směru</vt:lpstr>
      <vt:lpstr>Zapojení přechodu PN v propustném směru</vt:lpstr>
      <vt:lpstr>Polovodičová dioda</vt:lpstr>
      <vt:lpstr>Co jsme se dozvěděli?</vt:lpstr>
      <vt:lpstr>Závěrečné opakování</vt:lpstr>
      <vt:lpstr>Aby vznikl polovodič typu N musíme do křemíku (IV. skupina) přidat atomy příměsi z:</vt:lpstr>
      <vt:lpstr>Aby vznikl polovodič typu P musíme do křemíku (IV. skupina) přidat atomy příměsi z:</vt:lpstr>
      <vt:lpstr>Při zapojení v závěrném směru se hradlová vrstva</vt:lpstr>
      <vt:lpstr>Aby byl přechod PN zapojen v propustném směru musíme k části typu N připojit</vt:lpstr>
      <vt:lpstr>Polovodičová součástka obsahující jeden PN přechod se nazývá: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310</cp:revision>
  <dcterms:created xsi:type="dcterms:W3CDTF">2013-05-10T12:01:16Z</dcterms:created>
  <dcterms:modified xsi:type="dcterms:W3CDTF">2014-01-12T20:05:15Z</dcterms:modified>
</cp:coreProperties>
</file>