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57" r:id="rId2"/>
    <p:sldId id="259" r:id="rId3"/>
    <p:sldId id="260" r:id="rId4"/>
    <p:sldId id="261" r:id="rId5"/>
    <p:sldId id="262" r:id="rId6"/>
    <p:sldId id="271" r:id="rId7"/>
    <p:sldId id="272" r:id="rId8"/>
    <p:sldId id="270" r:id="rId9"/>
    <p:sldId id="273" r:id="rId10"/>
    <p:sldId id="274" r:id="rId11"/>
    <p:sldId id="275" r:id="rId12"/>
    <p:sldId id="27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VY_32_INOVACE_7</a:t>
          </a:r>
          <a:r>
            <a:rPr lang="ru-RU" sz="1800" baseline="0" dirty="0" smtClean="0"/>
            <a:t>4</a:t>
          </a:r>
          <a:r>
            <a:rPr lang="cs-CZ" sz="1800" baseline="0" dirty="0" smtClean="0"/>
            <a:t>6_SECESE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MARTINA MYŠKOVÁ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TÉMA:Secese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1E01CED-3B92-4D5E-BFD6-D14B16B88267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60E24B7E-639E-4CD4-9DAB-8680EA441355}" type="presOf" srcId="{D8197B8C-B260-4A16-BDF4-0947B075E274}" destId="{25B08C86-7E15-44DC-BE7F-FFB55DD49D12}" srcOrd="0" destOrd="0" presId="urn:microsoft.com/office/officeart/2005/8/layout/target3"/>
    <dgm:cxn modelId="{9B42855A-8180-41DC-B005-58D6AAAFC886}" type="presOf" srcId="{B651F6E3-6281-48DB-9319-2AEAFDAE7572}" destId="{619D679B-A015-4ECF-8348-D1034C574F40}" srcOrd="0" destOrd="0" presId="urn:microsoft.com/office/officeart/2005/8/layout/target3"/>
    <dgm:cxn modelId="{C6F30DFA-CAF5-4FE8-BC66-EE8077614D21}" type="presOf" srcId="{D1D4F407-5343-4D3F-B5B9-D407B03CAEB4}" destId="{AED2198E-93D5-4001-81B4-73124B309672}" srcOrd="1" destOrd="0" presId="urn:microsoft.com/office/officeart/2005/8/layout/target3"/>
    <dgm:cxn modelId="{12C11894-2D2D-4E94-B08A-7AAAA0AC9059}" type="presOf" srcId="{D1B46980-6531-4606-95E6-44980827E919}" destId="{2BE915AB-18AA-4053-B92C-3BFC9ED204BB}" srcOrd="1" destOrd="0" presId="urn:microsoft.com/office/officeart/2005/8/layout/target3"/>
    <dgm:cxn modelId="{2EEF12CE-A320-49A2-A62A-E9C4CFFA7EB5}" type="presOf" srcId="{D1D4F407-5343-4D3F-B5B9-D407B03CAEB4}" destId="{D005CE8C-CC26-4C3E-AC11-E15060ECD759}" srcOrd="0" destOrd="0" presId="urn:microsoft.com/office/officeart/2005/8/layout/target3"/>
    <dgm:cxn modelId="{30779151-CB82-4095-8FC0-192E9757821C}" type="presOf" srcId="{23DE21E6-671D-41EF-A4B8-4CB61DD21CB9}" destId="{20EFD393-BD0F-4866-BD5F-B29A45D964CD}" srcOrd="0" destOrd="0" presId="urn:microsoft.com/office/officeart/2005/8/layout/target3"/>
    <dgm:cxn modelId="{203666DA-525E-4017-BC36-4452E3D9B995}" type="presOf" srcId="{23DE21E6-671D-41EF-A4B8-4CB61DD21CB9}" destId="{D765D62F-75B8-4F0E-BC22-04FC3BAECA31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96B8396-005D-4BE9-8C21-E2C6291014BE}" type="presOf" srcId="{757F3AB3-0718-4624-B441-E567A8F0AB56}" destId="{333A1088-737F-45CB-B68E-254E46348037}" srcOrd="0" destOrd="0" presId="urn:microsoft.com/office/officeart/2005/8/layout/target3"/>
    <dgm:cxn modelId="{D2E59B34-EBE9-4E14-991E-3EC4C32B2311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3E74924-B026-4ABB-9227-EB960C1621F1}" type="presOf" srcId="{B651F6E3-6281-48DB-9319-2AEAFDAE7572}" destId="{6BB5E863-4638-4E1D-BFDE-399D028AC4ED}" srcOrd="1" destOrd="0" presId="urn:microsoft.com/office/officeart/2005/8/layout/target3"/>
    <dgm:cxn modelId="{26DC9910-5FD1-4AF4-97B0-DA04A5A1EAE4}" type="presParOf" srcId="{333A1088-737F-45CB-B68E-254E46348037}" destId="{F5ABB229-8D3B-4694-996A-96F23CF14429}" srcOrd="0" destOrd="0" presId="urn:microsoft.com/office/officeart/2005/8/layout/target3"/>
    <dgm:cxn modelId="{C6E56ED3-715A-4896-BC02-1943876EB365}" type="presParOf" srcId="{333A1088-737F-45CB-B68E-254E46348037}" destId="{F41139FD-01EE-4571-8B17-4FB00FC51163}" srcOrd="1" destOrd="0" presId="urn:microsoft.com/office/officeart/2005/8/layout/target3"/>
    <dgm:cxn modelId="{E1E589A5-A76D-4BA3-A570-B01D847F799E}" type="presParOf" srcId="{333A1088-737F-45CB-B68E-254E46348037}" destId="{D005CE8C-CC26-4C3E-AC11-E15060ECD759}" srcOrd="2" destOrd="0" presId="urn:microsoft.com/office/officeart/2005/8/layout/target3"/>
    <dgm:cxn modelId="{8F1F0D5C-AFD1-4CE2-9F65-25DB7620442E}" type="presParOf" srcId="{333A1088-737F-45CB-B68E-254E46348037}" destId="{2C702D82-9B77-49B7-9568-BB8EB47C3372}" srcOrd="3" destOrd="0" presId="urn:microsoft.com/office/officeart/2005/8/layout/target3"/>
    <dgm:cxn modelId="{ECFF8FA6-49EE-4189-A686-1538B62A7480}" type="presParOf" srcId="{333A1088-737F-45CB-B68E-254E46348037}" destId="{A52A0455-90FF-4808-ABD0-F02540D31D5A}" srcOrd="4" destOrd="0" presId="urn:microsoft.com/office/officeart/2005/8/layout/target3"/>
    <dgm:cxn modelId="{5622182C-2D98-4D51-94ED-C8DDA2445904}" type="presParOf" srcId="{333A1088-737F-45CB-B68E-254E46348037}" destId="{6140AFEC-043D-4C43-A2F9-D0F5331DF3A3}" srcOrd="5" destOrd="0" presId="urn:microsoft.com/office/officeart/2005/8/layout/target3"/>
    <dgm:cxn modelId="{7E59CD00-F09A-4FA6-87E5-1FBF3D097548}" type="presParOf" srcId="{333A1088-737F-45CB-B68E-254E46348037}" destId="{9358AC05-5D7D-4327-9F80-1AD486AEA664}" srcOrd="6" destOrd="0" presId="urn:microsoft.com/office/officeart/2005/8/layout/target3"/>
    <dgm:cxn modelId="{0B44119F-E0D3-411C-9064-08EFC6C52157}" type="presParOf" srcId="{333A1088-737F-45CB-B68E-254E46348037}" destId="{313FC574-E1CD-4FB4-B054-0B805CE0447D}" srcOrd="7" destOrd="0" presId="urn:microsoft.com/office/officeart/2005/8/layout/target3"/>
    <dgm:cxn modelId="{A5126E03-FA28-4980-8FDA-481B912B7221}" type="presParOf" srcId="{333A1088-737F-45CB-B68E-254E46348037}" destId="{619D679B-A015-4ECF-8348-D1034C574F40}" srcOrd="8" destOrd="0" presId="urn:microsoft.com/office/officeart/2005/8/layout/target3"/>
    <dgm:cxn modelId="{C226B4F5-445D-4CDC-9E98-C473F73835EB}" type="presParOf" srcId="{333A1088-737F-45CB-B68E-254E46348037}" destId="{322283A8-4A27-4CDA-BAE3-F381106A9174}" srcOrd="9" destOrd="0" presId="urn:microsoft.com/office/officeart/2005/8/layout/target3"/>
    <dgm:cxn modelId="{2F428A98-7ECB-4DB5-AB13-41BDC7144B2E}" type="presParOf" srcId="{333A1088-737F-45CB-B68E-254E46348037}" destId="{FFC9F71D-1B4F-4AD9-A4A6-86ADEFC8AF5C}" srcOrd="10" destOrd="0" presId="urn:microsoft.com/office/officeart/2005/8/layout/target3"/>
    <dgm:cxn modelId="{2E936A70-8C26-4C07-9EEB-C3D001F5ED17}" type="presParOf" srcId="{333A1088-737F-45CB-B68E-254E46348037}" destId="{25B08C86-7E15-44DC-BE7F-FFB55DD49D12}" srcOrd="11" destOrd="0" presId="urn:microsoft.com/office/officeart/2005/8/layout/target3"/>
    <dgm:cxn modelId="{B0477C95-8EE4-414E-A45E-304FC6F1BF77}" type="presParOf" srcId="{333A1088-737F-45CB-B68E-254E46348037}" destId="{B802C839-24C6-47E7-BAF8-A79343132CBC}" srcOrd="12" destOrd="0" presId="urn:microsoft.com/office/officeart/2005/8/layout/target3"/>
    <dgm:cxn modelId="{7ABE425A-2491-4866-AD74-D926D6FC2296}" type="presParOf" srcId="{333A1088-737F-45CB-B68E-254E46348037}" destId="{10B0AAF3-16BE-4B9A-A567-5D5A0E0FD953}" srcOrd="13" destOrd="0" presId="urn:microsoft.com/office/officeart/2005/8/layout/target3"/>
    <dgm:cxn modelId="{604BCA5F-C8E0-4696-A754-B7D1347AD2FD}" type="presParOf" srcId="{333A1088-737F-45CB-B68E-254E46348037}" destId="{20EFD393-BD0F-4866-BD5F-B29A45D964CD}" srcOrd="14" destOrd="0" presId="urn:microsoft.com/office/officeart/2005/8/layout/target3"/>
    <dgm:cxn modelId="{C89F0371-9E20-433A-B519-219AA94399EA}" type="presParOf" srcId="{333A1088-737F-45CB-B68E-254E46348037}" destId="{AED2198E-93D5-4001-81B4-73124B309672}" srcOrd="15" destOrd="0" presId="urn:microsoft.com/office/officeart/2005/8/layout/target3"/>
    <dgm:cxn modelId="{C733E168-6D77-4815-9224-7C1601402484}" type="presParOf" srcId="{333A1088-737F-45CB-B68E-254E46348037}" destId="{2BE915AB-18AA-4053-B92C-3BFC9ED204BB}" srcOrd="16" destOrd="0" presId="urn:microsoft.com/office/officeart/2005/8/layout/target3"/>
    <dgm:cxn modelId="{469D3887-6E3B-4133-8FF8-57C0438315C6}" type="presParOf" srcId="{333A1088-737F-45CB-B68E-254E46348037}" destId="{6BB5E863-4638-4E1D-BFDE-399D028AC4ED}" srcOrd="17" destOrd="0" presId="urn:microsoft.com/office/officeart/2005/8/layout/target3"/>
    <dgm:cxn modelId="{940802A1-A74F-4304-8401-44DD35C30442}" type="presParOf" srcId="{333A1088-737F-45CB-B68E-254E46348037}" destId="{5A5FFA88-C948-4069-8E93-59FA12366E83}" srcOrd="18" destOrd="0" presId="urn:microsoft.com/office/officeart/2005/8/layout/target3"/>
    <dgm:cxn modelId="{4829C74E-160C-42AD-BA25-8D48EB78DD11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4035" y="0"/>
          <a:ext cx="6624736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784035" y="0"/>
        <a:ext cx="6624736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4"/>
          <a:ext cx="2844316" cy="28443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4"/>
          <a:ext cx="6624736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MARTINA MYŠKOVÁ</a:t>
          </a:r>
          <a:endParaRPr lang="cs-CZ" sz="1800" kern="1200" dirty="0"/>
        </a:p>
      </dsp:txBody>
      <dsp:txXfrm>
        <a:off x="1800200" y="576064"/>
        <a:ext cx="6624736" cy="576063"/>
      </dsp:txXfrm>
    </dsp:sp>
    <dsp:sp modelId="{313FC574-E1CD-4FB4-B054-0B805CE0447D}">
      <dsp:nvSpPr>
        <dsp:cNvPr id="0" name=""/>
        <dsp:cNvSpPr/>
      </dsp:nvSpPr>
      <dsp:spPr>
        <a:xfrm>
          <a:off x="756083" y="1152128"/>
          <a:ext cx="2088232" cy="208823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8"/>
          <a:ext cx="6624736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VY_32_INOVACE_7</a:t>
          </a:r>
          <a:r>
            <a:rPr lang="ru-RU" sz="1800" kern="1200" baseline="0" dirty="0" smtClean="0"/>
            <a:t>4</a:t>
          </a:r>
          <a:r>
            <a:rPr lang="cs-CZ" sz="1800" kern="1200" baseline="0" dirty="0" smtClean="0"/>
            <a:t>6_SECESE</a:t>
          </a:r>
          <a:endParaRPr lang="cs-CZ" sz="1800" kern="1200" dirty="0"/>
        </a:p>
      </dsp:txBody>
      <dsp:txXfrm>
        <a:off x="1800200" y="1152128"/>
        <a:ext cx="6624736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800200" y="1728192"/>
          <a:ext cx="6624736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TÉMA:Secese</a:t>
          </a:r>
          <a:endParaRPr lang="cs-CZ" sz="1800" kern="1200" dirty="0"/>
        </a:p>
      </dsp:txBody>
      <dsp:txXfrm>
        <a:off x="1800200" y="1728192"/>
        <a:ext cx="6624736" cy="576064"/>
      </dsp:txXfrm>
    </dsp:sp>
    <dsp:sp modelId="{10B0AAF3-16BE-4B9A-A567-5D5A0E0FD953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800200" y="2304256"/>
          <a:ext cx="6624736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800200" y="2304256"/>
        <a:ext cx="6624736" cy="576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470DC8-6BD0-4BFC-B843-435609995388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9EA7F5-373B-43FA-A21D-C961F22AB06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9EA7F5-373B-43FA-A21D-C961F22AB061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9EA7F5-373B-43FA-A21D-C961F22AB061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A8B433-1899-4C43-8EE3-0DABFF9A0488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04CA-EC54-4DC8-8E52-E9D0A992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A8B433-1899-4C43-8EE3-0DABFF9A0488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04CA-EC54-4DC8-8E52-E9D0A992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A8B433-1899-4C43-8EE3-0DABFF9A0488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04CA-EC54-4DC8-8E52-E9D0A992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A8B433-1899-4C43-8EE3-0DABFF9A0488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04CA-EC54-4DC8-8E52-E9D0A992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A8B433-1899-4C43-8EE3-0DABFF9A0488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04CA-EC54-4DC8-8E52-E9D0A992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A8B433-1899-4C43-8EE3-0DABFF9A0488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04CA-EC54-4DC8-8E52-E9D0A992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A8B433-1899-4C43-8EE3-0DABFF9A0488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04CA-EC54-4DC8-8E52-E9D0A992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A8B433-1899-4C43-8EE3-0DABFF9A0488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04CA-EC54-4DC8-8E52-E9D0A992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A8B433-1899-4C43-8EE3-0DABFF9A0488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04CA-EC54-4DC8-8E52-E9D0A992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A8B433-1899-4C43-8EE3-0DABFF9A0488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04CA-EC54-4DC8-8E52-E9D0A992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A8B433-1899-4C43-8EE3-0DABFF9A0488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A3404CA-EC54-4DC8-8E52-E9D0A992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A8A8B433-1899-4C43-8EE3-0DABFF9A0488}" type="datetimeFigureOut">
              <a:rPr lang="cs-CZ" smtClean="0"/>
              <a:pPr/>
              <a:t>13.7.2012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1A3404CA-EC54-4DC8-8E52-E9D0A992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hyperlink" Target="http://cs.wikipedia.org/wiki/Soubor:Brno-Veve%C5%99%C3%AD_-_Tivoli.jpg" TargetMode="External"/><Relationship Id="rId7" Type="http://schemas.openxmlformats.org/officeDocument/2006/relationships/hyperlink" Target="http://cs.wikipedia.org/wiki/Soubor:Primavesi_mosaic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hyperlink" Target="http://cs.wikipedia.org/wiki/Soubor:Secession_Vienna_June_2006_006.jpg" TargetMode="Externa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cs.wikipedia.org/wiki/Soubor:Alfons_Mucha_LOC_3c05828u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jpeg"/><Relationship Id="rId4" Type="http://schemas.openxmlformats.org/officeDocument/2006/relationships/hyperlink" Target="http://cs.wikipedia.org/wiki/Soubor:Mucha-Maud_Adams_as_Joan_of_Arc-1909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156022571"/>
              </p:ext>
            </p:extLst>
          </p:nvPr>
        </p:nvGraphicFramePr>
        <p:xfrm>
          <a:off x="251520" y="404664"/>
          <a:ext cx="8424936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526655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59700151"/>
              </p:ext>
            </p:extLst>
          </p:nvPr>
        </p:nvGraphicFramePr>
        <p:xfrm>
          <a:off x="1115616" y="548680"/>
          <a:ext cx="7344816" cy="534314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4845"/>
                <a:gridCol w="5559971"/>
              </a:tblGrid>
              <a:tr h="32403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>
                          <a:effectLst/>
                        </a:rPr>
                        <a:t>Anotace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Metodický postup: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 smtClean="0">
                          <a:effectLst/>
                        </a:rPr>
                        <a:t>Klíčová</a:t>
                      </a:r>
                      <a:r>
                        <a:rPr lang="en-US" sz="1800" dirty="0" smtClean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slova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Datum </a:t>
                      </a:r>
                      <a:r>
                        <a:rPr lang="en-US" sz="1800" dirty="0" err="1">
                          <a:effectLst/>
                        </a:rPr>
                        <a:t>vytvoření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 slouží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k výkladu učiva v předmětu Dějepis v 8. ročníku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34290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 se seznámí s pojmem secese</a:t>
                      </a:r>
                    </a:p>
                    <a:p>
                      <a:pPr marL="34290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 poznává prvky ornamentálnosti</a:t>
                      </a:r>
                    </a:p>
                    <a:p>
                      <a:pPr marL="34290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 se seznámí s uplatněním rostlinných ornamentů</a:t>
                      </a:r>
                    </a:p>
                    <a:p>
                      <a:pPr marL="34290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popisuje dané ornamenty</a:t>
                      </a:r>
                    </a:p>
                    <a:p>
                      <a:pPr marL="34290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 poznává na konkrétních příkladech secesní architekturu, modu, </a:t>
                      </a:r>
                    </a:p>
                    <a:p>
                      <a:pPr marL="34290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AutoNum type="arabicPeriod"/>
                      </a:pP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 se seznámí s osobností Alfonse Muchy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34290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AutoNum type="arabicPeriod"/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Secese, ornamentálnost,  </a:t>
                      </a:r>
                      <a:r>
                        <a:rPr lang="cs-CZ" sz="1800" b="1" kern="120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.Mucha – Slovanská epopej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11.5.2012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078673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i="1" dirty="0" smtClean="0">
                <a:solidFill>
                  <a:schemeClr val="accent4">
                    <a:lumMod val="75000"/>
                  </a:schemeClr>
                </a:solidFill>
                <a:latin typeface="Algerian" pitchFamily="82" charset="0"/>
                <a:ea typeface="Adobe Gothic Std B" pitchFamily="34" charset="-128"/>
                <a:cs typeface="Adobe Arabic" pitchFamily="18" charset="-78"/>
              </a:rPr>
              <a:t>Secese</a:t>
            </a:r>
            <a:endParaRPr lang="cs-CZ" sz="8000" i="1" dirty="0">
              <a:solidFill>
                <a:schemeClr val="accent4">
                  <a:lumMod val="75000"/>
                </a:schemeClr>
              </a:solidFill>
              <a:latin typeface="Algerian" pitchFamily="82" charset="0"/>
              <a:ea typeface="Adobe Gothic Std B" pitchFamily="34" charset="-128"/>
              <a:cs typeface="Adobe Arabic" pitchFamily="18" charset="-78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Umělecký styl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90. léta 19. století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Inspirace v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munulosti</a:t>
            </a:r>
            <a:endParaRPr lang="cs-CZ" dirty="0" smtClean="0">
              <a:solidFill>
                <a:schemeClr val="accent4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Dekorativnost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Ornamentálnost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3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36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41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46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1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  <p:bldP spid="7" grpI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4">
                    <a:lumMod val="75000"/>
                  </a:schemeClr>
                </a:solidFill>
                <a:latin typeface="Algerian" pitchFamily="82" charset="0"/>
              </a:rPr>
              <a:t>ORNAMENTÁLNOST</a:t>
            </a:r>
            <a:endParaRPr lang="cs-CZ" sz="6000" dirty="0">
              <a:solidFill>
                <a:schemeClr val="accent4">
                  <a:lumMod val="75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2348880"/>
            <a:ext cx="7498080" cy="3899520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4400" dirty="0" smtClean="0">
                <a:solidFill>
                  <a:schemeClr val="accent4">
                    <a:lumMod val="50000"/>
                  </a:schemeClr>
                </a:solidFill>
              </a:rPr>
              <a:t>ROSTLINNÉ ORNAMENTY</a:t>
            </a:r>
          </a:p>
          <a:p>
            <a:pPr>
              <a:buFont typeface="Wingdings" pitchFamily="2" charset="2"/>
              <a:buChar char="v"/>
            </a:pPr>
            <a:r>
              <a:rPr lang="cs-CZ" sz="4400" dirty="0" smtClean="0">
                <a:solidFill>
                  <a:schemeClr val="accent4">
                    <a:lumMod val="50000"/>
                  </a:schemeClr>
                </a:solidFill>
              </a:rPr>
              <a:t>PTÁCI </a:t>
            </a:r>
          </a:p>
          <a:p>
            <a:pPr>
              <a:buFont typeface="Wingdings" pitchFamily="2" charset="2"/>
              <a:buChar char="v"/>
            </a:pPr>
            <a:r>
              <a:rPr lang="cs-CZ" sz="4400" dirty="0" smtClean="0">
                <a:solidFill>
                  <a:schemeClr val="accent4">
                    <a:lumMod val="50000"/>
                  </a:schemeClr>
                </a:solidFill>
              </a:rPr>
              <a:t>MOTÝLI</a:t>
            </a:r>
          </a:p>
          <a:p>
            <a:pPr>
              <a:buFont typeface="Wingdings" pitchFamily="2" charset="2"/>
              <a:buChar char="v"/>
            </a:pPr>
            <a:r>
              <a:rPr lang="cs-CZ" sz="4400" dirty="0" smtClean="0">
                <a:solidFill>
                  <a:schemeClr val="accent4">
                    <a:lumMod val="50000"/>
                  </a:schemeClr>
                </a:solidFill>
              </a:rPr>
              <a:t>ŽENSKÉ POSTAVY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autoRev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autoRev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autoRev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3" grpI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itchFamily="82" charset="0"/>
              </a:rPr>
              <a:t>Uplatnění rostlinných ornamentů:</a:t>
            </a:r>
            <a:endParaRPr lang="cs-CZ" sz="4000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844824"/>
            <a:ext cx="7498080" cy="4403576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sz="4000" dirty="0" smtClean="0">
                <a:solidFill>
                  <a:schemeClr val="accent4">
                    <a:lumMod val="50000"/>
                  </a:schemeClr>
                </a:solidFill>
              </a:rPr>
              <a:t>Štuková výzdoba fasád a stropů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>
                <a:solidFill>
                  <a:schemeClr val="accent4">
                    <a:lumMod val="50000"/>
                  </a:schemeClr>
                </a:solidFill>
              </a:rPr>
              <a:t>Vstupní dveře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>
                <a:solidFill>
                  <a:schemeClr val="accent4">
                    <a:lumMod val="50000"/>
                  </a:schemeClr>
                </a:solidFill>
              </a:rPr>
              <a:t>Skleněné vitráže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>
                <a:solidFill>
                  <a:schemeClr val="accent4">
                    <a:lumMod val="50000"/>
                  </a:schemeClr>
                </a:solidFill>
              </a:rPr>
              <a:t>Nábytek 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>
                <a:solidFill>
                  <a:schemeClr val="accent4">
                    <a:lumMod val="50000"/>
                  </a:schemeClr>
                </a:solidFill>
              </a:rPr>
              <a:t>Nádobí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>
                <a:solidFill>
                  <a:schemeClr val="accent4">
                    <a:lumMod val="50000"/>
                  </a:schemeClr>
                </a:solidFill>
              </a:rPr>
              <a:t>Šperky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>
                <a:solidFill>
                  <a:schemeClr val="accent4">
                    <a:lumMod val="50000"/>
                  </a:schemeClr>
                </a:solidFill>
              </a:rPr>
              <a:t>Oděvy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gerian" pitchFamily="82" charset="0"/>
              </a:rPr>
              <a:t>Secesní ornamenty</a:t>
            </a:r>
            <a:endParaRPr lang="cs-CZ" dirty="0">
              <a:latin typeface="Algerian" pitchFamily="82" charset="0"/>
            </a:endParaRPr>
          </a:p>
        </p:txBody>
      </p:sp>
      <p:pic>
        <p:nvPicPr>
          <p:cNvPr id="8194" name="Picture 2" descr="http://www.identifont.com/samples/gallo/ArtNouveauOrnaments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844824"/>
            <a:ext cx="5400600" cy="36004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gerian" pitchFamily="82" charset="0"/>
              </a:rPr>
              <a:t>Secesní architektura</a:t>
            </a:r>
            <a:endParaRPr lang="cs-CZ" dirty="0">
              <a:latin typeface="Algerian" pitchFamily="82" charset="0"/>
            </a:endParaRPr>
          </a:p>
        </p:txBody>
      </p:sp>
      <p:pic>
        <p:nvPicPr>
          <p:cNvPr id="28678" name="Picture 6" descr="http://upload.wikimedia.org/wikipedia/commons/thumb/9/91/Prag_Prague_Hauptbahnhof_Eingang_%282005%29.JPG/120px-Prag_Prague_Hauptbahnhof_Eingang_%282005%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3789040"/>
            <a:ext cx="2880320" cy="2880320"/>
          </a:xfrm>
          <a:prstGeom prst="rect">
            <a:avLst/>
          </a:prstGeom>
          <a:noFill/>
        </p:spPr>
      </p:pic>
      <p:pic>
        <p:nvPicPr>
          <p:cNvPr id="28680" name="Picture 8" descr="http://upload.wikimedia.org/wikipedia/commons/thumb/6/6f/Brno-Veve%C5%99%C3%AD_-_Tivoli.jpg/220px-Brno-Veve%C5%99%C3%AD_-_Tivoli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7704" y="1196752"/>
            <a:ext cx="3024336" cy="2362763"/>
          </a:xfrm>
          <a:prstGeom prst="rect">
            <a:avLst/>
          </a:prstGeom>
          <a:noFill/>
        </p:spPr>
      </p:pic>
      <p:pic>
        <p:nvPicPr>
          <p:cNvPr id="28682" name="Picture 10" descr="http://upload.wikimedia.org/wikipedia/commons/thumb/6/6c/Secession_Vienna_June_2006_006.jpg/220px-Secession_Vienna_June_2006_006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95736" y="3861048"/>
            <a:ext cx="2095500" cy="2790825"/>
          </a:xfrm>
          <a:prstGeom prst="rect">
            <a:avLst/>
          </a:prstGeom>
          <a:noFill/>
        </p:spPr>
      </p:pic>
      <p:pic>
        <p:nvPicPr>
          <p:cNvPr id="28688" name="Picture 16" descr="http://upload.wikimedia.org/wikipedia/commons/thumb/c/c0/Primavesi_mosaic.JPG/220px-Primavesi_mosaic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508104" y="1628799"/>
            <a:ext cx="2592288" cy="194421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gerian" pitchFamily="82" charset="0"/>
              </a:rPr>
              <a:t>Secesní móda</a:t>
            </a:r>
            <a:endParaRPr lang="cs-CZ" dirty="0">
              <a:latin typeface="Algerian" pitchFamily="82" charset="0"/>
            </a:endParaRPr>
          </a:p>
        </p:txBody>
      </p:sp>
      <p:pic>
        <p:nvPicPr>
          <p:cNvPr id="6146" name="Picture 2" descr="http://nd05.jxs.cz/503/116/66a08bef73_80407724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268760"/>
            <a:ext cx="3888432" cy="5394166"/>
          </a:xfrm>
          <a:prstGeom prst="rect">
            <a:avLst/>
          </a:prstGeom>
          <a:noFill/>
        </p:spPr>
      </p:pic>
      <p:pic>
        <p:nvPicPr>
          <p:cNvPr id="6148" name="Picture 4" descr="http://www.magazin.ksoft.cz/images/kostym_seces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1556792"/>
            <a:ext cx="4000015" cy="26642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gerian" pitchFamily="82" charset="0"/>
              </a:rPr>
              <a:t>Malířství – Alfons Mucha</a:t>
            </a:r>
            <a:endParaRPr lang="cs-CZ" dirty="0">
              <a:latin typeface="Algerian" pitchFamily="82" charset="0"/>
            </a:endParaRPr>
          </a:p>
        </p:txBody>
      </p:sp>
      <p:pic>
        <p:nvPicPr>
          <p:cNvPr id="29698" name="Picture 2" descr="Alfons Mucha na fotografii George R. Lawrence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1556792"/>
            <a:ext cx="2143125" cy="2667000"/>
          </a:xfrm>
          <a:prstGeom prst="rect">
            <a:avLst/>
          </a:prstGeom>
          <a:noFill/>
        </p:spPr>
      </p:pic>
      <p:pic>
        <p:nvPicPr>
          <p:cNvPr id="29700" name="Picture 4" descr="http://upload.wikimedia.org/wikipedia/commons/thumb/7/7c/Mucha-Maud_Adams_as_Joan_of_Arc-1909.jpg/220px-Mucha-Maud_Adams_as_Joan_of_Arc-1909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6096" y="1412776"/>
            <a:ext cx="2095500" cy="51125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1644650" y="274638"/>
            <a:ext cx="7499350" cy="1143000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latin typeface="Algerian" pitchFamily="82" charset="0"/>
              </a:rPr>
              <a:t>Zjisti, jak se jmenuje obrazový cyklus Alfonse Muchy se slovanskou tématikou.</a:t>
            </a:r>
            <a:endParaRPr lang="cs-CZ" sz="3200" dirty="0">
              <a:latin typeface="Algerian" pitchFamily="82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547664" y="1988840"/>
            <a:ext cx="568863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  <a:latin typeface="Algerian" pitchFamily="82" charset="0"/>
              </a:rPr>
              <a:t>Slovanská epopej </a:t>
            </a:r>
            <a:endParaRPr lang="cs-CZ" sz="3200" dirty="0">
              <a:solidFill>
                <a:schemeClr val="tx2"/>
              </a:solidFill>
              <a:latin typeface="Algerian" pitchFamily="82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779912" y="3429000"/>
            <a:ext cx="18473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Slovanská epopej</a:t>
            </a:r>
            <a:endParaRPr lang="cs-CZ" dirty="0"/>
          </a:p>
        </p:txBody>
      </p:sp>
      <p:pic>
        <p:nvPicPr>
          <p:cNvPr id="3076" name="Picture 4" descr="http://www.tyden.cz/obrazek/201103/4d89bcaecf2a0/epopej-hlavni-4d89bee662174_275x16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4653136"/>
            <a:ext cx="3341621" cy="1944216"/>
          </a:xfrm>
          <a:prstGeom prst="rect">
            <a:avLst/>
          </a:prstGeom>
          <a:noFill/>
        </p:spPr>
      </p:pic>
      <p:pic>
        <p:nvPicPr>
          <p:cNvPr id="3078" name="Picture 6" descr="http://img.radio.cz/pictures/obrazy/mucha_alfons/mucha_alfons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1340768"/>
            <a:ext cx="4381500" cy="3171826"/>
          </a:xfrm>
          <a:prstGeom prst="rect">
            <a:avLst/>
          </a:prstGeom>
          <a:noFill/>
        </p:spPr>
      </p:pic>
      <p:pic>
        <p:nvPicPr>
          <p:cNvPr id="3080" name="Picture 8" descr="http://upload.wikimedia.org/wikipedia/commons/thumb/5/57/Krumlovzamek.jpg/220px-Krumlovzamek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260648"/>
            <a:ext cx="2095500" cy="3095625"/>
          </a:xfrm>
          <a:prstGeom prst="rect">
            <a:avLst/>
          </a:prstGeom>
          <a:noFill/>
        </p:spPr>
      </p:pic>
      <p:pic>
        <p:nvPicPr>
          <p:cNvPr id="3082" name="Picture 10" descr="http://i.lidovky.cz/10/072/lnc460/KIM3465f1_p20100706030820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4048" y="3429000"/>
            <a:ext cx="3985964" cy="32595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608" y="1412776"/>
            <a:ext cx="6984776" cy="190919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000" dirty="0" smtClean="0"/>
              <a:t>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?q=secese&amp;start=99&amp;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qscrl</a:t>
            </a:r>
            <a:r>
              <a:rPr lang="cs-CZ" sz="1000" dirty="0" smtClean="0"/>
              <a:t>=1&amp;</a:t>
            </a:r>
            <a:r>
              <a:rPr lang="cs-CZ" sz="1000" dirty="0" err="1" smtClean="0"/>
              <a:t>nord</a:t>
            </a:r>
            <a:r>
              <a:rPr lang="cs-CZ" sz="1000" dirty="0" smtClean="0"/>
              <a:t>=1&amp;</a:t>
            </a:r>
            <a:r>
              <a:rPr lang="cs-CZ" sz="1000" dirty="0" err="1" smtClean="0"/>
              <a:t>rlz</a:t>
            </a:r>
            <a:r>
              <a:rPr lang="cs-CZ" sz="1000" dirty="0" smtClean="0"/>
              <a:t>=1T4ADFA_csCZ429CZ486&amp;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=1280&amp;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=840&amp;</a:t>
            </a:r>
            <a:r>
              <a:rPr lang="cs-CZ" sz="1000" dirty="0" err="1" smtClean="0"/>
              <a:t>addh</a:t>
            </a:r>
            <a:r>
              <a:rPr lang="cs-CZ" sz="1000" dirty="0" smtClean="0"/>
              <a:t>=36&amp;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=V_A33XH9JnM2oM:&amp;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identifont.com</a:t>
            </a:r>
            <a:r>
              <a:rPr lang="cs-CZ" sz="1000" dirty="0" smtClean="0"/>
              <a:t>/list%3F3%2BRenasci%2520Ornaments%2B10%2B5ID%2B1%2B2GPV%2B24%2BDJJ%2B24%2BFQ9%2B24%2BJXD%2B24%2BM1L%2B24%2BDIQ%2B24%2BHVM%2B24%2BF6R%2B24%2BAN3%2B24%2BPLE%2B24%2B188%2B24%2BGFC%2B24%2B399%2B24%2BEB%2B24%2B5JI%2B24%2B8E8%2B24%2B3RM%2B24%2B3NP%2B24%2B3RF%2B24%2B1VD%2B24%2B3KA%2B24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=eiX4Jq-</a:t>
            </a:r>
            <a:r>
              <a:rPr lang="cs-CZ" sz="1000" dirty="0" err="1" smtClean="0"/>
              <a:t>vbehBRM</a:t>
            </a:r>
            <a:r>
              <a:rPr lang="cs-CZ" sz="1000" dirty="0" smtClean="0"/>
              <a:t>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identifont.com</a:t>
            </a:r>
            <a:r>
              <a:rPr lang="cs-CZ" sz="1000" dirty="0" smtClean="0"/>
              <a:t>/</a:t>
            </a:r>
            <a:r>
              <a:rPr lang="cs-CZ" sz="1000" dirty="0" err="1" smtClean="0"/>
              <a:t>samples</a:t>
            </a:r>
            <a:r>
              <a:rPr lang="cs-CZ" sz="1000" dirty="0" smtClean="0"/>
              <a:t>/</a:t>
            </a:r>
            <a:r>
              <a:rPr lang="cs-CZ" sz="1000" dirty="0" err="1" smtClean="0"/>
              <a:t>gallo</a:t>
            </a:r>
            <a:r>
              <a:rPr lang="cs-CZ" sz="1000" dirty="0" smtClean="0"/>
              <a:t>/</a:t>
            </a:r>
            <a:r>
              <a:rPr lang="cs-CZ" sz="1000" dirty="0" err="1" smtClean="0"/>
              <a:t>ArtNouveauOrnaments.gif</a:t>
            </a:r>
            <a:r>
              <a:rPr lang="cs-CZ" sz="1000" dirty="0" smtClean="0"/>
              <a:t>&amp;w=432&amp;h=288&amp;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=XH7TT9bPK_Da4QTpraDXAw&amp;zoom=1</a:t>
            </a:r>
            <a:endParaRPr lang="cs-CZ" sz="1000" dirty="0"/>
          </a:p>
        </p:txBody>
      </p:sp>
      <p:sp>
        <p:nvSpPr>
          <p:cNvPr id="5" name="Obdélník 4"/>
          <p:cNvSpPr/>
          <p:nvPr/>
        </p:nvSpPr>
        <p:spPr>
          <a:xfrm>
            <a:off x="1259632" y="2564904"/>
            <a:ext cx="684076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1000" dirty="0" smtClean="0"/>
              <a:t>http://cs.wikipedia.org/wiki/Soubor:Secession_Vienna_June_2006_006.jpg</a:t>
            </a:r>
            <a:endParaRPr lang="cs-CZ" sz="1000" dirty="0"/>
          </a:p>
        </p:txBody>
      </p:sp>
      <p:sp>
        <p:nvSpPr>
          <p:cNvPr id="6" name="Obdélník 5"/>
          <p:cNvSpPr/>
          <p:nvPr/>
        </p:nvSpPr>
        <p:spPr>
          <a:xfrm>
            <a:off x="1259632" y="2780928"/>
            <a:ext cx="770485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1000" dirty="0" smtClean="0"/>
              <a:t>http://cs.wikipedia.org/wiki/Soubor:Prag_Prague_Hauptbahnhof_Eingang_(2005).JPG</a:t>
            </a:r>
            <a:endParaRPr lang="cs-CZ" sz="1000" dirty="0"/>
          </a:p>
        </p:txBody>
      </p:sp>
      <p:sp>
        <p:nvSpPr>
          <p:cNvPr id="7" name="Obdélník 6"/>
          <p:cNvSpPr/>
          <p:nvPr/>
        </p:nvSpPr>
        <p:spPr>
          <a:xfrm>
            <a:off x="1259632" y="3068960"/>
            <a:ext cx="774035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1000" dirty="0" smtClean="0"/>
              <a:t>http://cs.wikipedia.org/wiki/Soubor:Brno-Veve%C5%99%C3%AD_-_Tivoli.jpg</a:t>
            </a:r>
            <a:endParaRPr lang="cs-CZ" sz="1000" dirty="0"/>
          </a:p>
        </p:txBody>
      </p:sp>
      <p:sp>
        <p:nvSpPr>
          <p:cNvPr id="8" name="Obdélník 7"/>
          <p:cNvSpPr/>
          <p:nvPr/>
        </p:nvSpPr>
        <p:spPr>
          <a:xfrm>
            <a:off x="1259632" y="3356992"/>
            <a:ext cx="727280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1000" dirty="0" smtClean="0"/>
              <a:t>http://cs.wikipedia.org/wiki/Soubor:Primavesi_mosaic.JPG</a:t>
            </a:r>
            <a:endParaRPr lang="cs-CZ" sz="1000" dirty="0"/>
          </a:p>
        </p:txBody>
      </p:sp>
      <p:sp>
        <p:nvSpPr>
          <p:cNvPr id="12" name="Obdélník 11"/>
          <p:cNvSpPr/>
          <p:nvPr/>
        </p:nvSpPr>
        <p:spPr>
          <a:xfrm>
            <a:off x="1259632" y="3645024"/>
            <a:ext cx="7884368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1000" dirty="0" err="1" smtClean="0"/>
              <a:t>himages.google.com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?q=secese+</a:t>
            </a:r>
            <a:r>
              <a:rPr lang="cs-CZ" sz="1000" dirty="0" err="1" smtClean="0"/>
              <a:t>moda</a:t>
            </a:r>
            <a:r>
              <a:rPr lang="cs-CZ" sz="1000" dirty="0" smtClean="0"/>
              <a:t>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=1280&amp;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=840&amp;</a:t>
            </a:r>
            <a:r>
              <a:rPr lang="cs-CZ" sz="1000" dirty="0" err="1" smtClean="0"/>
              <a:t>gbv</a:t>
            </a:r>
            <a:r>
              <a:rPr lang="cs-CZ" sz="1000" dirty="0" smtClean="0"/>
              <a:t>=2&amp;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=SmbvyY7q9gfcQM:&amp;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annalisa.blog.cz/en/1110/jak-se-zettp://ny-oblikaly-v-secesi&amp;docid=CwRTpUYVqlK15M&amp;imgurl=http://nd05.jxs.cz/503/116/66a08bef73_80407724_o2.jpg&amp;w=495&amp;h=686&amp;ei=RYLTT9vLF8uM4gTn4vWiAw&amp;zoom=1&amp;iact=hc&amp;vpx=1042&amp;vpy=118&amp;dur=109&amp;hovh=264&amp;hovw=191&amp;tx=125&amp;ty=135&amp;sig=109333326492070261710&amp;page=1&amp;tbnh=145&amp;tbnw=103&amp;start=0&amp;ndsp=29&amp;ved=1t:429,r:6,s:0,i:89</a:t>
            </a:r>
            <a:endParaRPr lang="cs-CZ" sz="1000" dirty="0"/>
          </a:p>
        </p:txBody>
      </p:sp>
      <p:sp>
        <p:nvSpPr>
          <p:cNvPr id="9" name="Obdélník 8"/>
          <p:cNvSpPr/>
          <p:nvPr/>
        </p:nvSpPr>
        <p:spPr>
          <a:xfrm>
            <a:off x="1259632" y="4581128"/>
            <a:ext cx="763284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000" dirty="0" smtClean="0"/>
              <a:t>http://www.</a:t>
            </a:r>
            <a:r>
              <a:rPr lang="cs-CZ" sz="1000" dirty="0" err="1" smtClean="0"/>
              <a:t>google.cz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</a:t>
            </a:r>
            <a:r>
              <a:rPr lang="cs-CZ" sz="1000" dirty="0" err="1" smtClean="0"/>
              <a:t>slovansk</a:t>
            </a:r>
            <a:r>
              <a:rPr lang="cs-CZ" sz="1000" dirty="0" smtClean="0"/>
              <a:t>%C3%A1+epopej+a.</a:t>
            </a:r>
            <a:r>
              <a:rPr lang="cs-CZ" sz="1000" dirty="0" err="1" smtClean="0"/>
              <a:t>mucha</a:t>
            </a:r>
            <a:r>
              <a:rPr lang="cs-CZ" sz="1000" dirty="0" smtClean="0"/>
              <a:t>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=1280&amp;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=840&amp;</a:t>
            </a:r>
            <a:r>
              <a:rPr lang="cs-CZ" sz="1000" dirty="0" err="1" smtClean="0"/>
              <a:t>gbv</a:t>
            </a:r>
            <a:r>
              <a:rPr lang="cs-CZ" sz="1000" dirty="0" smtClean="0"/>
              <a:t>=2&amp;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=xsWvggHc4aCIOM:&amp;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=http://www.lidovky.</a:t>
            </a:r>
            <a:r>
              <a:rPr lang="cs-CZ" sz="1000" dirty="0" err="1" smtClean="0"/>
              <a:t>cz</a:t>
            </a:r>
            <a:r>
              <a:rPr lang="cs-CZ" sz="1000" dirty="0" smtClean="0"/>
              <a:t>/</a:t>
            </a:r>
            <a:r>
              <a:rPr lang="cs-CZ" sz="1000" dirty="0" err="1" smtClean="0"/>
              <a:t>slovanska</a:t>
            </a:r>
            <a:r>
              <a:rPr lang="cs-CZ" sz="1000" dirty="0" smtClean="0"/>
              <a:t>-epopej-</a:t>
            </a:r>
            <a:r>
              <a:rPr lang="cs-CZ" sz="1000" dirty="0" err="1" smtClean="0"/>
              <a:t>patri</a:t>
            </a:r>
            <a:r>
              <a:rPr lang="cs-CZ" sz="1000" dirty="0" smtClean="0"/>
              <a:t>-</a:t>
            </a:r>
            <a:r>
              <a:rPr lang="cs-CZ" sz="1000" dirty="0" err="1" smtClean="0"/>
              <a:t>praze</a:t>
            </a:r>
            <a:r>
              <a:rPr lang="cs-CZ" sz="1000" dirty="0" smtClean="0"/>
              <a:t>-rozhodl-soud-spor-</a:t>
            </a:r>
            <a:r>
              <a:rPr lang="cs-CZ" sz="1000" dirty="0" err="1" smtClean="0"/>
              <a:t>tim</a:t>
            </a:r>
            <a:r>
              <a:rPr lang="cs-CZ" sz="1000" dirty="0" smtClean="0"/>
              <a:t>-ale-</a:t>
            </a:r>
            <a:r>
              <a:rPr lang="cs-CZ" sz="1000" dirty="0" err="1" smtClean="0"/>
              <a:t>nekonci</a:t>
            </a:r>
            <a:r>
              <a:rPr lang="cs-CZ" sz="1000" dirty="0" smtClean="0"/>
              <a:t>-</a:t>
            </a:r>
            <a:r>
              <a:rPr lang="cs-CZ" sz="1000" dirty="0" err="1" smtClean="0"/>
              <a:t>pvm</a:t>
            </a:r>
            <a:r>
              <a:rPr lang="cs-CZ" sz="1000" dirty="0" smtClean="0"/>
              <a:t>-/</a:t>
            </a:r>
            <a:r>
              <a:rPr lang="cs-CZ" sz="1000" dirty="0" err="1" smtClean="0"/>
              <a:t>ln</a:t>
            </a:r>
            <a:r>
              <a:rPr lang="cs-CZ" sz="1000" dirty="0" smtClean="0"/>
              <a:t>_domov.</a:t>
            </a:r>
            <a:r>
              <a:rPr lang="cs-CZ" sz="1000" dirty="0" err="1" smtClean="0"/>
              <a:t>asp</a:t>
            </a:r>
            <a:r>
              <a:rPr lang="cs-CZ" sz="1000" dirty="0" smtClean="0"/>
              <a:t>%3Fc%3DA100930_161348_</a:t>
            </a:r>
            <a:r>
              <a:rPr lang="cs-CZ" sz="1000" dirty="0" err="1" smtClean="0"/>
              <a:t>ln</a:t>
            </a:r>
            <a:r>
              <a:rPr lang="cs-CZ" sz="1000" dirty="0" smtClean="0"/>
              <a:t>_domov_</a:t>
            </a:r>
            <a:r>
              <a:rPr lang="cs-CZ" sz="1000" dirty="0" err="1" smtClean="0"/>
              <a:t>tsh</a:t>
            </a:r>
            <a:r>
              <a:rPr lang="cs-CZ" sz="1000" dirty="0" smtClean="0"/>
              <a:t>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=u5XZzbjNn4pEHM&amp;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=http://i.lidovky.</a:t>
            </a:r>
            <a:r>
              <a:rPr lang="cs-CZ" sz="1000" dirty="0" err="1" smtClean="0"/>
              <a:t>cz</a:t>
            </a:r>
            <a:r>
              <a:rPr lang="cs-CZ" sz="1000" dirty="0" smtClean="0"/>
              <a:t>/10/072/lnc460/KIM3465f1_p201007060308201.jpg&amp;w=460&amp;h=318&amp;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</a:t>
            </a:r>
            <a:r>
              <a:rPr lang="cs-CZ" sz="1000" dirty="0" err="1" smtClean="0"/>
              <a:t>yoXTT</a:t>
            </a:r>
            <a:r>
              <a:rPr lang="cs-CZ" sz="1000" dirty="0" smtClean="0"/>
              <a:t>-</a:t>
            </a:r>
            <a:r>
              <a:rPr lang="cs-CZ" sz="1000" dirty="0" err="1" smtClean="0"/>
              <a:t>TzC</a:t>
            </a:r>
            <a:r>
              <a:rPr lang="cs-CZ" sz="1000" dirty="0" smtClean="0"/>
              <a:t>_PY4QTo8KDGAw&amp;zoom=1</a:t>
            </a:r>
            <a:endParaRPr lang="cs-CZ" sz="1000" dirty="0"/>
          </a:p>
        </p:txBody>
      </p:sp>
      <p:sp>
        <p:nvSpPr>
          <p:cNvPr id="10" name="Obdélník 9"/>
          <p:cNvSpPr/>
          <p:nvPr/>
        </p:nvSpPr>
        <p:spPr>
          <a:xfrm>
            <a:off x="755576" y="5301208"/>
            <a:ext cx="449999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buFont typeface="Wingdings" pitchFamily="2" charset="2"/>
              <a:buChar char="v"/>
            </a:pPr>
            <a:r>
              <a:rPr lang="cs-CZ" sz="1000" dirty="0" smtClean="0"/>
              <a:t>http://en.wikipedia.org/wiki/File:Alfons_Mucha_LOC_3c05828u.jpg</a:t>
            </a:r>
            <a:endParaRPr lang="cs-CZ" sz="1000" dirty="0"/>
          </a:p>
        </p:txBody>
      </p:sp>
      <p:sp>
        <p:nvSpPr>
          <p:cNvPr id="11" name="Obdélník 10"/>
          <p:cNvSpPr/>
          <p:nvPr/>
        </p:nvSpPr>
        <p:spPr>
          <a:xfrm>
            <a:off x="1187624" y="5589240"/>
            <a:ext cx="475252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000" dirty="0" smtClean="0"/>
              <a:t>http://en.wikipedia.org/wiki/File:Mucha-Maud_Adams_as_Joan_of_Arc-1909.jpg</a:t>
            </a:r>
            <a:endParaRPr lang="cs-CZ" sz="1000" dirty="0"/>
          </a:p>
        </p:txBody>
      </p:sp>
      <p:sp>
        <p:nvSpPr>
          <p:cNvPr id="13" name="Obdélník 12"/>
          <p:cNvSpPr/>
          <p:nvPr/>
        </p:nvSpPr>
        <p:spPr>
          <a:xfrm>
            <a:off x="1187624" y="5877272"/>
            <a:ext cx="576064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000" dirty="0" smtClean="0"/>
              <a:t>http://www.</a:t>
            </a:r>
            <a:r>
              <a:rPr lang="cs-CZ" sz="1000" dirty="0" err="1" smtClean="0"/>
              <a:t>tyden.cz</a:t>
            </a:r>
            <a:r>
              <a:rPr lang="cs-CZ" sz="1000" dirty="0" smtClean="0"/>
              <a:t>/</a:t>
            </a:r>
            <a:r>
              <a:rPr lang="cs-CZ" sz="1000" dirty="0" err="1" smtClean="0"/>
              <a:t>obrazek</a:t>
            </a:r>
            <a:r>
              <a:rPr lang="cs-CZ" sz="1000" dirty="0" smtClean="0"/>
              <a:t>/201103/4d89bcaecf2a0/epopej-hlavni-4d89bee662174_275x160.jpg</a:t>
            </a:r>
            <a:endParaRPr lang="cs-CZ" sz="1000" dirty="0"/>
          </a:p>
        </p:txBody>
      </p:sp>
      <p:sp>
        <p:nvSpPr>
          <p:cNvPr id="14" name="Obdélník 13"/>
          <p:cNvSpPr/>
          <p:nvPr/>
        </p:nvSpPr>
        <p:spPr>
          <a:xfrm>
            <a:off x="1187624" y="6165304"/>
            <a:ext cx="723629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000" dirty="0" smtClean="0"/>
              <a:t>http://www.</a:t>
            </a:r>
            <a:r>
              <a:rPr lang="cs-CZ" sz="1000" dirty="0" err="1" smtClean="0"/>
              <a:t>radio.cz</a:t>
            </a:r>
            <a:r>
              <a:rPr lang="cs-CZ" sz="1000" dirty="0" smtClean="0"/>
              <a:t>/</a:t>
            </a:r>
            <a:r>
              <a:rPr lang="cs-CZ" sz="1000" dirty="0" err="1" smtClean="0"/>
              <a:t>cz</a:t>
            </a:r>
            <a:r>
              <a:rPr lang="cs-CZ" sz="1000" dirty="0" smtClean="0"/>
              <a:t>/rubrika/</a:t>
            </a:r>
            <a:r>
              <a:rPr lang="cs-CZ" sz="1000" dirty="0" err="1" smtClean="0"/>
              <a:t>udalosti</a:t>
            </a:r>
            <a:r>
              <a:rPr lang="cs-CZ" sz="1000" dirty="0" smtClean="0"/>
              <a:t>/v-</a:t>
            </a:r>
            <a:r>
              <a:rPr lang="cs-CZ" sz="1000" dirty="0" err="1" smtClean="0"/>
              <a:t>praze</a:t>
            </a:r>
            <a:r>
              <a:rPr lang="cs-CZ" sz="1000" dirty="0" smtClean="0"/>
              <a:t>-je-</a:t>
            </a:r>
            <a:r>
              <a:rPr lang="cs-CZ" sz="1000" dirty="0" err="1" smtClean="0"/>
              <a:t>konecne</a:t>
            </a:r>
            <a:r>
              <a:rPr lang="cs-CZ" sz="1000" dirty="0" smtClean="0"/>
              <a:t>-vystavena-</a:t>
            </a:r>
            <a:r>
              <a:rPr lang="cs-CZ" sz="1000" dirty="0" err="1" smtClean="0"/>
              <a:t>muchova</a:t>
            </a:r>
            <a:r>
              <a:rPr lang="cs-CZ" sz="1000" dirty="0" smtClean="0"/>
              <a:t>-</a:t>
            </a:r>
            <a:r>
              <a:rPr lang="cs-CZ" sz="1000" dirty="0" err="1" smtClean="0"/>
              <a:t>slovanska</a:t>
            </a:r>
            <a:r>
              <a:rPr lang="cs-CZ" sz="1000" dirty="0" smtClean="0"/>
              <a:t>-epopej</a:t>
            </a:r>
            <a:endParaRPr lang="cs-CZ" sz="1000" dirty="0"/>
          </a:p>
        </p:txBody>
      </p:sp>
      <p:sp>
        <p:nvSpPr>
          <p:cNvPr id="15" name="Obdélník 14"/>
          <p:cNvSpPr/>
          <p:nvPr/>
        </p:nvSpPr>
        <p:spPr>
          <a:xfrm>
            <a:off x="1403648" y="1196752"/>
            <a:ext cx="177644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/>
              <a:t>Program Microsoft Office2007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246</TotalTime>
  <Words>224</Words>
  <Application>Microsoft Office PowerPoint</Application>
  <PresentationFormat>Předvádění na obrazovce (4:3)</PresentationFormat>
  <Paragraphs>74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Slunovrat</vt:lpstr>
      <vt:lpstr>Snímek 1</vt:lpstr>
      <vt:lpstr>Snímek 2</vt:lpstr>
      <vt:lpstr>Secese</vt:lpstr>
      <vt:lpstr>ORNAMENTÁLNOST</vt:lpstr>
      <vt:lpstr>Uplatnění rostlinných ornamentů:</vt:lpstr>
      <vt:lpstr>Secesní ornamenty</vt:lpstr>
      <vt:lpstr>Secesní architektura</vt:lpstr>
      <vt:lpstr>Secesní móda</vt:lpstr>
      <vt:lpstr>Malířství – Alfons Mucha</vt:lpstr>
      <vt:lpstr>Zjisti, jak se jmenuje obrazový cyklus Alfonse Muchy se slovanskou tématikou.</vt:lpstr>
      <vt:lpstr>Slovanská epopej</vt:lpstr>
      <vt:lpstr>Použité zdroje:</vt:lpstr>
    </vt:vector>
  </TitlesOfParts>
  <Company>Hole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Mouse</dc:creator>
  <cp:lastModifiedBy>Mouse</cp:lastModifiedBy>
  <cp:revision>64</cp:revision>
  <dcterms:created xsi:type="dcterms:W3CDTF">2012-05-25T19:12:25Z</dcterms:created>
  <dcterms:modified xsi:type="dcterms:W3CDTF">2012-07-13T09:14:04Z</dcterms:modified>
</cp:coreProperties>
</file>