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68" r:id="rId3"/>
    <p:sldId id="261" r:id="rId4"/>
    <p:sldId id="269" r:id="rId5"/>
    <p:sldId id="265" r:id="rId6"/>
    <p:sldId id="270" r:id="rId7"/>
    <p:sldId id="271" r:id="rId8"/>
    <p:sldId id="272" r:id="rId9"/>
    <p:sldId id="273" r:id="rId10"/>
    <p:sldId id="274" r:id="rId11"/>
    <p:sldId id="275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3" autoAdjust="0"/>
    <p:restoredTop sz="94660"/>
  </p:normalViewPr>
  <p:slideViewPr>
    <p:cSldViewPr>
      <p:cViewPr>
        <p:scale>
          <a:sx n="91" d="100"/>
          <a:sy n="91" d="100"/>
        </p:scale>
        <p:origin x="-138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3AF81F-E67F-4CCF-8A03-F4DEC9C53B32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28657D-FF0B-48CE-B41F-90F82A9C7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658988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309D1E-8FF6-4502-88DF-B6ED498AFF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9791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Riál</a:t>
            </a:r>
            <a:r>
              <a:rPr lang="cs-CZ" dirty="0" smtClean="0"/>
              <a:t> je určen k interaktivní výuce.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8657D-FF0B-48CE-B41F-90F82A9C769B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1010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A2459-80CB-4757-A235-8C51CE8CDB78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C0417-C42D-4BFB-A14A-6EA53200D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</a:defRPr>
            </a:lvl1pPr>
            <a:lvl2pPr>
              <a:defRPr baseline="0">
                <a:solidFill>
                  <a:schemeClr val="tx1"/>
                </a:solidFill>
              </a:defRPr>
            </a:lvl2pPr>
            <a:lvl3pPr>
              <a:defRPr baseline="0">
                <a:solidFill>
                  <a:schemeClr val="tx1"/>
                </a:solidFill>
              </a:defRPr>
            </a:lvl3pPr>
            <a:lvl4pPr>
              <a:defRPr baseline="0">
                <a:solidFill>
                  <a:schemeClr val="tx1"/>
                </a:solidFill>
              </a:defRPr>
            </a:lvl4pPr>
            <a:lvl5pPr>
              <a:defRPr baseline="0">
                <a:solidFill>
                  <a:schemeClr val="tx1"/>
                </a:solidFill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F589C-4AA4-4413-B32C-DE66EEA1108A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AFFDB-E58D-4BB7-9DDB-EB86E04AA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A3D9B-B859-4EEE-B680-119172ED77FC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0CFFD-7670-4A24-898E-36B2C6067F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3B332-1E05-4343-8F04-77373E8158D5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4A6C9-28EE-4A41-A585-9A5F6BB40B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864C6-7342-423B-8183-FAEFD6B63150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AD84A-2AC8-4A23-BD3B-A41CCFE83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53402-3993-4D67-AB7C-B69DCE8B1860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2C9FF-8E2A-4C05-932D-A7A83482A7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BB5B0-22D1-4AA5-A638-95D3FCDEC275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B0E03-F388-42DC-B0BF-4B9FF77B57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F57D9-FD06-4907-B1CF-25E9DD80B101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36393-2A00-4F2C-A689-1E8B07F4A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60781-EC3C-4349-821A-BFA40B8A7B78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F1F57-4707-4626-BBC5-D9203CB53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6BDEA-C78E-453A-B29B-615FD8A1B9CF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23702-4E2D-45B2-A5ED-AF9BBDA98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1D4619-B157-4A6F-AAE2-27A34883DDF8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7D473-DF90-4119-8737-A58E96750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9F54DE5-04C9-43A1-91CF-7CB4BC4D1002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BE5F781-A3EE-43B4-A530-0DEC04ADE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 baseline="0">
          <a:solidFill>
            <a:schemeClr val="tx1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f2fGdV43hhk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f2fGdV43hh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46929275"/>
              </p:ext>
            </p:extLst>
          </p:nvPr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Lucie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Imrová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VY_12_INOVACE_02B_16_Přechody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 demokracii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Člověk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společnost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DUM obsahuje výukový materiál k tématu přechody k demokracii. Představí žákům jeho čtyři různé typy. Na závěr je možné ověřit znalosti studentů pomocí kontrolních otázek  (je vhodné využít interaktivního pera a zapisovat odpovědi na tabuli). Součástí DUM je text věnující se československému přechodu k demokracii, se kterým budou žáci pracovat.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Materiál je určen k interaktivní výuce.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Přechody k demokracii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Procesy nastolování demokracie </a:t>
            </a:r>
            <a:r>
              <a:rPr lang="cs-CZ" b="1" i="1" dirty="0" smtClean="0"/>
              <a:t>= tzv. </a:t>
            </a:r>
            <a:r>
              <a:rPr lang="cs-CZ" b="1" i="1" dirty="0" err="1" smtClean="0"/>
              <a:t>tranzitologie</a:t>
            </a:r>
            <a:endParaRPr lang="cs-CZ" b="1" i="1" dirty="0" smtClean="0"/>
          </a:p>
          <a:p>
            <a:pPr>
              <a:buNone/>
            </a:pPr>
            <a:endParaRPr lang="cs-CZ" b="1" i="1" dirty="0" smtClean="0"/>
          </a:p>
          <a:p>
            <a:r>
              <a:rPr lang="cs-CZ" dirty="0" smtClean="0"/>
              <a:t>Přechod k demokracii = interval mezi jedním a druhým politickým režimem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 přechod je charakteristické, že v jeho průběhu nejsou trvale definovaná a všeobecně přijímaná pravidla hry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 smtClean="0"/>
              <a:t>Hlavní téma </a:t>
            </a:r>
            <a:r>
              <a:rPr lang="cs-CZ" dirty="0" err="1" smtClean="0"/>
              <a:t>tranzitologických</a:t>
            </a:r>
            <a:r>
              <a:rPr lang="cs-CZ" dirty="0" smtClean="0"/>
              <a:t> studií - určení způsobu, jakým se přechod uskutečnil</a:t>
            </a:r>
          </a:p>
          <a:p>
            <a:r>
              <a:rPr lang="cs-CZ" dirty="0" smtClean="0"/>
              <a:t>Typy se rozlišují podle toho, který z aktérů </a:t>
            </a:r>
            <a:r>
              <a:rPr lang="cs-CZ" dirty="0" err="1" smtClean="0"/>
              <a:t>tranzici</a:t>
            </a:r>
            <a:r>
              <a:rPr lang="cs-CZ" dirty="0" smtClean="0"/>
              <a:t> vyvolal:</a:t>
            </a:r>
          </a:p>
          <a:p>
            <a:pPr>
              <a:buNone/>
            </a:pPr>
            <a:r>
              <a:rPr lang="cs-CZ" dirty="0" smtClean="0"/>
              <a:t>	a) </a:t>
            </a:r>
            <a:r>
              <a:rPr lang="cs-CZ" b="1" dirty="0" smtClean="0"/>
              <a:t>změna přišla shora </a:t>
            </a:r>
            <a:r>
              <a:rPr lang="cs-CZ" dirty="0" smtClean="0"/>
              <a:t>(iniciovala ji politická elita)</a:t>
            </a:r>
          </a:p>
          <a:p>
            <a:pPr>
              <a:buNone/>
            </a:pPr>
            <a:r>
              <a:rPr lang="cs-CZ" dirty="0" smtClean="0"/>
              <a:t>	b) </a:t>
            </a:r>
            <a:r>
              <a:rPr lang="cs-CZ" b="1" dirty="0" smtClean="0"/>
              <a:t>změna přišla zdola </a:t>
            </a:r>
            <a:r>
              <a:rPr lang="cs-CZ" dirty="0" smtClean="0"/>
              <a:t>(vyvolaly ji masy)</a:t>
            </a:r>
          </a:p>
          <a:p>
            <a:r>
              <a:rPr lang="cs-CZ" dirty="0"/>
              <a:t>R</a:t>
            </a:r>
            <a:r>
              <a:rPr lang="cs-CZ" smtClean="0"/>
              <a:t>ozlišují </a:t>
            </a:r>
            <a:r>
              <a:rPr lang="cs-CZ" dirty="0" smtClean="0"/>
              <a:t>se čtyři kategorie přechodů k demokracii: pakt, vnucení, reforma, revoluce</a:t>
            </a:r>
          </a:p>
          <a:p>
            <a:r>
              <a:rPr lang="cs-CZ" dirty="0" smtClean="0"/>
              <a:t>V samotném přechodu může docházet k jejich překrývání 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Iniciátorem</a:t>
            </a:r>
            <a:r>
              <a:rPr lang="cs-CZ" dirty="0" smtClean="0"/>
              <a:t> změny = </a:t>
            </a:r>
            <a:r>
              <a:rPr lang="cs-CZ" b="1" dirty="0" smtClean="0"/>
              <a:t>elity</a:t>
            </a:r>
            <a:r>
              <a:rPr lang="cs-CZ" dirty="0" smtClean="0"/>
              <a:t> (shodnou se na kompromisech vyhovujících všem zúčastněným)</a:t>
            </a:r>
          </a:p>
          <a:p>
            <a:endParaRPr lang="cs-CZ" dirty="0" smtClean="0"/>
          </a:p>
          <a:p>
            <a:r>
              <a:rPr lang="cs-CZ" dirty="0" smtClean="0"/>
              <a:t>Pakty se projevují v podobě několika typů dohod          (např. </a:t>
            </a:r>
            <a:r>
              <a:rPr lang="cs-CZ" dirty="0" err="1" smtClean="0"/>
              <a:t>vojensko</a:t>
            </a:r>
            <a:r>
              <a:rPr lang="cs-CZ" dirty="0" smtClean="0"/>
              <a:t> /civilní pakt, dohoda mezi politiky o tom, jaká budou pravidla hry)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Vnucení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Přechod vynucený elitami na základě síly</a:t>
            </a:r>
          </a:p>
          <a:p>
            <a:pPr lvl="0"/>
            <a:r>
              <a:rPr lang="cs-CZ" dirty="0" smtClean="0"/>
              <a:t>Nejhladší způsob přechodu k demokracii</a:t>
            </a:r>
          </a:p>
          <a:p>
            <a:pPr lvl="0"/>
            <a:r>
              <a:rPr lang="cs-CZ" dirty="0" smtClean="0"/>
              <a:t>Častým výsledkem bývá tzv. zamrzlý demokratizační proces = demokracie jsou slabé a nemají příliš dlouhého trvání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Reforma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Přechod k demokracii zdola</a:t>
            </a:r>
          </a:p>
          <a:p>
            <a:r>
              <a:rPr lang="cs-CZ" b="1" dirty="0" smtClean="0"/>
              <a:t>Iniciátorem</a:t>
            </a:r>
            <a:r>
              <a:rPr lang="cs-CZ" dirty="0" smtClean="0"/>
              <a:t> změn jsou </a:t>
            </a:r>
            <a:r>
              <a:rPr lang="cs-CZ" b="1" dirty="0" smtClean="0"/>
              <a:t>masy</a:t>
            </a:r>
            <a:r>
              <a:rPr lang="cs-CZ" dirty="0" smtClean="0"/>
              <a:t>, ale elity přistupují na kompromisní řešení</a:t>
            </a:r>
          </a:p>
          <a:p>
            <a:r>
              <a:rPr lang="cs-CZ" dirty="0" smtClean="0"/>
              <a:t>Strategie je stejná jako u paktu, ale rozchází se v aktérech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Násilný zásah nespokojených mas proti moci a jejím představitelům</a:t>
            </a:r>
          </a:p>
          <a:p>
            <a:pPr lvl="0"/>
            <a:r>
              <a:rPr lang="cs-CZ" dirty="0" smtClean="0"/>
              <a:t>Režim je poražen silou</a:t>
            </a:r>
          </a:p>
          <a:p>
            <a:pPr lvl="0"/>
            <a:r>
              <a:rPr lang="cs-CZ" smtClean="0"/>
              <a:t>Jedná </a:t>
            </a:r>
            <a:r>
              <a:rPr lang="cs-CZ" dirty="0" smtClean="0"/>
              <a:t>se o případ, kdy nemůže prakticky dojít k nastolení funkční demokracie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/>
          <a:lstStyle/>
          <a:p>
            <a:pPr lvl="0"/>
            <a:r>
              <a:rPr lang="cs-CZ" dirty="0" smtClean="0"/>
              <a:t>Na základě výkladu o přechodech k demokracii doplňte, o jaký typ přechodu se jedná:</a:t>
            </a:r>
          </a:p>
          <a:p>
            <a:pPr marL="457200" lvl="0" indent="-457200">
              <a:buNone/>
            </a:pPr>
            <a:r>
              <a:rPr lang="cs-CZ" b="1" i="1" dirty="0" smtClean="0"/>
              <a:t>a)  </a:t>
            </a:r>
            <a:r>
              <a:rPr lang="cs-CZ" i="1" dirty="0" smtClean="0"/>
              <a:t>Přechod začíná mobilizací obyvatelstva, které začíná např. demonstrovat či stávkovat. Je to změna na „společenskou objednávku“…………..</a:t>
            </a:r>
          </a:p>
          <a:p>
            <a:pPr marL="457200" lvl="0" indent="-457200">
              <a:buNone/>
            </a:pPr>
            <a:endParaRPr lang="cs-CZ" dirty="0" smtClean="0"/>
          </a:p>
          <a:p>
            <a:pPr lvl="0">
              <a:buNone/>
            </a:pPr>
            <a:r>
              <a:rPr lang="cs-CZ" b="1" i="1" dirty="0" smtClean="0"/>
              <a:t>b) </a:t>
            </a:r>
            <a:r>
              <a:rPr lang="cs-CZ" i="1" dirty="0" err="1" smtClean="0"/>
              <a:t>Tranzice</a:t>
            </a:r>
            <a:r>
              <a:rPr lang="cs-CZ" i="1" dirty="0" smtClean="0"/>
              <a:t> je výsledkem dohody a kompromisu mezi politickými elitami……………..</a:t>
            </a:r>
          </a:p>
          <a:p>
            <a:pPr lvl="0">
              <a:buNone/>
            </a:pPr>
            <a:endParaRPr lang="cs-CZ" i="1" dirty="0" smtClean="0"/>
          </a:p>
          <a:p>
            <a:pPr lvl="0">
              <a:buNone/>
            </a:pPr>
            <a:r>
              <a:rPr lang="cs-CZ" b="1" i="1" dirty="0" smtClean="0"/>
              <a:t>c) </a:t>
            </a:r>
            <a:r>
              <a:rPr lang="cs-CZ" i="1" dirty="0" smtClean="0"/>
              <a:t>Jednostranné násilné vnucení změny shora. ……….</a:t>
            </a:r>
          </a:p>
          <a:p>
            <a:pPr lvl="0">
              <a:buNone/>
            </a:pPr>
            <a:endParaRPr lang="cs-CZ" i="1" dirty="0" smtClean="0"/>
          </a:p>
          <a:p>
            <a:pPr lvl="0">
              <a:buNone/>
            </a:pPr>
            <a:r>
              <a:rPr lang="cs-CZ" b="1" i="1" dirty="0" smtClean="0"/>
              <a:t>d) </a:t>
            </a:r>
            <a:r>
              <a:rPr lang="cs-CZ" i="1" dirty="0" smtClean="0"/>
              <a:t>Lid za pomocí násilí překoná stávající nedemokratický systém. Jedná se o poměrně rychlou změnu</a:t>
            </a:r>
            <a:r>
              <a:rPr lang="cs-CZ" dirty="0" smtClean="0"/>
              <a:t> ………………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Úkol (řešení)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/>
          <a:lstStyle/>
          <a:p>
            <a:pPr lvl="0"/>
            <a:r>
              <a:rPr lang="cs-CZ" dirty="0" smtClean="0"/>
              <a:t>Na základě výkladu o přechodech k demokracii doplňte, o jaký typ přechodu se jedná:</a:t>
            </a:r>
          </a:p>
          <a:p>
            <a:pPr marL="457200" lvl="0" indent="-457200">
              <a:buNone/>
            </a:pPr>
            <a:r>
              <a:rPr lang="cs-CZ" b="1" i="1" dirty="0" smtClean="0"/>
              <a:t>a)  </a:t>
            </a:r>
            <a:r>
              <a:rPr lang="cs-CZ" i="1" dirty="0" smtClean="0"/>
              <a:t>Přechod začíná mobilizací obyvatelstva, které začíná např. demonstrovat či stávkovat. Je to změna na „společenskou objednávku“…</a:t>
            </a:r>
            <a:r>
              <a:rPr lang="cs-CZ" i="1" dirty="0" smtClean="0">
                <a:solidFill>
                  <a:srgbClr val="FF0000"/>
                </a:solidFill>
              </a:rPr>
              <a:t>REFORMA</a:t>
            </a:r>
            <a:endParaRPr lang="cs-CZ" i="1" dirty="0" smtClean="0"/>
          </a:p>
          <a:p>
            <a:pPr marL="457200" lvl="0" indent="-457200">
              <a:buNone/>
            </a:pPr>
            <a:endParaRPr lang="cs-CZ" dirty="0" smtClean="0"/>
          </a:p>
          <a:p>
            <a:pPr lvl="0">
              <a:buNone/>
            </a:pPr>
            <a:r>
              <a:rPr lang="cs-CZ" b="1" i="1" dirty="0" smtClean="0"/>
              <a:t>b) </a:t>
            </a:r>
            <a:r>
              <a:rPr lang="cs-CZ" i="1" dirty="0" err="1" smtClean="0"/>
              <a:t>Tranzice</a:t>
            </a:r>
            <a:r>
              <a:rPr lang="cs-CZ" i="1" dirty="0" smtClean="0"/>
              <a:t> je výsledkem dohody a kompromisu mezi politickými elitami…</a:t>
            </a:r>
            <a:r>
              <a:rPr lang="cs-CZ" i="1" dirty="0" smtClean="0">
                <a:solidFill>
                  <a:srgbClr val="FF0000"/>
                </a:solidFill>
              </a:rPr>
              <a:t>PAKT</a:t>
            </a:r>
            <a:r>
              <a:rPr lang="cs-CZ" i="1" dirty="0" smtClean="0"/>
              <a:t>…………..</a:t>
            </a:r>
          </a:p>
          <a:p>
            <a:pPr lvl="0">
              <a:buNone/>
            </a:pPr>
            <a:endParaRPr lang="cs-CZ" i="1" dirty="0" smtClean="0"/>
          </a:p>
          <a:p>
            <a:pPr lvl="0">
              <a:buNone/>
            </a:pPr>
            <a:r>
              <a:rPr lang="cs-CZ" b="1" i="1" dirty="0" smtClean="0"/>
              <a:t>c) </a:t>
            </a:r>
            <a:r>
              <a:rPr lang="cs-CZ" i="1" dirty="0" smtClean="0"/>
              <a:t>Jednostranné násilné vnucení změny shora. </a:t>
            </a:r>
            <a:r>
              <a:rPr lang="cs-CZ" i="1" dirty="0" smtClean="0">
                <a:solidFill>
                  <a:srgbClr val="FF0000"/>
                </a:solidFill>
              </a:rPr>
              <a:t>VNUCENÍ</a:t>
            </a:r>
          </a:p>
          <a:p>
            <a:pPr lvl="0">
              <a:buNone/>
            </a:pPr>
            <a:r>
              <a:rPr lang="cs-CZ" b="1" i="1" dirty="0" smtClean="0"/>
              <a:t>d) </a:t>
            </a:r>
            <a:r>
              <a:rPr lang="cs-CZ" i="1" dirty="0" smtClean="0"/>
              <a:t>Lid za pomocí násilí překoná stávající nedemokratický systém. Jedná se o poměrně rychlou změnu</a:t>
            </a:r>
            <a:r>
              <a:rPr lang="cs-CZ" dirty="0" smtClean="0"/>
              <a:t> …</a:t>
            </a:r>
            <a:r>
              <a:rPr lang="cs-CZ" i="1" dirty="0" smtClean="0">
                <a:solidFill>
                  <a:srgbClr val="FF0000"/>
                </a:solidFill>
              </a:rPr>
              <a:t>REVOLUCE</a:t>
            </a:r>
            <a:r>
              <a:rPr lang="cs-CZ" dirty="0" smtClean="0"/>
              <a:t>……………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Video - 17. listopad 1989</a:t>
            </a:r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 rotWithShape="1">
          <a:blip r:embed="rId3" cstate="print"/>
          <a:srcRect l="16206" t="14726" r="59286" b="53680"/>
          <a:stretch/>
        </p:blipFill>
        <p:spPr>
          <a:xfrm>
            <a:off x="2339752" y="2276872"/>
            <a:ext cx="4464496" cy="3240360"/>
          </a:xfrm>
          <a:prstGeom prst="rect">
            <a:avLst/>
          </a:prstGeom>
        </p:spPr>
      </p:pic>
      <p:sp>
        <p:nvSpPr>
          <p:cNvPr id="5" name="Rovnoramenný trojúhelník 4">
            <a:hlinkClick r:id="rId2"/>
          </p:cNvPr>
          <p:cNvSpPr/>
          <p:nvPr/>
        </p:nvSpPr>
        <p:spPr>
          <a:xfrm rot="5400000">
            <a:off x="4319972" y="3609020"/>
            <a:ext cx="792088" cy="720080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ŽENÍŠEK, Marek. </a:t>
            </a:r>
            <a:r>
              <a:rPr lang="cs-CZ" i="1" dirty="0" smtClean="0"/>
              <a:t>Přechody k demokracii v teorii a praxi</a:t>
            </a:r>
            <a:r>
              <a:rPr lang="cs-CZ" dirty="0" smtClean="0"/>
              <a:t>. Plzeň: Vydavatelství a nakladatelství Aleš Čeněk, 2006, ISBN 80-7380-008-X</a:t>
            </a:r>
          </a:p>
          <a:p>
            <a:r>
              <a:rPr lang="cs-CZ" dirty="0" smtClean="0"/>
              <a:t>Archiv </a:t>
            </a:r>
            <a:r>
              <a:rPr lang="cs-CZ" dirty="0" smtClean="0"/>
              <a:t>autorky </a:t>
            </a:r>
          </a:p>
          <a:p>
            <a:r>
              <a:rPr lang="cs-CZ" dirty="0" smtClean="0"/>
              <a:t>Video: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?v=f2fGdV43hhk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4477</TotalTime>
  <Words>218</Words>
  <Application>Microsoft Office PowerPoint</Application>
  <PresentationFormat>Předvádění na obrazovce (4:3)</PresentationFormat>
  <Paragraphs>71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ŠABLONA DUM 2003</vt:lpstr>
      <vt:lpstr>Snímek 1</vt:lpstr>
      <vt:lpstr>Anotace</vt:lpstr>
      <vt:lpstr>Přechody k demokracii</vt:lpstr>
      <vt:lpstr>Snímek 4</vt:lpstr>
      <vt:lpstr>Pakt</vt:lpstr>
      <vt:lpstr>Vnucení</vt:lpstr>
      <vt:lpstr>Reforma</vt:lpstr>
      <vt:lpstr>Revoluce</vt:lpstr>
      <vt:lpstr>Úkol</vt:lpstr>
      <vt:lpstr>Úkol (řešení)</vt:lpstr>
      <vt:lpstr>Video - 17. listopad 1989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</dc:creator>
  <cp:lastModifiedBy>petr</cp:lastModifiedBy>
  <cp:revision>25</cp:revision>
  <dcterms:created xsi:type="dcterms:W3CDTF">2013-04-29T15:57:10Z</dcterms:created>
  <dcterms:modified xsi:type="dcterms:W3CDTF">2013-09-26T20:00:50Z</dcterms:modified>
</cp:coreProperties>
</file>