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  <p:sldId id="265" r:id="rId9"/>
    <p:sldId id="264" r:id="rId10"/>
    <p:sldId id="266" r:id="rId11"/>
    <p:sldId id="267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</a:t>
          </a:r>
          <a:r>
            <a:rPr lang="cs-CZ" sz="1800" baseline="0" dirty="0" smtClean="0"/>
            <a:t>VY_32_INOVACE_750_VYHLÁŠENÍ_ČESKOSLOVENSKA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MYŠKOVÁ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Vyhlášení Československa ve fotografiích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21C179-65C6-4E8C-88D2-70F93D328573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459C128A-9754-409A-97F0-035E3DB113A4}" type="presOf" srcId="{D8197B8C-B260-4A16-BDF4-0947B075E274}" destId="{25B08C86-7E15-44DC-BE7F-FFB55DD49D12}" srcOrd="0" destOrd="0" presId="urn:microsoft.com/office/officeart/2005/8/layout/target3"/>
    <dgm:cxn modelId="{D76A8C41-CE33-422F-8370-D60098E574CA}" type="presOf" srcId="{D1D4F407-5343-4D3F-B5B9-D407B03CAEB4}" destId="{D005CE8C-CC26-4C3E-AC11-E15060ECD759}" srcOrd="0" destOrd="0" presId="urn:microsoft.com/office/officeart/2005/8/layout/target3"/>
    <dgm:cxn modelId="{ADFD2BA9-D819-496D-97E1-B449BE55B539}" type="presOf" srcId="{D1B46980-6531-4606-95E6-44980827E919}" destId="{6140AFEC-043D-4C43-A2F9-D0F5331DF3A3}" srcOrd="0" destOrd="0" presId="urn:microsoft.com/office/officeart/2005/8/layout/target3"/>
    <dgm:cxn modelId="{6E91AF29-D838-4B1C-A2BD-9CB1C8A9CCC3}" type="presOf" srcId="{23DE21E6-671D-41EF-A4B8-4CB61DD21CB9}" destId="{D765D62F-75B8-4F0E-BC22-04FC3BAECA31}" srcOrd="1" destOrd="0" presId="urn:microsoft.com/office/officeart/2005/8/layout/target3"/>
    <dgm:cxn modelId="{4BCA5FD5-16A1-4F50-9F21-71D7690F5B62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1B0E41D-F650-47FE-A6FA-185CCFC9591E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4AADDD2-CC2B-4210-AAC3-83651E649CAF}" type="presOf" srcId="{23DE21E6-671D-41EF-A4B8-4CB61DD21CB9}" destId="{20EFD393-BD0F-4866-BD5F-B29A45D964CD}" srcOrd="0" destOrd="0" presId="urn:microsoft.com/office/officeart/2005/8/layout/target3"/>
    <dgm:cxn modelId="{4BF44AB1-4411-4AEE-9AD8-4D152010921B}" type="presOf" srcId="{D1B46980-6531-4606-95E6-44980827E919}" destId="{2BE915AB-18AA-4053-B92C-3BFC9ED204BB}" srcOrd="1" destOrd="0" presId="urn:microsoft.com/office/officeart/2005/8/layout/target3"/>
    <dgm:cxn modelId="{26747E60-C02C-479B-A795-03AA6218A7F2}" type="presOf" srcId="{D1D4F407-5343-4D3F-B5B9-D407B03CAEB4}" destId="{AED2198E-93D5-4001-81B4-73124B309672}" srcOrd="1" destOrd="0" presId="urn:microsoft.com/office/officeart/2005/8/layout/target3"/>
    <dgm:cxn modelId="{15777B68-EA05-41C5-AA25-3D0714852C22}" type="presOf" srcId="{B651F6E3-6281-48DB-9319-2AEAFDAE7572}" destId="{619D679B-A015-4ECF-8348-D1034C574F40}" srcOrd="0" destOrd="0" presId="urn:microsoft.com/office/officeart/2005/8/layout/target3"/>
    <dgm:cxn modelId="{79599295-4498-4FD0-A697-B98F72762C85}" type="presParOf" srcId="{333A1088-737F-45CB-B68E-254E46348037}" destId="{F5ABB229-8D3B-4694-996A-96F23CF14429}" srcOrd="0" destOrd="0" presId="urn:microsoft.com/office/officeart/2005/8/layout/target3"/>
    <dgm:cxn modelId="{677388DD-80DD-424C-90EC-8EBEBD2B6955}" type="presParOf" srcId="{333A1088-737F-45CB-B68E-254E46348037}" destId="{F41139FD-01EE-4571-8B17-4FB00FC51163}" srcOrd="1" destOrd="0" presId="urn:microsoft.com/office/officeart/2005/8/layout/target3"/>
    <dgm:cxn modelId="{23C1A2BF-E30C-46AD-9AA4-58AF2A8FBF89}" type="presParOf" srcId="{333A1088-737F-45CB-B68E-254E46348037}" destId="{D005CE8C-CC26-4C3E-AC11-E15060ECD759}" srcOrd="2" destOrd="0" presId="urn:microsoft.com/office/officeart/2005/8/layout/target3"/>
    <dgm:cxn modelId="{2BF23A50-66FB-4EE1-9CF4-DA8EAAB74ED0}" type="presParOf" srcId="{333A1088-737F-45CB-B68E-254E46348037}" destId="{2C702D82-9B77-49B7-9568-BB8EB47C3372}" srcOrd="3" destOrd="0" presId="urn:microsoft.com/office/officeart/2005/8/layout/target3"/>
    <dgm:cxn modelId="{3F797AD9-60B8-4AE0-A2C9-539B095CD1E3}" type="presParOf" srcId="{333A1088-737F-45CB-B68E-254E46348037}" destId="{A52A0455-90FF-4808-ABD0-F02540D31D5A}" srcOrd="4" destOrd="0" presId="urn:microsoft.com/office/officeart/2005/8/layout/target3"/>
    <dgm:cxn modelId="{37B8B9AD-C636-41E8-9550-7461B963226A}" type="presParOf" srcId="{333A1088-737F-45CB-B68E-254E46348037}" destId="{6140AFEC-043D-4C43-A2F9-D0F5331DF3A3}" srcOrd="5" destOrd="0" presId="urn:microsoft.com/office/officeart/2005/8/layout/target3"/>
    <dgm:cxn modelId="{869A7D62-3626-4D85-8C00-E605C92BCEBF}" type="presParOf" srcId="{333A1088-737F-45CB-B68E-254E46348037}" destId="{9358AC05-5D7D-4327-9F80-1AD486AEA664}" srcOrd="6" destOrd="0" presId="urn:microsoft.com/office/officeart/2005/8/layout/target3"/>
    <dgm:cxn modelId="{9F4BDA11-C6CC-4C5D-883F-ACEB0CEA1EA0}" type="presParOf" srcId="{333A1088-737F-45CB-B68E-254E46348037}" destId="{313FC574-E1CD-4FB4-B054-0B805CE0447D}" srcOrd="7" destOrd="0" presId="urn:microsoft.com/office/officeart/2005/8/layout/target3"/>
    <dgm:cxn modelId="{1246416E-2590-4B92-8342-50F0170EF893}" type="presParOf" srcId="{333A1088-737F-45CB-B68E-254E46348037}" destId="{619D679B-A015-4ECF-8348-D1034C574F40}" srcOrd="8" destOrd="0" presId="urn:microsoft.com/office/officeart/2005/8/layout/target3"/>
    <dgm:cxn modelId="{6F3E30F1-1F9A-42EA-93F5-DE60E7CE5270}" type="presParOf" srcId="{333A1088-737F-45CB-B68E-254E46348037}" destId="{322283A8-4A27-4CDA-BAE3-F381106A9174}" srcOrd="9" destOrd="0" presId="urn:microsoft.com/office/officeart/2005/8/layout/target3"/>
    <dgm:cxn modelId="{81E8F7CA-9F04-40C0-85A3-E678726CB513}" type="presParOf" srcId="{333A1088-737F-45CB-B68E-254E46348037}" destId="{FFC9F71D-1B4F-4AD9-A4A6-86ADEFC8AF5C}" srcOrd="10" destOrd="0" presId="urn:microsoft.com/office/officeart/2005/8/layout/target3"/>
    <dgm:cxn modelId="{73ED097B-E5E8-4529-8CB5-89F20E02E0C3}" type="presParOf" srcId="{333A1088-737F-45CB-B68E-254E46348037}" destId="{25B08C86-7E15-44DC-BE7F-FFB55DD49D12}" srcOrd="11" destOrd="0" presId="urn:microsoft.com/office/officeart/2005/8/layout/target3"/>
    <dgm:cxn modelId="{DD096096-5B35-4083-AB8E-AA432A6A8ACE}" type="presParOf" srcId="{333A1088-737F-45CB-B68E-254E46348037}" destId="{B802C839-24C6-47E7-BAF8-A79343132CBC}" srcOrd="12" destOrd="0" presId="urn:microsoft.com/office/officeart/2005/8/layout/target3"/>
    <dgm:cxn modelId="{746C4830-BA04-4D18-A71D-5D1FCAE960FD}" type="presParOf" srcId="{333A1088-737F-45CB-B68E-254E46348037}" destId="{10B0AAF3-16BE-4B9A-A567-5D5A0E0FD953}" srcOrd="13" destOrd="0" presId="urn:microsoft.com/office/officeart/2005/8/layout/target3"/>
    <dgm:cxn modelId="{6FFE1F0D-53B8-4B19-A51D-45C35FCC042D}" type="presParOf" srcId="{333A1088-737F-45CB-B68E-254E46348037}" destId="{20EFD393-BD0F-4866-BD5F-B29A45D964CD}" srcOrd="14" destOrd="0" presId="urn:microsoft.com/office/officeart/2005/8/layout/target3"/>
    <dgm:cxn modelId="{BA7D0E4B-B110-4993-B0F4-21B62615D2C5}" type="presParOf" srcId="{333A1088-737F-45CB-B68E-254E46348037}" destId="{AED2198E-93D5-4001-81B4-73124B309672}" srcOrd="15" destOrd="0" presId="urn:microsoft.com/office/officeart/2005/8/layout/target3"/>
    <dgm:cxn modelId="{707E2343-E241-44CD-939D-96EC9FAF14BA}" type="presParOf" srcId="{333A1088-737F-45CB-B68E-254E46348037}" destId="{2BE915AB-18AA-4053-B92C-3BFC9ED204BB}" srcOrd="16" destOrd="0" presId="urn:microsoft.com/office/officeart/2005/8/layout/target3"/>
    <dgm:cxn modelId="{6F1C1D76-31CA-4916-8022-5283C117389A}" type="presParOf" srcId="{333A1088-737F-45CB-B68E-254E46348037}" destId="{6BB5E863-4638-4E1D-BFDE-399D028AC4ED}" srcOrd="17" destOrd="0" presId="urn:microsoft.com/office/officeart/2005/8/layout/target3"/>
    <dgm:cxn modelId="{676C830F-9F36-4502-B87E-CD3EE7652E32}" type="presParOf" srcId="{333A1088-737F-45CB-B68E-254E46348037}" destId="{5A5FFA88-C948-4069-8E93-59FA12366E83}" srcOrd="18" destOrd="0" presId="urn:microsoft.com/office/officeart/2005/8/layout/target3"/>
    <dgm:cxn modelId="{EFDCB126-733C-482A-8E44-C1EB2D134873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035" y="0"/>
          <a:ext cx="6624736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784035" y="0"/>
        <a:ext cx="6624736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4"/>
          <a:ext cx="2844316" cy="28443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4"/>
          <a:ext cx="6624736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MYŠKOVÁ</a:t>
          </a:r>
          <a:endParaRPr lang="cs-CZ" sz="1800" kern="1200" dirty="0"/>
        </a:p>
      </dsp:txBody>
      <dsp:txXfrm>
        <a:off x="1800200" y="576064"/>
        <a:ext cx="6624736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624736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</a:t>
          </a:r>
          <a:r>
            <a:rPr lang="cs-CZ" sz="1800" kern="1200" baseline="0" dirty="0" smtClean="0"/>
            <a:t>VY_32_INOVACE_750_VYHLÁŠENÍ_ČESKOSLOVENSKA</a:t>
          </a:r>
          <a:endParaRPr lang="cs-CZ" sz="1800" kern="1200" dirty="0"/>
        </a:p>
      </dsp:txBody>
      <dsp:txXfrm>
        <a:off x="1800200" y="1152128"/>
        <a:ext cx="6624736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800200" y="1728192"/>
          <a:ext cx="6624736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Vyhlášení Československa ve fotografiích</a:t>
          </a:r>
          <a:endParaRPr lang="cs-CZ" sz="1800" kern="1200" dirty="0"/>
        </a:p>
      </dsp:txBody>
      <dsp:txXfrm>
        <a:off x="1800200" y="1728192"/>
        <a:ext cx="6624736" cy="576064"/>
      </dsp:txXfrm>
    </dsp:sp>
    <dsp:sp modelId="{10B0AAF3-16BE-4B9A-A567-5D5A0E0FD953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800200" y="2304256"/>
          <a:ext cx="6624736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800200" y="2304256"/>
        <a:ext cx="6624736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3641FC4-EA87-4D76-AB34-0453D339CF1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676773-3886-401A-969B-F0C1C67375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3641FC4-EA87-4D76-AB34-0453D339CF1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676773-3886-401A-969B-F0C1C67375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3641FC4-EA87-4D76-AB34-0453D339CF1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676773-3886-401A-969B-F0C1C67375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41FC4-EA87-4D76-AB34-0453D339CF1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6773-3886-401A-969B-F0C1C67375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41FC4-EA87-4D76-AB34-0453D339CF1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6773-3886-401A-969B-F0C1C67375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3641FC4-EA87-4D76-AB34-0453D339CF1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676773-3886-401A-969B-F0C1C67375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41FC4-EA87-4D76-AB34-0453D339CF1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6773-3886-401A-969B-F0C1C67375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3641FC4-EA87-4D76-AB34-0453D339CF1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676773-3886-401A-969B-F0C1C67375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3641FC4-EA87-4D76-AB34-0453D339CF1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676773-3886-401A-969B-F0C1C67375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41FC4-EA87-4D76-AB34-0453D339CF1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6773-3886-401A-969B-F0C1C67375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41FC4-EA87-4D76-AB34-0453D339CF1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6773-3886-401A-969B-F0C1C67375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3641FC4-EA87-4D76-AB34-0453D339CF1A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676773-3886-401A-969B-F0C1C67375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Charles_I_of_Austria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Karel_Kram%C3%A1%C5%99.jpg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Alois_Ra%C5%A1%C3%ADn.jpg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St%C3%A1vka_14.10.1918.jpg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Pametni_deska_k_vyhlaseni_Ceskoslovenska_14._rina_1918_v_Pisku.JPG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iki/Soubor:28._%C5%99%C3%ADjen_1918.jpg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3/3a/TGM_Tabor_21.12.1918_3462a.jpg" TargetMode="Externa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156022571"/>
              </p:ext>
            </p:extLst>
          </p:nvPr>
        </p:nvGraphicFramePr>
        <p:xfrm>
          <a:off x="251520" y="404664"/>
          <a:ext cx="8424936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5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59700151"/>
              </p:ext>
            </p:extLst>
          </p:nvPr>
        </p:nvGraphicFramePr>
        <p:xfrm>
          <a:off x="1115616" y="1340768"/>
          <a:ext cx="7344816" cy="40803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4845"/>
                <a:gridCol w="5559971"/>
              </a:tblGrid>
              <a:tr h="32403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effectLst/>
                        </a:rPr>
                        <a:t>Anotace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Metodický postup: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 smtClean="0">
                          <a:effectLst/>
                        </a:rPr>
                        <a:t>Klíčová</a:t>
                      </a:r>
                      <a:r>
                        <a:rPr lang="en-US" sz="1800" dirty="0" smtClean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slova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Datum </a:t>
                      </a:r>
                      <a:r>
                        <a:rPr lang="en-US" sz="1800" dirty="0" err="1">
                          <a:effectLst/>
                        </a:rPr>
                        <a:t>vytvoření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 je určen k opakování učiva v předmětu Dějepis v 8. ročníku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Žáci pomocí daných fotografií a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konkrétních úkolů odpovídají na otázky, vše kontroluje učitel a snaží se na dané téma rozvinout diskusi.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Vyhlášení Československa,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osobnosti vyhlášení Československa –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.Kramář,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Rašín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T.G.Masaryk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12.6.2012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7867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Vyhlášení Československa</a:t>
            </a:r>
            <a:b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ve fotografiích 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8"/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Kdo a kdy se stal novým císařem po smrti Františka Josefa I.?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3316" name="Picture 4" descr="Charles I of Austri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204864"/>
            <a:ext cx="2381250" cy="31718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bylo přijato v lednu 1918 poslanci v Obecním domě?</a:t>
            </a:r>
            <a:endParaRPr lang="cs-CZ" dirty="0"/>
          </a:p>
        </p:txBody>
      </p:sp>
      <p:pic>
        <p:nvPicPr>
          <p:cNvPr id="78850" name="Picture 2" descr="http://www.czecot.cz/pic/galerie/obecnid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844824"/>
            <a:ext cx="5238750" cy="34956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létě vznikl Národní výbor, kdo stál v jeho čele?</a:t>
            </a:r>
            <a:endParaRPr lang="cs-CZ" dirty="0"/>
          </a:p>
        </p:txBody>
      </p:sp>
      <p:pic>
        <p:nvPicPr>
          <p:cNvPr id="80898" name="Picture 2" descr="Karel Kramář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988840"/>
            <a:ext cx="3168352" cy="43406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611616" cy="128701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Významnou úlohu při vzniku Československa sehrál i tento muž. Kdo je to?</a:t>
            </a:r>
            <a:endParaRPr lang="cs-CZ" dirty="0"/>
          </a:p>
        </p:txBody>
      </p:sp>
      <p:pic>
        <p:nvPicPr>
          <p:cNvPr id="79874" name="Picture 2" descr="Alois Raší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844824"/>
            <a:ext cx="3528392" cy="47340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čemu a v souvislosti s čím vyzývá tento leták?</a:t>
            </a:r>
            <a:endParaRPr lang="cs-CZ" dirty="0"/>
          </a:p>
        </p:txBody>
      </p:sp>
      <p:pic>
        <p:nvPicPr>
          <p:cNvPr id="81922" name="Picture 2" descr="http://upload.wikimedia.org/wikipedia/commons/thumb/8/86/St%C3%A1vka_14.10.1918.jpg/220px-St%C3%A1vka_14.10.191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844824"/>
            <a:ext cx="2880320" cy="45365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a kdy byla předčasně vyhlášena samostatnost Československa?</a:t>
            </a:r>
            <a:endParaRPr lang="cs-CZ" dirty="0"/>
          </a:p>
        </p:txBody>
      </p:sp>
      <p:pic>
        <p:nvPicPr>
          <p:cNvPr id="83970" name="Picture 2" descr="http://upload.wikimedia.org/wikipedia/commons/thumb/8/89/Pametni_deska_k_vyhlaseni_Ceskoslovenska_14._rina_1918_v_Pisku.JPG/220px-Pametni_deska_k_vyhlaseni_Ceskoslovenska_14._rina_1918_v_Pisku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628800"/>
            <a:ext cx="3456384" cy="47525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probíhala demonstrace 28.10.1918?</a:t>
            </a:r>
            <a:endParaRPr lang="cs-CZ" dirty="0"/>
          </a:p>
        </p:txBody>
      </p:sp>
      <p:pic>
        <p:nvPicPr>
          <p:cNvPr id="4" name="Picture 2" descr="http://upload.wikimedia.org/wikipedia/commons/thumb/b/bb/28._%C5%99%C3%ADjen_1918.jpg/220px-28._%C5%99%C3%ADjen_191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2348880"/>
            <a:ext cx="3960440" cy="40324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plakát ke vzniku Československa.</a:t>
            </a:r>
            <a:endParaRPr lang="cs-CZ" dirty="0"/>
          </a:p>
        </p:txBody>
      </p:sp>
      <p:pic>
        <p:nvPicPr>
          <p:cNvPr id="84994" name="Picture 2" descr="http://www.komenskeho66.cz/materialy/dejepis/9%20plakat%20ke%20vzniku%20CS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916832"/>
            <a:ext cx="2905125" cy="381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jsou muži na této fotografii?</a:t>
            </a:r>
            <a:endParaRPr lang="cs-CZ" dirty="0"/>
          </a:p>
        </p:txBody>
      </p:sp>
      <p:pic>
        <p:nvPicPr>
          <p:cNvPr id="86018" name="Picture 2" descr="http://3.bp.blogspot.com/_yP0NDjBBZGQ/SQbPudfZEwI/AAAAAAAAAHE/lHvXz0yVu18/s200/kramar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204864"/>
            <a:ext cx="2592288" cy="3600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Ukaž na fotografii prezidenta „osvoboditele“. Pohovoř o něm.</a:t>
            </a:r>
            <a:endParaRPr lang="cs-CZ" dirty="0"/>
          </a:p>
        </p:txBody>
      </p:sp>
      <p:pic>
        <p:nvPicPr>
          <p:cNvPr id="87044" name="Picture 4" descr="Soubor:TGM Tabor 21.12.1918 3462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988840"/>
            <a:ext cx="5267325" cy="37623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1412776"/>
            <a:ext cx="2351926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http://cs.wikipedia.org/wiki/Karel_I.</a:t>
            </a:r>
            <a:endParaRPr lang="cs-CZ" sz="1000" dirty="0"/>
          </a:p>
        </p:txBody>
      </p:sp>
      <p:sp>
        <p:nvSpPr>
          <p:cNvPr id="5" name="Obdélník 4"/>
          <p:cNvSpPr/>
          <p:nvPr/>
        </p:nvSpPr>
        <p:spPr>
          <a:xfrm>
            <a:off x="395536" y="1700808"/>
            <a:ext cx="792088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?q=T%C5%98%C3%8DKR%C3%81LOV%C3%81+DEKLARACE&amp;start=97&amp;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=1280&amp;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=840&amp;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</a:t>
            </a:r>
            <a:r>
              <a:rPr lang="cs-CZ" sz="1000" dirty="0" err="1" smtClean="0"/>
              <a:t>iOXeyNojRojLhM</a:t>
            </a:r>
            <a:r>
              <a:rPr lang="cs-CZ" sz="1000" dirty="0" smtClean="0"/>
              <a:t>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czecot.cz</a:t>
            </a:r>
            <a:r>
              <a:rPr lang="cs-CZ" sz="1000" dirty="0" smtClean="0"/>
              <a:t>/%3Fid_</a:t>
            </a:r>
            <a:r>
              <a:rPr lang="cs-CZ" sz="1000" dirty="0" err="1" smtClean="0"/>
              <a:t>tema</a:t>
            </a:r>
            <a:r>
              <a:rPr lang="cs-CZ" sz="1000" dirty="0" smtClean="0"/>
              <a:t>%3D342&amp;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=k2X-q8J7i-</a:t>
            </a:r>
            <a:r>
              <a:rPr lang="cs-CZ" sz="1000" dirty="0" err="1" smtClean="0"/>
              <a:t>glXM</a:t>
            </a:r>
            <a:r>
              <a:rPr lang="cs-CZ" sz="1000" dirty="0" smtClean="0"/>
              <a:t>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czecot.cz</a:t>
            </a:r>
            <a:r>
              <a:rPr lang="cs-CZ" sz="1000" dirty="0" smtClean="0"/>
              <a:t>/pic/galerie/</a:t>
            </a:r>
            <a:r>
              <a:rPr lang="cs-CZ" sz="1000" dirty="0" err="1" smtClean="0"/>
              <a:t>obecnidum.jpg</a:t>
            </a:r>
            <a:r>
              <a:rPr lang="cs-CZ" sz="1000" dirty="0" smtClean="0"/>
              <a:t>&amp;w=550&amp;h=367&amp;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=a9zgT5_DOebl4QSv8qypDQ&amp;zoom=1&amp;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=300&amp;</a:t>
            </a:r>
            <a:r>
              <a:rPr lang="cs-CZ" sz="1000" dirty="0" err="1" smtClean="0"/>
              <a:t>vpy</a:t>
            </a:r>
            <a:r>
              <a:rPr lang="cs-CZ" sz="1000" dirty="0" smtClean="0"/>
              <a:t>=539&amp;dur=2437&amp;</a:t>
            </a:r>
            <a:r>
              <a:rPr lang="cs-CZ" sz="1000" dirty="0" err="1" smtClean="0"/>
              <a:t>hovh</a:t>
            </a:r>
            <a:r>
              <a:rPr lang="cs-CZ" sz="1000" dirty="0" smtClean="0"/>
              <a:t>=183&amp;</a:t>
            </a:r>
            <a:r>
              <a:rPr lang="cs-CZ" sz="1000" dirty="0" err="1" smtClean="0"/>
              <a:t>hovw</a:t>
            </a:r>
            <a:r>
              <a:rPr lang="cs-CZ" sz="1000" dirty="0" smtClean="0"/>
              <a:t>=275&amp;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=131&amp;ty=134&amp;</a:t>
            </a:r>
            <a:r>
              <a:rPr lang="cs-CZ" sz="1000" dirty="0" err="1" smtClean="0"/>
              <a:t>sig</a:t>
            </a:r>
            <a:r>
              <a:rPr lang="cs-CZ" sz="1000" dirty="0" smtClean="0"/>
              <a:t>=114833669653463197477&amp;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=5&amp;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=154&amp;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=210&amp;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=29&amp;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=1t:429,r:13,s:97,i:46</a:t>
            </a:r>
            <a:endParaRPr lang="cs-CZ" sz="1000" dirty="0"/>
          </a:p>
        </p:txBody>
      </p:sp>
      <p:sp>
        <p:nvSpPr>
          <p:cNvPr id="6" name="Obdélník 5"/>
          <p:cNvSpPr/>
          <p:nvPr/>
        </p:nvSpPr>
        <p:spPr>
          <a:xfrm>
            <a:off x="395536" y="2564904"/>
            <a:ext cx="457200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http://cs.wikipedia.org/wiki/Karel_Kram%C3%A1%C5%99</a:t>
            </a:r>
            <a:endParaRPr lang="cs-CZ" sz="1000" dirty="0"/>
          </a:p>
        </p:txBody>
      </p:sp>
      <p:sp>
        <p:nvSpPr>
          <p:cNvPr id="7" name="Obdélník 6"/>
          <p:cNvSpPr/>
          <p:nvPr/>
        </p:nvSpPr>
        <p:spPr>
          <a:xfrm>
            <a:off x="395536" y="2780928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http://cs.wikipedia.org/wiki/Alois_Ra%C5%A1%C3%ADn</a:t>
            </a:r>
            <a:endParaRPr lang="cs-CZ" sz="1000" dirty="0"/>
          </a:p>
        </p:txBody>
      </p:sp>
      <p:sp>
        <p:nvSpPr>
          <p:cNvPr id="8" name="Obdélník 7"/>
          <p:cNvSpPr/>
          <p:nvPr/>
        </p:nvSpPr>
        <p:spPr>
          <a:xfrm>
            <a:off x="395536" y="2996952"/>
            <a:ext cx="727280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http://cs.wikipedia.org/wiki/Vznik_%C4%8Ceskoslovenska#.C5.99.C3.ADjen_1918.2C_federalizace_a_deklarace</a:t>
            </a:r>
            <a:endParaRPr lang="cs-CZ" sz="1000" dirty="0"/>
          </a:p>
        </p:txBody>
      </p:sp>
      <p:sp>
        <p:nvSpPr>
          <p:cNvPr id="9" name="Obdélník 8"/>
          <p:cNvSpPr/>
          <p:nvPr/>
        </p:nvSpPr>
        <p:spPr>
          <a:xfrm>
            <a:off x="395536" y="3212976"/>
            <a:ext cx="698477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http://cs.wikipedia.org/wiki/Vznik_%C4%8Ceskoslovenska#.C5.99.C3.ADjen_1918.2C_federalizace_a_deklarace</a:t>
            </a:r>
            <a:endParaRPr lang="cs-CZ" sz="1000" dirty="0"/>
          </a:p>
        </p:txBody>
      </p:sp>
      <p:sp>
        <p:nvSpPr>
          <p:cNvPr id="10" name="Obdélník 9"/>
          <p:cNvSpPr/>
          <p:nvPr/>
        </p:nvSpPr>
        <p:spPr>
          <a:xfrm>
            <a:off x="395536" y="3429000"/>
            <a:ext cx="741682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http://cs.wikipedia.org/wiki/Soubor:Pametni_deska_k_vyhlaseni_Ceskoslovenska_14._rina_1918_v_Pisku.JPG</a:t>
            </a:r>
            <a:endParaRPr lang="cs-CZ" sz="1000" dirty="0"/>
          </a:p>
        </p:txBody>
      </p:sp>
      <p:sp>
        <p:nvSpPr>
          <p:cNvPr id="11" name="Obdélník 10"/>
          <p:cNvSpPr/>
          <p:nvPr/>
        </p:nvSpPr>
        <p:spPr>
          <a:xfrm>
            <a:off x="395536" y="3645024"/>
            <a:ext cx="8208912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?q=28.10.1918&amp;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=1280&amp;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=840&amp;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=-_</a:t>
            </a:r>
            <a:r>
              <a:rPr lang="cs-CZ" sz="1000" dirty="0" err="1" smtClean="0"/>
              <a:t>AEpYc</a:t>
            </a:r>
            <a:r>
              <a:rPr lang="cs-CZ" sz="1000" dirty="0" smtClean="0"/>
              <a:t>_4iibQM:&amp;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=http://www.komenskeho66.cz/</a:t>
            </a:r>
            <a:r>
              <a:rPr lang="cs-CZ" sz="1000" dirty="0" err="1" smtClean="0"/>
              <a:t>materialy</a:t>
            </a:r>
            <a:r>
              <a:rPr lang="cs-CZ" sz="1000" dirty="0" smtClean="0"/>
              <a:t>/</a:t>
            </a:r>
            <a:r>
              <a:rPr lang="cs-CZ" sz="1000" dirty="0" err="1" smtClean="0"/>
              <a:t>dejepis</a:t>
            </a:r>
            <a:r>
              <a:rPr lang="cs-CZ" sz="1000" dirty="0" smtClean="0"/>
              <a:t>/92.html&amp;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=f3FRcr_nLU29qM&amp;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=http://www.komenskeho66.cz/</a:t>
            </a:r>
            <a:r>
              <a:rPr lang="cs-CZ" sz="1000" dirty="0" err="1" smtClean="0"/>
              <a:t>materialy</a:t>
            </a:r>
            <a:r>
              <a:rPr lang="cs-CZ" sz="1000" dirty="0" smtClean="0"/>
              <a:t>/</a:t>
            </a:r>
            <a:r>
              <a:rPr lang="cs-CZ" sz="1000" dirty="0" err="1" smtClean="0"/>
              <a:t>dejepis</a:t>
            </a:r>
            <a:r>
              <a:rPr lang="cs-CZ" sz="1000" dirty="0" smtClean="0"/>
              <a:t>/9%252520plakat%252520ke%252520vzniku%252520CSR.jpg&amp;w=305&amp;h=400&amp;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=J-XgT77-Jo3u-</a:t>
            </a:r>
            <a:r>
              <a:rPr lang="cs-CZ" sz="1000" dirty="0" err="1" smtClean="0"/>
              <a:t>gaFtbyqDQ</a:t>
            </a:r>
            <a:r>
              <a:rPr lang="cs-CZ" sz="1000" dirty="0" smtClean="0"/>
              <a:t>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=523&amp;</a:t>
            </a:r>
            <a:r>
              <a:rPr lang="cs-CZ" sz="1000" dirty="0" err="1" smtClean="0"/>
              <a:t>vpy</a:t>
            </a:r>
            <a:r>
              <a:rPr lang="cs-CZ" sz="1000" dirty="0" smtClean="0"/>
              <a:t>=35&amp;dur=1234&amp;</a:t>
            </a:r>
            <a:r>
              <a:rPr lang="cs-CZ" sz="1000" dirty="0" err="1" smtClean="0"/>
              <a:t>hovh</a:t>
            </a:r>
            <a:r>
              <a:rPr lang="cs-CZ" sz="1000" dirty="0" smtClean="0"/>
              <a:t>=257&amp;</a:t>
            </a:r>
            <a:r>
              <a:rPr lang="cs-CZ" sz="1000" dirty="0" err="1" smtClean="0"/>
              <a:t>hovw</a:t>
            </a:r>
            <a:r>
              <a:rPr lang="cs-CZ" sz="1000" dirty="0" smtClean="0"/>
              <a:t>=196&amp;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=107&amp;ty=155&amp;</a:t>
            </a:r>
            <a:r>
              <a:rPr lang="cs-CZ" sz="1000" dirty="0" err="1" smtClean="0"/>
              <a:t>sig</a:t>
            </a:r>
            <a:r>
              <a:rPr lang="cs-CZ" sz="1000" dirty="0" smtClean="0"/>
              <a:t>=114833669653463197477&amp;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=1&amp;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=169&amp;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=129&amp;start=0&amp;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=23&amp;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=1t:429,r:7,s:0,i:93</a:t>
            </a:r>
            <a:endParaRPr lang="cs-CZ" sz="1000" dirty="0"/>
          </a:p>
        </p:txBody>
      </p:sp>
      <p:sp>
        <p:nvSpPr>
          <p:cNvPr id="12" name="Obdélník 11"/>
          <p:cNvSpPr/>
          <p:nvPr/>
        </p:nvSpPr>
        <p:spPr>
          <a:xfrm>
            <a:off x="395536" y="4581128"/>
            <a:ext cx="8136904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?q=28.10.1918&amp;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=1280&amp;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=840&amp;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=A-Eu7ZROcBrIWM:&amp;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ronwain.blogspot.com/2008/10/28101918.html&amp;docid=lNSpi2jADjJarM&amp;imgurl=http://3.bp.blogspot.com/_yP0NDjBBZGQ/SQbPudfZEwI/AAAAAAAAAHE/lHvXz0yVu18/s200/kramar15.jpg&amp;w=174&amp;h=200&amp;ei=J-XgT77-Jo3u-gaFtbyqDQ&amp;zoom=1&amp;iact=hc&amp;vpx=383&amp;vpy=517&amp;dur=4672&amp;hovh=160&amp;hovw=139&amp;tx=57&amp;ty=104&amp;sig=114833669653463197477&amp;page=2&amp;tbnh=142&amp;tbnw=123&amp;start=23&amp;ndsp=30&amp;ved=1t:429,r:7,s:23,i:168</a:t>
            </a:r>
            <a:endParaRPr lang="cs-CZ" sz="1000" dirty="0"/>
          </a:p>
        </p:txBody>
      </p:sp>
      <p:sp>
        <p:nvSpPr>
          <p:cNvPr id="13" name="Obdélník 12"/>
          <p:cNvSpPr/>
          <p:nvPr/>
        </p:nvSpPr>
        <p:spPr>
          <a:xfrm>
            <a:off x="467544" y="5445224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http://cs.wikipedia.org/wiki/Soubor:TGM_Tabor_21.12.1918_3462a.jpg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98</TotalTime>
  <Words>255</Words>
  <Application>Microsoft Office PowerPoint</Application>
  <PresentationFormat>Předvádění na obrazovce (4:3)</PresentationFormat>
  <Paragraphs>45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Snímek 1</vt:lpstr>
      <vt:lpstr>Snímek 2</vt:lpstr>
      <vt:lpstr>Vyhlášení Československa  ve fotografiích </vt:lpstr>
      <vt:lpstr>Co bylo přijato v lednu 1918 poslanci v Obecním domě?</vt:lpstr>
      <vt:lpstr>V létě vznikl Národní výbor, kdo stál v jeho čele?</vt:lpstr>
      <vt:lpstr>Významnou úlohu při vzniku Československa sehrál i tento muž. Kdo je to?</vt:lpstr>
      <vt:lpstr>K čemu a v souvislosti s čím vyzývá tento leták?</vt:lpstr>
      <vt:lpstr>Kde a kdy byla předčasně vyhlášena samostatnost Československa?</vt:lpstr>
      <vt:lpstr>Kde probíhala demonstrace 28.10.1918?</vt:lpstr>
      <vt:lpstr>Popiš plakát ke vzniku Československa.</vt:lpstr>
      <vt:lpstr>Kdo jsou muži na této fotografii?</vt:lpstr>
      <vt:lpstr>Ukaž na fotografii prezidenta „osvoboditele“. Pohovoř o něm.</vt:lpstr>
      <vt:lpstr>Použité zdroje:</vt:lpstr>
    </vt:vector>
  </TitlesOfParts>
  <Company>Hole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Mouse</dc:creator>
  <cp:lastModifiedBy>Mouse</cp:lastModifiedBy>
  <cp:revision>35</cp:revision>
  <dcterms:created xsi:type="dcterms:W3CDTF">2012-06-19T19:34:03Z</dcterms:created>
  <dcterms:modified xsi:type="dcterms:W3CDTF">2012-07-13T09:46:36Z</dcterms:modified>
</cp:coreProperties>
</file>