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8" r:id="rId2"/>
    <p:sldId id="268" r:id="rId3"/>
    <p:sldId id="261" r:id="rId4"/>
    <p:sldId id="262" r:id="rId5"/>
    <p:sldId id="263" r:id="rId6"/>
    <p:sldId id="264" r:id="rId7"/>
    <p:sldId id="265" r:id="rId8"/>
    <p:sldId id="266" r:id="rId9"/>
    <p:sldId id="267" r:id="rId10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87" autoAdjust="0"/>
    <p:restoredTop sz="94660"/>
  </p:normalViewPr>
  <p:slideViewPr>
    <p:cSldViewPr>
      <p:cViewPr>
        <p:scale>
          <a:sx n="90" d="100"/>
          <a:sy n="90" d="100"/>
        </p:scale>
        <p:origin x="-810" y="8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List_aplikace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cs-CZ"/>
  <c:chart>
    <c:title>
      <c:layout>
        <c:manualLayout>
          <c:xMode val="edge"/>
          <c:yMode val="edge"/>
          <c:x val="0.45448961067366617"/>
          <c:y val="4.3122246853924712E-2"/>
        </c:manualLayout>
      </c:layout>
    </c:title>
    <c:plotArea>
      <c:layout/>
      <c:barChart>
        <c:barDir val="col"/>
        <c:grouping val="clustered"/>
        <c:ser>
          <c:idx val="0"/>
          <c:order val="0"/>
          <c:tx>
            <c:strRef>
              <c:f>List1!$B$1</c:f>
              <c:strCache>
                <c:ptCount val="1"/>
                <c:pt idx="0">
                  <c:v>DSSS</c:v>
                </c:pt>
              </c:strCache>
            </c:strRef>
          </c:tx>
          <c:cat>
            <c:strRef>
              <c:f>List1!$A$2:$A$15</c:f>
              <c:strCache>
                <c:ptCount val="14"/>
                <c:pt idx="0">
                  <c:v>Praha</c:v>
                </c:pt>
                <c:pt idx="1">
                  <c:v>Středočeský</c:v>
                </c:pt>
                <c:pt idx="2">
                  <c:v>Jihočeský</c:v>
                </c:pt>
                <c:pt idx="3">
                  <c:v>Plzeňský</c:v>
                </c:pt>
                <c:pt idx="4">
                  <c:v>Karlovarský</c:v>
                </c:pt>
                <c:pt idx="5">
                  <c:v>Ústecký</c:v>
                </c:pt>
                <c:pt idx="6">
                  <c:v>Liberecký</c:v>
                </c:pt>
                <c:pt idx="7">
                  <c:v>Královéhradecký</c:v>
                </c:pt>
                <c:pt idx="8">
                  <c:v>Pardubický</c:v>
                </c:pt>
                <c:pt idx="9">
                  <c:v>Vysočina</c:v>
                </c:pt>
                <c:pt idx="10">
                  <c:v>Jihomoravský</c:v>
                </c:pt>
                <c:pt idx="11">
                  <c:v>Olomoucký</c:v>
                </c:pt>
                <c:pt idx="12">
                  <c:v>Zlínský</c:v>
                </c:pt>
                <c:pt idx="13">
                  <c:v>Moravskoslezský</c:v>
                </c:pt>
              </c:strCache>
            </c:strRef>
          </c:cat>
          <c:val>
            <c:numRef>
              <c:f>List1!$B$2:$B$15</c:f>
              <c:numCache>
                <c:formatCode>General</c:formatCode>
                <c:ptCount val="14"/>
                <c:pt idx="0">
                  <c:v>0.66000000000000159</c:v>
                </c:pt>
                <c:pt idx="1">
                  <c:v>0.95000000000000062</c:v>
                </c:pt>
                <c:pt idx="2">
                  <c:v>1.0900000000000001</c:v>
                </c:pt>
                <c:pt idx="3">
                  <c:v>1.1000000000000001</c:v>
                </c:pt>
                <c:pt idx="4">
                  <c:v>2.1800000000000002</c:v>
                </c:pt>
                <c:pt idx="5">
                  <c:v>2.61</c:v>
                </c:pt>
                <c:pt idx="6">
                  <c:v>1.27</c:v>
                </c:pt>
                <c:pt idx="7">
                  <c:v>1.29</c:v>
                </c:pt>
                <c:pt idx="8">
                  <c:v>1.05</c:v>
                </c:pt>
                <c:pt idx="9">
                  <c:v>0.84000000000000064</c:v>
                </c:pt>
                <c:pt idx="10">
                  <c:v>0.85000000000000064</c:v>
                </c:pt>
                <c:pt idx="11">
                  <c:v>1.21</c:v>
                </c:pt>
                <c:pt idx="12">
                  <c:v>0.73000000000000065</c:v>
                </c:pt>
                <c:pt idx="13">
                  <c:v>1.29</c:v>
                </c:pt>
              </c:numCache>
            </c:numRef>
          </c:val>
        </c:ser>
        <c:axId val="73464064"/>
        <c:axId val="75481088"/>
      </c:barChart>
      <c:catAx>
        <c:axId val="73464064"/>
        <c:scaling>
          <c:orientation val="minMax"/>
        </c:scaling>
        <c:axPos val="b"/>
        <c:numFmt formatCode="General" sourceLinked="0"/>
        <c:tickLblPos val="nextTo"/>
        <c:crossAx val="75481088"/>
        <c:crosses val="autoZero"/>
        <c:auto val="1"/>
        <c:lblAlgn val="ctr"/>
        <c:lblOffset val="100"/>
      </c:catAx>
      <c:valAx>
        <c:axId val="75481088"/>
        <c:scaling>
          <c:orientation val="minMax"/>
        </c:scaling>
        <c:axPos val="l"/>
        <c:majorGridlines/>
        <c:numFmt formatCode="General" sourceLinked="0"/>
        <c:tickLblPos val="nextTo"/>
        <c:crossAx val="7346406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cs-CZ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963AF81F-E67F-4CCF-8A03-F4DEC9C53B32}" type="datetimeFigureOut">
              <a:rPr lang="cs-CZ"/>
              <a:pPr>
                <a:defRPr/>
              </a:pPr>
              <a:t>24.9.2013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noProof="0" smtClean="0"/>
              <a:t>Kliknutím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B28657D-FF0B-48CE-B41F-90F82A9C769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4023252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7172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8309D1E-8FF6-4502-88DF-B6ED498AFFCC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31480049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cs-CZ" dirty="0" err="1" smtClean="0"/>
              <a:t>Riál</a:t>
            </a:r>
            <a:r>
              <a:rPr lang="cs-CZ" dirty="0" smtClean="0"/>
              <a:t> je určen k interaktivní výuce.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B28657D-FF0B-48CE-B41F-90F82A9C769B}" type="slidenum">
              <a:rPr lang="cs-CZ" smtClean="0"/>
              <a:pPr>
                <a:defRPr/>
              </a:pPr>
              <a:t>2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1508285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/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A2459-80CB-4757-A235-8C51CE8CDB78}" type="datetimeFigureOut">
              <a:rPr lang="cs-CZ"/>
              <a:pPr>
                <a:defRPr/>
              </a:pPr>
              <a:t>24.9.2013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C0417-C42D-4BFB-A14A-6EA53200D7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66BDEA-C78E-453A-B29B-615FD8A1B9CF}" type="datetimeFigureOut">
              <a:rPr lang="cs-CZ"/>
              <a:pPr>
                <a:defRPr/>
              </a:pPr>
              <a:t>24.9.2013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23702-4E2D-45B2-A5ED-AF9BBDA9812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D4619-B157-4A6F-AAE2-27A34883DDF8}" type="datetimeFigureOut">
              <a:rPr lang="cs-CZ"/>
              <a:pPr>
                <a:defRPr/>
              </a:pPr>
              <a:t>24.9.2013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7D473-DF90-4119-8737-A58E967505B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  <a:lvl2pPr>
              <a:defRPr baseline="0">
                <a:solidFill>
                  <a:schemeClr val="tx1"/>
                </a:solidFill>
              </a:defRPr>
            </a:lvl2pPr>
            <a:lvl3pPr>
              <a:defRPr baseline="0">
                <a:solidFill>
                  <a:schemeClr val="tx1"/>
                </a:solidFill>
              </a:defRPr>
            </a:lvl3pPr>
            <a:lvl4pPr>
              <a:defRPr baseline="0">
                <a:solidFill>
                  <a:schemeClr val="tx1"/>
                </a:solidFill>
              </a:defRPr>
            </a:lvl4pPr>
            <a:lvl5pPr>
              <a:defRPr baseline="0">
                <a:solidFill>
                  <a:schemeClr val="tx1"/>
                </a:solidFill>
              </a:defRPr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cs-CZ" dirty="0" smtClean="0"/>
              <a:t>Klepnutím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F589C-4AA4-4413-B32C-DE66EEA1108A}" type="datetimeFigureOut">
              <a:rPr lang="cs-CZ"/>
              <a:pPr>
                <a:defRPr/>
              </a:pPr>
              <a:t>24.9.2013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EAFFDB-E58D-4BB7-9DDB-EB86E04AAD8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6"/>
          <p:cNvSpPr/>
          <p:nvPr/>
        </p:nvSpPr>
        <p:spPr>
          <a:xfrm>
            <a:off x="4495800" y="3924300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Oval 7"/>
          <p:cNvSpPr/>
          <p:nvPr/>
        </p:nvSpPr>
        <p:spPr>
          <a:xfrm>
            <a:off x="4695825" y="3924300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8"/>
          <p:cNvSpPr/>
          <p:nvPr/>
        </p:nvSpPr>
        <p:spPr>
          <a:xfrm>
            <a:off x="4297363" y="3924300"/>
            <a:ext cx="84137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A3D9B-B859-4EEE-B680-119172ED77FC}" type="datetimeFigureOut">
              <a:rPr lang="cs-CZ"/>
              <a:pPr>
                <a:defRPr/>
              </a:pPr>
              <a:t>24.9.2013</a:t>
            </a:fld>
            <a:endParaRPr lang="cs-CZ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0CFFD-7670-4A24-898E-36B2C6067F5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3B332-1E05-4343-8F04-77373E8158D5}" type="datetimeFigureOut">
              <a:rPr lang="cs-CZ"/>
              <a:pPr>
                <a:defRPr/>
              </a:pPr>
              <a:t>24.9.2013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4A6C9-28EE-4A41-A585-9A5F6BB40B7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864C6-7342-423B-8183-FAEFD6B63150}" type="datetimeFigureOut">
              <a:rPr lang="cs-CZ"/>
              <a:pPr>
                <a:defRPr/>
              </a:pPr>
              <a:t>24.9.2013</a:t>
            </a:fld>
            <a:endParaRPr lang="cs-CZ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1AD84A-2AC8-4A23-BD3B-A41CCFE832E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53402-3993-4D67-AB7C-B69DCE8B1860}" type="datetimeFigureOut">
              <a:rPr lang="cs-CZ"/>
              <a:pPr>
                <a:defRPr/>
              </a:pPr>
              <a:t>24.9.2013</a:t>
            </a:fld>
            <a:endParaRPr lang="cs-CZ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2C9FF-8E2A-4C05-932D-A7A83482A75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4BB5B0-22D1-4AA5-A638-95D3FCDEC275}" type="datetimeFigureOut">
              <a:rPr lang="cs-CZ"/>
              <a:pPr>
                <a:defRPr/>
              </a:pPr>
              <a:t>24.9.2013</a:t>
            </a:fld>
            <a:endParaRPr lang="cs-CZ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B0E03-F388-42DC-B0BF-4B9FF77B571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F57D9-FD06-4907-B1CF-25E9DD80B101}" type="datetimeFigureOut">
              <a:rPr lang="cs-CZ"/>
              <a:pPr>
                <a:defRPr/>
              </a:pPr>
              <a:t>24.9.2013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36393-2A00-4F2C-A689-1E8B07F4AF4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 smtClean="0"/>
              <a:t>Klepnutím na ikonu přidáte obrázek.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A60781-EC3C-4349-821A-BFA40B8A7B78}" type="datetimeFigureOut">
              <a:rPr lang="cs-CZ"/>
              <a:pPr>
                <a:defRPr/>
              </a:pPr>
              <a:t>24.9.2013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F1F57-4707-4626-BBC5-D9203CB532D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2700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  <a:cs typeface="+mn-cs"/>
              </a:defRPr>
            </a:lvl1pPr>
          </a:lstStyle>
          <a:p>
            <a:pPr>
              <a:defRPr/>
            </a:pPr>
            <a:fld id="{F9F54DE5-04C9-43A1-91CF-7CB4BC4D1002}" type="datetimeFigureOut">
              <a:rPr lang="cs-CZ"/>
              <a:pPr>
                <a:defRPr/>
              </a:pPr>
              <a:t>24.9.2013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8813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925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  <a:cs typeface="+mn-cs"/>
              </a:defRPr>
            </a:lvl1pPr>
          </a:lstStyle>
          <a:p>
            <a:pPr>
              <a:defRPr/>
            </a:pPr>
            <a:fld id="{FBE5F781-A3EE-43B4-A530-0DEC04ADE6D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8458200" y="6499225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69913" y="6499225"/>
            <a:ext cx="84137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83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rtl="0" eaLnBrk="1" fontAlgn="base" hangingPunct="1">
        <a:lnSpc>
          <a:spcPts val="5800"/>
        </a:lnSpc>
        <a:spcBef>
          <a:spcPct val="0"/>
        </a:spcBef>
        <a:spcAft>
          <a:spcPct val="0"/>
        </a:spcAft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  <a:lvl2pPr algn="ctr" rtl="0" eaLnBrk="1" fontAlgn="base" hangingPunct="1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2pPr>
      <a:lvl3pPr algn="ctr" rtl="0" eaLnBrk="1" fontAlgn="base" hangingPunct="1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3pPr>
      <a:lvl4pPr algn="ctr" rtl="0" eaLnBrk="1" fontAlgn="base" hangingPunct="1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4pPr>
      <a:lvl5pPr algn="ctr" rtl="0" eaLnBrk="1" fontAlgn="base" hangingPunct="1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5pPr>
      <a:lvl6pPr marL="457200" algn="ctr" rtl="0" eaLnBrk="1" fontAlgn="base" hangingPunct="1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6pPr>
      <a:lvl7pPr marL="914400" algn="ctr" rtl="0" eaLnBrk="1" fontAlgn="base" hangingPunct="1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7pPr>
      <a:lvl8pPr marL="1371600" algn="ctr" rtl="0" eaLnBrk="1" fontAlgn="base" hangingPunct="1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8pPr>
      <a:lvl9pPr marL="1828800" algn="ctr" rtl="0" eaLnBrk="1" fontAlgn="base" hangingPunct="1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 baseline="0">
          <a:solidFill>
            <a:schemeClr val="tx1"/>
          </a:solidFill>
          <a:latin typeface="+mj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Courier New" pitchFamily="49" charset="0"/>
        <a:buChar char="o"/>
        <a:defRPr sz="1600" kern="1200" baseline="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1600" kern="1200" baseline="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Courier New" pitchFamily="49" charset="0"/>
        <a:buChar char="o"/>
        <a:defRPr sz="1600" kern="1200" baseline="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1600" kern="1200" baseline="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youtube.com/watch?v=up-dNmkTF_U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up-dNmkTF_U" TargetMode="External"/><Relationship Id="rId2" Type="http://schemas.openxmlformats.org/officeDocument/2006/relationships/hyperlink" Target="http://www.volby.cz/pls/ps2010/ps61?xjazyk=CZ&amp;xv=2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41828139"/>
              </p:ext>
            </p:extLst>
          </p:nvPr>
        </p:nvGraphicFramePr>
        <p:xfrm>
          <a:off x="614363" y="2816225"/>
          <a:ext cx="8136904" cy="2692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0940"/>
                <a:gridCol w="6195964"/>
              </a:tblGrid>
              <a:tr h="8640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ŠKOLA: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Gymnázium, Chomutov, Mostecká 3000, příspěvková organizace</a:t>
                      </a:r>
                      <a:endParaRPr lang="cs-CZ" sz="1800" dirty="0"/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AUTOR: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Mgr. Lucie </a:t>
                      </a:r>
                      <a:r>
                        <a:rPr lang="cs-CZ" sz="1800" b="1" kern="1200" dirty="0" err="1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Imrová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87798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NÁZEV: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VY_12_INOVACE_02B_27_Politický extremismus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TEMA: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Člověk</a:t>
                      </a:r>
                      <a:r>
                        <a:rPr lang="cs-CZ" sz="1800" b="1" kern="1200" baseline="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a společnost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87798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ČÍSLO PROJEKTU: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CZ.1.07/1.5.00/34.0816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DATUM TVORBY: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10. 3. 2013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097" name="Obrázek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613" y="908050"/>
            <a:ext cx="5407025" cy="104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250" y="2927350"/>
            <a:ext cx="6492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Anotace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	DUM obsahuje </a:t>
            </a:r>
            <a:r>
              <a:rPr lang="cs-CZ" smtClean="0"/>
              <a:t>výukový materiál </a:t>
            </a:r>
            <a:r>
              <a:rPr lang="cs-CZ" dirty="0" smtClean="0"/>
              <a:t>k tématu politického extremismu.  Zaměřuje se na extremismus pravicový, prezentace obsahuje odkaz na video o krajně pravicové straně, které žáci zhodnotí za pomocí otázek. Součástí DUM je i pracovní list s článkem určeným pro práci s textem.</a:t>
            </a:r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r>
              <a:rPr lang="cs-CZ" dirty="0" smtClean="0"/>
              <a:t>	Materiál je určen k interaktivní výuce.</a:t>
            </a:r>
          </a:p>
          <a:p>
            <a:endParaRPr lang="cs-CZ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Politický extremismus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Ideologicky vyhraněné postoje</a:t>
            </a:r>
          </a:p>
          <a:p>
            <a:r>
              <a:rPr lang="cs-CZ" dirty="0" smtClean="0"/>
              <a:t>Krajně radikální názory na společnost, její hodnoty  a normy</a:t>
            </a:r>
          </a:p>
          <a:p>
            <a:r>
              <a:rPr lang="cs-CZ" dirty="0" smtClean="0"/>
              <a:t>Netolerance vůči odlišným postojům a principům demokratického státu</a:t>
            </a:r>
          </a:p>
          <a:p>
            <a:r>
              <a:rPr lang="cs-CZ" dirty="0" smtClean="0"/>
              <a:t>Zpochybňování všeobecnosti základních lidských práv</a:t>
            </a:r>
          </a:p>
          <a:p>
            <a:r>
              <a:rPr lang="cs-CZ" dirty="0" smtClean="0"/>
              <a:t>Symbolika k upevňování kolektivní identity (gesta, znaky)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Pravicový extremismus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Myšlenky fašismu, nacismu</a:t>
            </a:r>
          </a:p>
          <a:p>
            <a:r>
              <a:rPr lang="cs-CZ" dirty="0" smtClean="0"/>
              <a:t>Základem je rasová nesnášenlivost</a:t>
            </a:r>
          </a:p>
          <a:p>
            <a:r>
              <a:rPr lang="cs-CZ" dirty="0" smtClean="0"/>
              <a:t>Zdůrazňování nerovnosti lidí (odpor k národnostním menšinám, homosexuálům)</a:t>
            </a:r>
          </a:p>
          <a:p>
            <a:r>
              <a:rPr lang="cs-CZ" dirty="0" smtClean="0"/>
              <a:t>Politické strany: SPR-RSČ, DS, DSSS</a:t>
            </a: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2844" y="257164"/>
            <a:ext cx="8858312" cy="1600200"/>
          </a:xfrm>
        </p:spPr>
        <p:txBody>
          <a:bodyPr>
            <a:normAutofit fontScale="90000"/>
          </a:bodyPr>
          <a:lstStyle/>
          <a:p>
            <a:r>
              <a:rPr lang="cs-CZ" b="1" dirty="0" smtClean="0"/>
              <a:t>Volby do PSP ČR 2010</a:t>
            </a:r>
            <a:br>
              <a:rPr lang="cs-CZ" b="1" dirty="0" smtClean="0"/>
            </a:br>
            <a:r>
              <a:rPr lang="cs-CZ" sz="3600" dirty="0" smtClean="0"/>
              <a:t>počty hlasů pro DSSS v jednotlivých krajích (%)</a:t>
            </a:r>
            <a:endParaRPr lang="cs-CZ" sz="3600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</p:nvPr>
        </p:nvGraphicFramePr>
        <p:xfrm>
          <a:off x="0" y="1556792"/>
          <a:ext cx="9144000" cy="5301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Otázky 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Ve kterém kraji má DSSS největší podporu?</a:t>
            </a:r>
          </a:p>
          <a:p>
            <a:r>
              <a:rPr lang="cs-CZ" dirty="0" smtClean="0"/>
              <a:t>Odůvodněte, proč právě v tomto kraji získává strana nejvíce hlasů.</a:t>
            </a: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Video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r>
              <a:rPr lang="cs-CZ" dirty="0" smtClean="0"/>
              <a:t>Film o hodnotách Národní strany</a:t>
            </a:r>
          </a:p>
          <a:p>
            <a:pPr marL="0" indent="0">
              <a:buNone/>
            </a:pPr>
            <a:endParaRPr lang="cs-CZ" dirty="0" smtClean="0"/>
          </a:p>
          <a:p>
            <a:endParaRPr lang="cs-CZ" b="1" dirty="0" smtClean="0"/>
          </a:p>
          <a:p>
            <a:endParaRPr lang="cs-CZ" b="1" dirty="0"/>
          </a:p>
          <a:p>
            <a:endParaRPr lang="cs-CZ" b="1" dirty="0" smtClean="0"/>
          </a:p>
          <a:p>
            <a:endParaRPr lang="cs-CZ" b="1" dirty="0" smtClean="0"/>
          </a:p>
          <a:p>
            <a:pPr marL="0" indent="0">
              <a:buNone/>
            </a:pPr>
            <a:endParaRPr lang="cs-CZ" b="1" dirty="0" smtClean="0"/>
          </a:p>
          <a:p>
            <a:endParaRPr lang="cs-CZ" b="1" dirty="0"/>
          </a:p>
          <a:p>
            <a:r>
              <a:rPr lang="cs-CZ" b="1" dirty="0" smtClean="0"/>
              <a:t>Otázky:</a:t>
            </a:r>
          </a:p>
          <a:p>
            <a:r>
              <a:rPr lang="cs-CZ" dirty="0" smtClean="0"/>
              <a:t>S čím Národní strana nesouhlasí?</a:t>
            </a:r>
          </a:p>
          <a:p>
            <a:r>
              <a:rPr lang="cs-CZ" dirty="0" smtClean="0"/>
              <a:t>Porušuje toto video podle vás lidská práva?</a:t>
            </a:r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4" name="Obrázek 3">
            <a:hlinkClick r:id="rId2"/>
          </p:cNvPr>
          <p:cNvPicPr>
            <a:picLocks noChangeAspect="1"/>
          </p:cNvPicPr>
          <p:nvPr/>
        </p:nvPicPr>
        <p:blipFill rotWithShape="1">
          <a:blip r:embed="rId3" cstate="print"/>
          <a:srcRect l="16137" t="15001" r="59450" b="54200"/>
          <a:stretch/>
        </p:blipFill>
        <p:spPr>
          <a:xfrm>
            <a:off x="2627784" y="2265258"/>
            <a:ext cx="3888432" cy="27595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Levicový extremismus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Cíl – úplná rovnost lidí,odstranění kapitalismu a soukromého vlastnictví</a:t>
            </a:r>
          </a:p>
          <a:p>
            <a:r>
              <a:rPr lang="cs-CZ" dirty="0" smtClean="0"/>
              <a:t>Omezení individualismu</a:t>
            </a:r>
          </a:p>
          <a:p>
            <a:r>
              <a:rPr lang="cs-CZ" dirty="0" smtClean="0"/>
              <a:t>Negativní postoj ke globalizaci</a:t>
            </a:r>
          </a:p>
          <a:p>
            <a:r>
              <a:rPr lang="cs-CZ" dirty="0" smtClean="0"/>
              <a:t>Marxisticko-leninské, stalinistické a anarchistické strany</a:t>
            </a:r>
          </a:p>
          <a:p>
            <a:r>
              <a:rPr lang="cs-CZ" dirty="0" smtClean="0"/>
              <a:t>Politická strana: KSČ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Zdroje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KOL. AUT.. Společenské vědy pro střední školy. 2 díl.. Brno: </a:t>
            </a:r>
            <a:r>
              <a:rPr lang="cs-CZ" dirty="0" err="1" smtClean="0"/>
              <a:t>Didaktis</a:t>
            </a:r>
            <a:r>
              <a:rPr lang="cs-CZ" dirty="0" smtClean="0"/>
              <a:t>, 2010, ISBN 978-807358-152-7.</a:t>
            </a:r>
          </a:p>
          <a:p>
            <a:r>
              <a:rPr lang="cs-CZ" dirty="0" smtClean="0"/>
              <a:t>ČSÚ. </a:t>
            </a:r>
            <a:r>
              <a:rPr lang="cs-CZ" i="1" dirty="0" smtClean="0"/>
              <a:t>Počty hlasů pro strany v %</a:t>
            </a:r>
            <a:r>
              <a:rPr lang="cs-CZ" dirty="0" smtClean="0"/>
              <a:t> [online]. [cit. 10.3.2013]. Dostupný na WWW: </a:t>
            </a:r>
            <a:r>
              <a:rPr lang="cs-CZ" dirty="0" smtClean="0">
                <a:hlinkClick r:id="rId2"/>
              </a:rPr>
              <a:t>http://www.volby.</a:t>
            </a:r>
            <a:r>
              <a:rPr lang="cs-CZ" dirty="0" err="1" smtClean="0">
                <a:hlinkClick r:id="rId2"/>
              </a:rPr>
              <a:t>cz</a:t>
            </a:r>
            <a:r>
              <a:rPr lang="cs-CZ" dirty="0" smtClean="0">
                <a:hlinkClick r:id="rId2"/>
              </a:rPr>
              <a:t>/</a:t>
            </a:r>
            <a:r>
              <a:rPr lang="cs-CZ" dirty="0" err="1" smtClean="0">
                <a:hlinkClick r:id="rId2"/>
              </a:rPr>
              <a:t>pls</a:t>
            </a:r>
            <a:r>
              <a:rPr lang="cs-CZ" dirty="0" smtClean="0">
                <a:hlinkClick r:id="rId2"/>
              </a:rPr>
              <a:t>/ps2010/ps61?</a:t>
            </a:r>
            <a:r>
              <a:rPr lang="cs-CZ" dirty="0" err="1" smtClean="0">
                <a:hlinkClick r:id="rId2"/>
              </a:rPr>
              <a:t>xjazyk</a:t>
            </a:r>
            <a:r>
              <a:rPr lang="cs-CZ" dirty="0" smtClean="0">
                <a:hlinkClick r:id="rId2"/>
              </a:rPr>
              <a:t>=CZ&amp;</a:t>
            </a:r>
            <a:r>
              <a:rPr lang="cs-CZ" dirty="0" err="1" smtClean="0">
                <a:hlinkClick r:id="rId2"/>
              </a:rPr>
              <a:t>xv</a:t>
            </a:r>
            <a:r>
              <a:rPr lang="cs-CZ" dirty="0" smtClean="0">
                <a:hlinkClick r:id="rId2"/>
              </a:rPr>
              <a:t>=2</a:t>
            </a:r>
            <a:endParaRPr lang="cs-CZ" dirty="0" smtClean="0"/>
          </a:p>
          <a:p>
            <a:r>
              <a:rPr lang="cs-CZ" dirty="0" smtClean="0"/>
              <a:t>NÁRODNÍ STRANA. </a:t>
            </a:r>
            <a:r>
              <a:rPr lang="cs-CZ" i="1" dirty="0" smtClean="0"/>
              <a:t>Film Národní strany</a:t>
            </a:r>
            <a:r>
              <a:rPr lang="cs-CZ" dirty="0" smtClean="0"/>
              <a:t> [online]. [cit. 10.3.2013]. Dostupný na WWW: </a:t>
            </a:r>
            <a:r>
              <a:rPr lang="cs-CZ" dirty="0" smtClean="0">
                <a:hlinkClick r:id="rId3"/>
              </a:rPr>
              <a:t>http://www.</a:t>
            </a:r>
            <a:r>
              <a:rPr lang="cs-CZ" dirty="0" err="1" smtClean="0">
                <a:hlinkClick r:id="rId3"/>
              </a:rPr>
              <a:t>youtube.com</a:t>
            </a:r>
            <a:r>
              <a:rPr lang="cs-CZ" dirty="0" smtClean="0">
                <a:hlinkClick r:id="rId3"/>
              </a:rPr>
              <a:t>/</a:t>
            </a:r>
            <a:r>
              <a:rPr lang="cs-CZ" dirty="0" err="1" smtClean="0">
                <a:hlinkClick r:id="rId3"/>
              </a:rPr>
              <a:t>watch</a:t>
            </a:r>
            <a:r>
              <a:rPr lang="cs-CZ" dirty="0" smtClean="0">
                <a:hlinkClick r:id="rId3"/>
              </a:rPr>
              <a:t>?v=</a:t>
            </a:r>
            <a:r>
              <a:rPr lang="cs-CZ" dirty="0" err="1" smtClean="0">
                <a:hlinkClick r:id="rId3"/>
              </a:rPr>
              <a:t>up</a:t>
            </a:r>
            <a:r>
              <a:rPr lang="cs-CZ" dirty="0" smtClean="0">
                <a:hlinkClick r:id="rId3"/>
              </a:rPr>
              <a:t>-</a:t>
            </a:r>
            <a:r>
              <a:rPr lang="cs-CZ" dirty="0" err="1" smtClean="0">
                <a:hlinkClick r:id="rId3"/>
              </a:rPr>
              <a:t>dNmkTF</a:t>
            </a:r>
            <a:r>
              <a:rPr lang="cs-CZ" dirty="0" smtClean="0">
                <a:hlinkClick r:id="rId3"/>
              </a:rPr>
              <a:t>_U </a:t>
            </a:r>
            <a:endParaRPr lang="cs-CZ" dirty="0" smtClean="0"/>
          </a:p>
          <a:p>
            <a:endParaRPr lang="cs-CZ" dirty="0" smtClean="0"/>
          </a:p>
          <a:p>
            <a:pPr>
              <a:buNone/>
            </a:pPr>
            <a:endParaRPr lang="cs-CZ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ŠABLONA DUM 2003">
  <a:themeElements>
    <a:clrScheme name="Exekutivní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kutivní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kutivní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 DUM 2003</Template>
  <TotalTime>4428</TotalTime>
  <Words>258</Words>
  <Application>Microsoft Office PowerPoint</Application>
  <PresentationFormat>Předvádění na obrazovce (4:3)</PresentationFormat>
  <Paragraphs>57</Paragraphs>
  <Slides>9</Slides>
  <Notes>2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ŠABLONA DUM 2003</vt:lpstr>
      <vt:lpstr>Snímek 1</vt:lpstr>
      <vt:lpstr>Anotace</vt:lpstr>
      <vt:lpstr>Politický extremismus</vt:lpstr>
      <vt:lpstr>Pravicový extremismus</vt:lpstr>
      <vt:lpstr>Volby do PSP ČR 2010 počty hlasů pro DSSS v jednotlivých krajích (%)</vt:lpstr>
      <vt:lpstr>Otázky </vt:lpstr>
      <vt:lpstr>Video</vt:lpstr>
      <vt:lpstr>Levicový extremismus</vt:lpstr>
      <vt:lpstr>Zdroje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Luci</dc:creator>
  <cp:lastModifiedBy>Petr Šesták</cp:lastModifiedBy>
  <cp:revision>15</cp:revision>
  <dcterms:created xsi:type="dcterms:W3CDTF">2013-04-29T15:57:10Z</dcterms:created>
  <dcterms:modified xsi:type="dcterms:W3CDTF">2013-09-24T16:49:34Z</dcterms:modified>
</cp:coreProperties>
</file>