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8" r:id="rId2"/>
    <p:sldId id="268" r:id="rId3"/>
    <p:sldId id="270" r:id="rId4"/>
    <p:sldId id="271" r:id="rId5"/>
    <p:sldId id="264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6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96" autoAdjust="0"/>
    <p:restoredTop sz="94638" autoAdjust="0"/>
  </p:normalViewPr>
  <p:slideViewPr>
    <p:cSldViewPr>
      <p:cViewPr varScale="1">
        <p:scale>
          <a:sx n="86" d="100"/>
          <a:sy n="86" d="100"/>
        </p:scale>
        <p:origin x="-15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3AF81F-E67F-4CCF-8A03-F4DEC9C53B32}" type="datetimeFigureOut">
              <a:rPr lang="cs-CZ"/>
              <a:pPr>
                <a:defRPr/>
              </a:pPr>
              <a:t>19.8.2013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B28657D-FF0B-48CE-B41F-90F82A9C76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1763740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309D1E-8FF6-4502-88DF-B6ED498AFFC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23705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Riál</a:t>
            </a:r>
            <a:r>
              <a:rPr lang="cs-CZ" dirty="0" smtClean="0"/>
              <a:t> je určen k interaktivní výuce.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B28657D-FF0B-48CE-B41F-90F82A9C769B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99362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A2459-80CB-4757-A235-8C51CE8CDB78}" type="datetimeFigureOut">
              <a:rPr lang="cs-CZ"/>
              <a:pPr>
                <a:defRPr/>
              </a:pPr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C0417-C42D-4BFB-A14A-6EA53200D7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</a:defRPr>
            </a:lvl1pPr>
            <a:lvl2pPr>
              <a:defRPr baseline="0">
                <a:solidFill>
                  <a:schemeClr val="tx1"/>
                </a:solidFill>
              </a:defRPr>
            </a:lvl2pPr>
            <a:lvl3pPr>
              <a:defRPr baseline="0">
                <a:solidFill>
                  <a:schemeClr val="tx1"/>
                </a:solidFill>
              </a:defRPr>
            </a:lvl3pPr>
            <a:lvl4pPr>
              <a:defRPr baseline="0">
                <a:solidFill>
                  <a:schemeClr val="tx1"/>
                </a:solidFill>
              </a:defRPr>
            </a:lvl4pPr>
            <a:lvl5pPr>
              <a:defRPr baseline="0">
                <a:solidFill>
                  <a:schemeClr val="tx1"/>
                </a:solidFill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F589C-4AA4-4413-B32C-DE66EEA1108A}" type="datetimeFigureOut">
              <a:rPr lang="cs-CZ"/>
              <a:pPr>
                <a:defRPr/>
              </a:pPr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EAFFDB-E58D-4BB7-9DDB-EB86E04AAD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A3D9B-B859-4EEE-B680-119172ED77FC}" type="datetimeFigureOut">
              <a:rPr lang="cs-CZ"/>
              <a:pPr>
                <a:defRPr/>
              </a:pPr>
              <a:t>19.8.2013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E0CFFD-7670-4A24-898E-36B2C6067F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43B332-1E05-4343-8F04-77373E8158D5}" type="datetimeFigureOut">
              <a:rPr lang="cs-CZ"/>
              <a:pPr>
                <a:defRPr/>
              </a:pPr>
              <a:t>19.8.2013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54A6C9-28EE-4A41-A585-9A5F6BB40B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864C6-7342-423B-8183-FAEFD6B63150}" type="datetimeFigureOut">
              <a:rPr lang="cs-CZ"/>
              <a:pPr>
                <a:defRPr/>
              </a:pPr>
              <a:t>19.8.2013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1AD84A-2AC8-4A23-BD3B-A41CCFE832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53402-3993-4D67-AB7C-B69DCE8B1860}" type="datetimeFigureOut">
              <a:rPr lang="cs-CZ"/>
              <a:pPr>
                <a:defRPr/>
              </a:pPr>
              <a:t>19.8.2013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A2C9FF-8E2A-4C05-932D-A7A83482A7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4BB5B0-22D1-4AA5-A638-95D3FCDEC275}" type="datetimeFigureOut">
              <a:rPr lang="cs-CZ"/>
              <a:pPr>
                <a:defRPr/>
              </a:pPr>
              <a:t>19.8.2013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B0E03-F388-42DC-B0BF-4B9FF77B57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4F57D9-FD06-4907-B1CF-25E9DD80B101}" type="datetimeFigureOut">
              <a:rPr lang="cs-CZ"/>
              <a:pPr>
                <a:defRPr/>
              </a:pPr>
              <a:t>19.8.2013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36393-2A00-4F2C-A689-1E8B07F4AF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A60781-EC3C-4349-821A-BFA40B8A7B78}" type="datetimeFigureOut">
              <a:rPr lang="cs-CZ"/>
              <a:pPr>
                <a:defRPr/>
              </a:pPr>
              <a:t>19.8.2013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F1F57-4707-4626-BBC5-D9203CB532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6BDEA-C78E-453A-B29B-615FD8A1B9CF}" type="datetimeFigureOut">
              <a:rPr lang="cs-CZ"/>
              <a:pPr>
                <a:defRPr/>
              </a:pPr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C23702-4E2D-45B2-A5ED-AF9BBDA981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1D4619-B157-4A6F-AAE2-27A34883DDF8}" type="datetimeFigureOut">
              <a:rPr lang="cs-CZ"/>
              <a:pPr>
                <a:defRPr/>
              </a:pPr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27D473-DF90-4119-8737-A58E967505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F9F54DE5-04C9-43A1-91CF-7CB4BC4D1002}" type="datetimeFigureOut">
              <a:rPr lang="cs-CZ"/>
              <a:pPr>
                <a:defRPr/>
              </a:pPr>
              <a:t>19.8.2013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FBE5F781-A3EE-43B4-A530-0DEC04ADE6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83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 baseline="0">
          <a:solidFill>
            <a:schemeClr val="tx1"/>
          </a:solidFill>
          <a:latin typeface="+mj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 baseline="0">
          <a:solidFill>
            <a:schemeClr val="tx1"/>
          </a:solidFill>
          <a:latin typeface="+mj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 baseline="0">
          <a:solidFill>
            <a:schemeClr val="tx1"/>
          </a:solidFill>
          <a:latin typeface="+mj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 baseline="0">
          <a:solidFill>
            <a:schemeClr val="tx1"/>
          </a:solidFill>
          <a:latin typeface="+mj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1600" kern="1200" baseline="0">
          <a:solidFill>
            <a:schemeClr val="tx1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J5nuJHj-MU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J5nuJHj-MU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Lucie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Imrová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VY_12_INOVACE_01B_24_Ladislav Fuks: Spalovač mrtvol</a:t>
                      </a: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Česká literatura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20.1.2013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DUM obsahuje výukový materiál ke knize Ladislava Fukse Spalovač mrtvol. Zaměřuje se na hlavní postavu knihy a motiv smrti. </a:t>
            </a:r>
          </a:p>
          <a:p>
            <a:pPr>
              <a:buFontTx/>
              <a:buNone/>
            </a:pPr>
            <a:r>
              <a:rPr lang="cs-CZ" dirty="0" smtClean="0"/>
              <a:t>	Součástí prezentace jsou otázky k ověření pochopení  textu. Mohou posloužit jako podnět               k diskusi, nebo mohou být využity jako samostatná práce.</a:t>
            </a:r>
          </a:p>
          <a:p>
            <a:pPr>
              <a:buFontTx/>
              <a:buNone/>
            </a:pPr>
            <a:r>
              <a:rPr lang="cs-CZ" dirty="0" smtClean="0"/>
              <a:t>	Jsou zde realizovány mezipředmětové vztahy                           s dějepisem.</a:t>
            </a:r>
          </a:p>
          <a:p>
            <a:pPr>
              <a:buNone/>
            </a:pPr>
            <a:r>
              <a:rPr lang="cs-CZ" dirty="0" smtClean="0"/>
              <a:t>	Materiál je určen k interaktivní výuce.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340768"/>
          </a:xfrm>
        </p:spPr>
        <p:txBody>
          <a:bodyPr/>
          <a:lstStyle/>
          <a:p>
            <a:r>
              <a:rPr lang="cs-CZ" dirty="0" smtClean="0"/>
              <a:t>Ladislav Fuks </a:t>
            </a:r>
            <a:r>
              <a:rPr lang="cs-CZ" sz="4800" dirty="0" smtClean="0"/>
              <a:t>(1923 – 1994)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40560"/>
          </a:xfrm>
        </p:spPr>
        <p:txBody>
          <a:bodyPr/>
          <a:lstStyle/>
          <a:p>
            <a:r>
              <a:rPr lang="cs-CZ" dirty="0" smtClean="0"/>
              <a:t>představitel české prózy 60. a 70. let 20. století</a:t>
            </a:r>
          </a:p>
          <a:p>
            <a:r>
              <a:rPr lang="cs-CZ" dirty="0" smtClean="0"/>
              <a:t>60. léta – reprezentant tzv. druhé vlny prózy s válečnou tematikou (společně s Arnoštem </a:t>
            </a:r>
            <a:r>
              <a:rPr lang="cs-CZ" dirty="0" err="1" smtClean="0"/>
              <a:t>Lustigem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u="sng" dirty="0" smtClean="0"/>
              <a:t>Tvorba: </a:t>
            </a:r>
          </a:p>
          <a:p>
            <a:r>
              <a:rPr lang="cs-CZ" dirty="0" smtClean="0"/>
              <a:t>psychologické romány</a:t>
            </a:r>
          </a:p>
          <a:p>
            <a:r>
              <a:rPr lang="cs-CZ" dirty="0" smtClean="0"/>
              <a:t>hlavní postavy většinou oběťmi zla, trpí pocitem nejistoty, mají narušenou psychiku </a:t>
            </a:r>
          </a:p>
          <a:p>
            <a:r>
              <a:rPr lang="cs-CZ" dirty="0" smtClean="0"/>
              <a:t>temná a tajemná atmosféra, mísí se sen a skutečnost</a:t>
            </a:r>
          </a:p>
          <a:p>
            <a:r>
              <a:rPr lang="cs-CZ" dirty="0" smtClean="0"/>
              <a:t>tematika genocidy židovského obyvatelstva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Spalovač mrtvol (1967)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hororová novela s okupační tematikou</a:t>
            </a:r>
          </a:p>
          <a:p>
            <a:r>
              <a:rPr lang="cs-CZ" dirty="0" smtClean="0"/>
              <a:t>tajemnou atmosféru navozuje prostředí krematoria, kde hlavní postava </a:t>
            </a:r>
            <a:r>
              <a:rPr lang="cs-CZ" b="1" dirty="0" smtClean="0"/>
              <a:t>Karel </a:t>
            </a:r>
            <a:r>
              <a:rPr lang="cs-CZ" b="1" dirty="0" err="1" smtClean="0"/>
              <a:t>Kopfrkingl</a:t>
            </a:r>
            <a:r>
              <a:rPr lang="cs-CZ" b="1" dirty="0" smtClean="0"/>
              <a:t> </a:t>
            </a:r>
            <a:r>
              <a:rPr lang="cs-CZ" dirty="0" smtClean="0"/>
              <a:t>pracuje, a opakující se motivy smrti, pohřbů</a:t>
            </a:r>
          </a:p>
          <a:p>
            <a:r>
              <a:rPr lang="cs-CZ" dirty="0" smtClean="0"/>
              <a:t>zobrazena manipulace s člověkem a následná přeměna osobnosti, varování před myšlenkou rasové nadřazenosti </a:t>
            </a:r>
          </a:p>
          <a:p>
            <a:endParaRPr lang="cs-CZ" dirty="0" smtClean="0"/>
          </a:p>
          <a:p>
            <a:r>
              <a:rPr lang="cs-CZ" dirty="0" smtClean="0"/>
              <a:t>dílo zfilmováno režisérem </a:t>
            </a:r>
            <a:r>
              <a:rPr lang="cs-CZ" dirty="0" err="1" smtClean="0"/>
              <a:t>Jurajem</a:t>
            </a:r>
            <a:r>
              <a:rPr lang="cs-CZ" dirty="0" smtClean="0"/>
              <a:t> </a:t>
            </a:r>
            <a:r>
              <a:rPr lang="cs-CZ" dirty="0" err="1" smtClean="0"/>
              <a:t>Herzem</a:t>
            </a:r>
            <a:r>
              <a:rPr lang="cs-CZ" dirty="0" smtClean="0"/>
              <a:t> v roce 1968 v hlavní roli s Rudolfem </a:t>
            </a:r>
            <a:r>
              <a:rPr lang="cs-CZ" dirty="0" err="1" smtClean="0"/>
              <a:t>Hrušínským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Pan </a:t>
            </a:r>
            <a:r>
              <a:rPr lang="cs-CZ" b="1" dirty="0" err="1" smtClean="0"/>
              <a:t>Kopfrkingl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zaměstnanec krematoria, nenápadný </a:t>
            </a:r>
            <a:r>
              <a:rPr lang="cs-CZ" dirty="0" err="1" smtClean="0"/>
              <a:t>měšťák</a:t>
            </a:r>
            <a:r>
              <a:rPr lang="cs-CZ" dirty="0" smtClean="0"/>
              <a:t>, který miluje svou rodinu, je fascinován světem mrtvých a kulturou Tibetu</a:t>
            </a:r>
          </a:p>
          <a:p>
            <a:r>
              <a:rPr lang="cs-CZ" dirty="0" smtClean="0"/>
              <a:t>pod vlivem okolí (zejm. přítele </a:t>
            </a:r>
            <a:r>
              <a:rPr lang="cs-CZ" dirty="0" err="1" smtClean="0"/>
              <a:t>Reinkeho</a:t>
            </a:r>
            <a:r>
              <a:rPr lang="cs-CZ" dirty="0" smtClean="0"/>
              <a:t>) se stává nacistou , udavačem a vrahem (zabijí manželku a syna)</a:t>
            </a:r>
          </a:p>
          <a:p>
            <a:r>
              <a:rPr lang="cs-CZ" dirty="0" smtClean="0"/>
              <a:t>v závěru propadne svým bludům, přichází o rozum a má vidinu, že jej navštíví tibetský mnich, podle kterého je Karel novým dalajlámou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>
              <a:hlinkClick r:id="rId2"/>
            </a:endParaRP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Myšlenková mapa - smrt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vytvořte myšlenkovou mapu s tématem SMRT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Postup:</a:t>
            </a:r>
          </a:p>
          <a:p>
            <a:r>
              <a:rPr lang="cs-CZ" dirty="0" smtClean="0"/>
              <a:t>začněte ve středu papíru s ústředním pojmem SMRT</a:t>
            </a:r>
          </a:p>
          <a:p>
            <a:r>
              <a:rPr lang="cs-CZ" dirty="0" smtClean="0"/>
              <a:t>rozvíjejte k pojmu další asociace, pište vše, co vás napadne </a:t>
            </a:r>
          </a:p>
          <a:p>
            <a:r>
              <a:rPr lang="cs-CZ" dirty="0" smtClean="0"/>
              <a:t>vytvářejte síť vztahů mezi pojmy</a:t>
            </a:r>
          </a:p>
          <a:p>
            <a:r>
              <a:rPr lang="cs-CZ" dirty="0" smtClean="0"/>
              <a:t>využijte obrázků, symbolů, barev pro zvýraznění</a:t>
            </a:r>
          </a:p>
          <a:p>
            <a:r>
              <a:rPr lang="cs-CZ" dirty="0" smtClean="0"/>
              <a:t>vyberte hlavní témata a zdůrazněte pomocí velkých a malých písmen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myšlenkové mapě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Vnímali jste ve vašich mapách smrt pouze negativně?</a:t>
            </a:r>
          </a:p>
          <a:p>
            <a:r>
              <a:rPr lang="cs-CZ" dirty="0" smtClean="0"/>
              <a:t>Napadla někoho ke smrti pozitivní asociace?</a:t>
            </a:r>
          </a:p>
          <a:p>
            <a:r>
              <a:rPr lang="cs-CZ" dirty="0" smtClean="0"/>
              <a:t>Může být na smrti něco pozitivního?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700808"/>
          </a:xfrm>
        </p:spPr>
        <p:txBody>
          <a:bodyPr/>
          <a:lstStyle/>
          <a:p>
            <a:r>
              <a:rPr lang="cs-CZ" dirty="0" smtClean="0"/>
              <a:t>Smrt v pojetí Karla </a:t>
            </a:r>
            <a:r>
              <a:rPr lang="cs-CZ" dirty="0" err="1" smtClean="0"/>
              <a:t>Kopfrkingla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5040560"/>
          </a:xfrm>
        </p:spPr>
        <p:txBody>
          <a:bodyPr/>
          <a:lstStyle/>
          <a:p>
            <a:r>
              <a:rPr lang="cs-CZ" i="1" dirty="0" smtClean="0"/>
              <a:t>„Pánbůh to však zařídil dobře. Dobře, když řekl člověku, pomni, že jsi a v prach se obrátíš. Když ho stvořil z prachu a milosrdně mu dopřává, aby po všech těch strastech a trýzních, které mu život přinesl a uštědřil, po všech těch zklamáních a nedostatcích lásky (…) když mu milosrdně dopřává, aby se zase prachem stal. Takové krematorium, pane </a:t>
            </a:r>
            <a:r>
              <a:rPr lang="cs-CZ" i="1" dirty="0" err="1" smtClean="0"/>
              <a:t>Strauss</a:t>
            </a:r>
            <a:r>
              <a:rPr lang="cs-CZ" i="1" dirty="0" smtClean="0"/>
              <a:t>; je vlastně velmi </a:t>
            </a:r>
            <a:r>
              <a:rPr lang="cs-CZ" i="1" dirty="0" err="1" smtClean="0"/>
              <a:t>bohumilá</a:t>
            </a:r>
            <a:r>
              <a:rPr lang="cs-CZ" i="1" dirty="0" smtClean="0"/>
              <a:t> věc. Vždyť ono pomáhá pánubohu tu přeměnu člověka v prach uspíšit.“ (str. 12)</a:t>
            </a:r>
          </a:p>
          <a:p>
            <a:r>
              <a:rPr lang="cs-CZ" b="1" dirty="0" smtClean="0"/>
              <a:t>Podívejte se na ukázku z filmu:</a:t>
            </a:r>
          </a:p>
          <a:p>
            <a:r>
              <a:rPr lang="cs-CZ" dirty="0" smtClean="0">
                <a:hlinkClick r:id="rId2"/>
              </a:rPr>
              <a:t>https://www.youtube.com/watch?v=JJ5nuJHj-MU</a:t>
            </a:r>
            <a:endParaRPr lang="cs-CZ" dirty="0" smtClean="0"/>
          </a:p>
          <a:p>
            <a:r>
              <a:rPr lang="cs-CZ" b="1" dirty="0" smtClean="0"/>
              <a:t>Otázka:</a:t>
            </a:r>
            <a:r>
              <a:rPr lang="cs-CZ" dirty="0" smtClean="0"/>
              <a:t> Jak vnímá smrt hlavní postava?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3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Odpovědi:</a:t>
            </a:r>
          </a:p>
          <a:p>
            <a:endParaRPr lang="cs-CZ" dirty="0" smtClean="0"/>
          </a:p>
          <a:p>
            <a:r>
              <a:rPr lang="cs-CZ" dirty="0" smtClean="0"/>
              <a:t>Karel </a:t>
            </a:r>
            <a:r>
              <a:rPr lang="cs-CZ" dirty="0" smtClean="0"/>
              <a:t>vidí ve smrti a následném zpopelňování akt očisty a osvobození jedince od útrap pozemského světa → </a:t>
            </a:r>
            <a:r>
              <a:rPr lang="cs-CZ" u="sng" dirty="0" smtClean="0"/>
              <a:t>po smrti zmizí bolest a strach</a:t>
            </a:r>
          </a:p>
          <a:p>
            <a:pPr>
              <a:buNone/>
            </a:pPr>
            <a:endParaRPr lang="cs-CZ" u="sng" dirty="0" smtClean="0"/>
          </a:p>
          <a:p>
            <a:r>
              <a:rPr lang="cs-CZ" dirty="0" smtClean="0"/>
              <a:t>hrdina pod vlivem přítele </a:t>
            </a:r>
            <a:r>
              <a:rPr lang="cs-CZ" dirty="0" err="1" smtClean="0"/>
              <a:t>Williho</a:t>
            </a:r>
            <a:r>
              <a:rPr lang="cs-CZ" dirty="0" smtClean="0"/>
              <a:t> </a:t>
            </a:r>
            <a:r>
              <a:rPr lang="cs-CZ" dirty="0" err="1" smtClean="0"/>
              <a:t>Reinka</a:t>
            </a:r>
            <a:r>
              <a:rPr lang="cs-CZ" dirty="0" smtClean="0"/>
              <a:t> propadá nacistické ideologii a myšlence rasové čistoty → je přesvědčován o neslučitelnosti žití se ženou se židovskými kořeny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smtClean="0"/>
              <a:t>Vražda Marie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904656"/>
          </a:xfrm>
        </p:spPr>
        <p:txBody>
          <a:bodyPr/>
          <a:lstStyle/>
          <a:p>
            <a:r>
              <a:rPr lang="cs-CZ" i="1" dirty="0" smtClean="0"/>
              <a:t>Po večeři pan </a:t>
            </a:r>
            <a:r>
              <a:rPr lang="cs-CZ" i="1" dirty="0" err="1" smtClean="0"/>
              <a:t>Kopfrkingl</a:t>
            </a:r>
            <a:r>
              <a:rPr lang="cs-CZ" i="1" dirty="0" smtClean="0"/>
              <a:t> nebeskou políbil a řekl: „Pojď, nevýslovná, dřív než se svlékneme, připravíme koupelnu.“ A vzal židli a šli, dívala se na ně kočka. „Je tu horko,“řekl pan </a:t>
            </a:r>
            <a:r>
              <a:rPr lang="cs-CZ" i="1" dirty="0" err="1" smtClean="0"/>
              <a:t>Kopfrkingl</a:t>
            </a:r>
            <a:r>
              <a:rPr lang="cs-CZ" i="1" dirty="0" smtClean="0"/>
              <a:t> v koupelně a postavil židli pod ventilátor, „asi jsem to přehnal s topením. Otevři ten ventilátor, drahá.“</a:t>
            </a:r>
            <a:br>
              <a:rPr lang="cs-CZ" i="1" dirty="0" smtClean="0"/>
            </a:br>
            <a:r>
              <a:rPr lang="cs-CZ" i="1" dirty="0" smtClean="0"/>
              <a:t>Když </a:t>
            </a:r>
            <a:r>
              <a:rPr lang="cs-CZ" i="1" dirty="0" err="1" smtClean="0"/>
              <a:t>Lakmé</a:t>
            </a:r>
            <a:r>
              <a:rPr lang="cs-CZ" i="1" dirty="0" smtClean="0"/>
              <a:t> vylezla na židli, pan </a:t>
            </a:r>
            <a:r>
              <a:rPr lang="cs-CZ" i="1" dirty="0" err="1" smtClean="0"/>
              <a:t>Kopfrkingl</a:t>
            </a:r>
            <a:r>
              <a:rPr lang="cs-CZ" i="1" dirty="0" smtClean="0"/>
              <a:t> jí pohladil lýtko, hodil jí smyčku na krk a s něžným úsměvem jí řekl: „</a:t>
            </a:r>
            <a:r>
              <a:rPr lang="cs-CZ" b="1" i="1" dirty="0" smtClean="0"/>
              <a:t>Co abych tě, drahá, oběsil?</a:t>
            </a:r>
            <a:r>
              <a:rPr lang="cs-CZ" i="1" dirty="0" smtClean="0"/>
              <a:t>“ Usmála se na něho dolů, snad mu dobře nerozuměla, on se usmál též, kopl do židle a bylo to. V předsíni si vzal kabát, šel na německou kriminálku a do protokolu nadiktoval: „Udělala to zřejmě ze zoufalství. Měla židovskou krev a nesnesla žít po mém boku. Snad tušila, že se s ní dám rozvést, že se to nesrovnává s mou německou ctí.“ (s.149)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Proč Karel zabil svou ženu?</a:t>
            </a:r>
          </a:p>
          <a:p>
            <a:r>
              <a:rPr lang="cs-CZ" dirty="0" smtClean="0"/>
              <a:t>2. Díky kterému jazykovému prostředku je vražda nečekaná?</a:t>
            </a:r>
          </a:p>
          <a:p>
            <a:r>
              <a:rPr lang="cs-CZ" dirty="0" smtClean="0"/>
              <a:t>3. Vyhledejte v textu spojení dvou kontrastních motivů.</a:t>
            </a:r>
          </a:p>
          <a:p>
            <a:r>
              <a:rPr lang="cs-CZ" dirty="0" smtClean="0"/>
              <a:t>4. Najděte v textu oslovení, které Karel používá pro svou ženu. Napadají vás ještě další takové přívlastky?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Karel považoval svou ženu Marii za rasově nečistou, protože měla židovské předky.</a:t>
            </a:r>
          </a:p>
          <a:p>
            <a:r>
              <a:rPr lang="cs-CZ" dirty="0" smtClean="0"/>
              <a:t>2. Překvapení z vraždy umocňuje užití kondicionálu ve větě:</a:t>
            </a:r>
            <a:r>
              <a:rPr lang="cs-CZ" i="1" dirty="0" smtClean="0"/>
              <a:t> : „</a:t>
            </a:r>
            <a:r>
              <a:rPr lang="cs-CZ" b="1" i="1" dirty="0" smtClean="0"/>
              <a:t>Co abych tě, drahá, oběsil?</a:t>
            </a:r>
            <a:r>
              <a:rPr lang="cs-CZ" i="1" dirty="0" smtClean="0"/>
              <a:t>“ Věta může působit jako žert.</a:t>
            </a:r>
          </a:p>
          <a:p>
            <a:r>
              <a:rPr lang="cs-CZ" i="1" dirty="0" smtClean="0"/>
              <a:t>3. V textu najdeme spojení romantického </a:t>
            </a:r>
            <a:r>
              <a:rPr lang="cs-CZ" i="1" smtClean="0"/>
              <a:t>motivu (pohlazení </a:t>
            </a:r>
            <a:r>
              <a:rPr lang="cs-CZ" i="1" dirty="0" smtClean="0"/>
              <a:t>lýtka) s motivem vražedným (smyčka kolem krku): </a:t>
            </a:r>
            <a:r>
              <a:rPr lang="cs-CZ" b="1" i="1" dirty="0" smtClean="0"/>
              <a:t>„… pan </a:t>
            </a:r>
            <a:r>
              <a:rPr lang="cs-CZ" b="1" i="1" dirty="0" err="1" smtClean="0"/>
              <a:t>Kopfrkingl</a:t>
            </a:r>
            <a:r>
              <a:rPr lang="cs-CZ" b="1" i="1" dirty="0" smtClean="0"/>
              <a:t> jí pohladil lýtko, hodil jí smyčku na krk…“</a:t>
            </a:r>
          </a:p>
          <a:p>
            <a:r>
              <a:rPr lang="cs-CZ" dirty="0" smtClean="0"/>
              <a:t>4. Karel svou ženu oslovuje např.: nebeská, nevýslovná, drahá, </a:t>
            </a:r>
            <a:r>
              <a:rPr lang="cs-CZ" dirty="0" err="1" smtClean="0"/>
              <a:t>Lakmé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FUKS, Ladislav. </a:t>
            </a:r>
            <a:r>
              <a:rPr lang="cs-CZ" i="1" dirty="0" smtClean="0"/>
              <a:t>Spalovač mrtvol</a:t>
            </a:r>
            <a:r>
              <a:rPr lang="cs-CZ" dirty="0" smtClean="0"/>
              <a:t>. Praha: Odeon, 2013, ISBN 978-80-207-1470-1.</a:t>
            </a:r>
          </a:p>
          <a:p>
            <a:r>
              <a:rPr lang="cs-CZ" dirty="0" smtClean="0"/>
              <a:t>SOUKAL, Josef a kol. </a:t>
            </a:r>
            <a:r>
              <a:rPr lang="cs-CZ" i="1" dirty="0" smtClean="0"/>
              <a:t>Literatura pro IV. ročník gymnázií</a:t>
            </a:r>
            <a:r>
              <a:rPr lang="cs-CZ" dirty="0" smtClean="0"/>
              <a:t>. Praha: SPN, 2005, ISBN 80-7235-311.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 2003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 2003</Template>
  <TotalTime>5120</TotalTime>
  <Words>615</Words>
  <Application>Microsoft Office PowerPoint</Application>
  <PresentationFormat>Předvádění na obrazovce (4:3)</PresentationFormat>
  <Paragraphs>83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ŠABLONA DUM 2003</vt:lpstr>
      <vt:lpstr>Snímek 1</vt:lpstr>
      <vt:lpstr>Anotace</vt:lpstr>
      <vt:lpstr>Ladislav Fuks (1923 – 1994)</vt:lpstr>
      <vt:lpstr>Spalovač mrtvol (1967)</vt:lpstr>
      <vt:lpstr>Pan Kopfrkingl </vt:lpstr>
      <vt:lpstr>Myšlenková mapa - smrt</vt:lpstr>
      <vt:lpstr>Otázky k myšlenkové mapě</vt:lpstr>
      <vt:lpstr>Smrt v pojetí Karla Kopfrkingla</vt:lpstr>
      <vt:lpstr>Snímek 9</vt:lpstr>
      <vt:lpstr>Vražda Marie</vt:lpstr>
      <vt:lpstr>Otázky:</vt:lpstr>
      <vt:lpstr>Odpovědi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</dc:creator>
  <cp:lastModifiedBy>petr</cp:lastModifiedBy>
  <cp:revision>80</cp:revision>
  <dcterms:created xsi:type="dcterms:W3CDTF">2013-04-29T15:57:10Z</dcterms:created>
  <dcterms:modified xsi:type="dcterms:W3CDTF">2013-08-19T13:07:11Z</dcterms:modified>
</cp:coreProperties>
</file>