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73" r:id="rId2"/>
    <p:sldId id="274" r:id="rId3"/>
    <p:sldId id="276" r:id="rId4"/>
    <p:sldId id="277" r:id="rId5"/>
    <p:sldId id="278" r:id="rId6"/>
    <p:sldId id="279" r:id="rId7"/>
    <p:sldId id="280" r:id="rId8"/>
    <p:sldId id="281" r:id="rId9"/>
    <p:sldId id="282" r:id="rId10"/>
    <p:sldId id="283" r:id="rId11"/>
    <p:sldId id="284" r:id="rId12"/>
    <p:sldId id="286" r:id="rId13"/>
    <p:sldId id="285" r:id="rId14"/>
    <p:sldId id="287" r:id="rId15"/>
  </p:sldIdLst>
  <p:sldSz cx="9144000" cy="6858000" type="screen4x3"/>
  <p:notesSz cx="6858000" cy="9144000"/>
  <p:defaultTextStyle>
    <a:defPPr>
      <a:defRPr lang="cs-CZ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/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5620"/>
    <p:restoredTop sz="94660"/>
  </p:normalViewPr>
  <p:slideViewPr>
    <p:cSldViewPr>
      <p:cViewPr varScale="1">
        <p:scale>
          <a:sx n="107" d="100"/>
          <a:sy n="107" d="100"/>
        </p:scale>
        <p:origin x="-1098" y="-96"/>
      </p:cViewPr>
      <p:guideLst>
        <p:guide orient="horz" pos="2160"/>
        <p:guide pos="2880"/>
      </p:guideLst>
    </p:cSldViewPr>
  </p:slideViewPr>
  <p:notesTextViewPr>
    <p:cViewPr>
      <p:scale>
        <a:sx n="100" d="100"/>
        <a:sy n="100" d="100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theme" Target="theme/theme1.xml"/><Relationship Id="rId3" Type="http://schemas.openxmlformats.org/officeDocument/2006/relationships/slide" Target="slides/slide2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viewProps" Target="viewProps.xml"/><Relationship Id="rId2" Type="http://schemas.openxmlformats.org/officeDocument/2006/relationships/slide" Target="slides/slide1.xml"/><Relationship Id="rId16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10" Type="http://schemas.openxmlformats.org/officeDocument/2006/relationships/slide" Target="slides/slide9.xml"/><Relationship Id="rId19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Úvodní sníme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cs-CZ" smtClean="0"/>
              <a:t>Klepnutím lze upravit styl předlohy podnadpisů.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Nadpis a obsah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Záhlaví část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va obsah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ovnání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4" name="Zástupný symbol pro obsah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5" name="Zástupný symbol pro text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6" name="Zástupný symbol pro obsah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7" name="Zástupný symbol pro datum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8" name="Zástupný symbol pro zápatí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9" name="Zástupný symbol pro číslo snímk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Pouze nadpis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datum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4" name="Zástupný symbol pro zápatí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5" name="Zástupný symbol pro číslo snímk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rázdný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datum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3" name="Zástupný symbol pro zápatí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4" name="Zástupný symbol pro číslo snímk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Obsah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ázek s titulk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obrázek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de-DE"/>
          </a:p>
        </p:txBody>
      </p:sp>
      <p:sp>
        <p:nvSpPr>
          <p:cNvPr id="4" name="Zástupný symbol pro text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cs-CZ" smtClean="0"/>
              <a:t>Klepnutím lze upravit styly předlohy textu.</a:t>
            </a:r>
          </a:p>
        </p:txBody>
      </p:sp>
      <p:sp>
        <p:nvSpPr>
          <p:cNvPr id="5" name="Zástupný symbol pro datum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6" name="Zástupný symbol pro zápatí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7" name="Zástupný symbol pro číslo snímk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Nadpis a svislý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Svislý nadpis a tex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vislý nadpis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svislý text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Ovr>
    <a:masterClrMapping/>
  </p:clrMapOvr>
  <p:transition spd="med">
    <p:push dir="u"/>
  </p:transition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Zástupný symbol pro 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cs-CZ" smtClean="0"/>
              <a:t>Klepnutím lze upravit styl předlohy nadpisů.</a:t>
            </a:r>
            <a:endParaRPr lang="de-DE"/>
          </a:p>
        </p:txBody>
      </p:sp>
      <p:sp>
        <p:nvSpPr>
          <p:cNvPr id="3" name="Zástupný symbol pro text 2"/>
          <p:cNvSpPr>
            <a:spLocks noGrp="1"/>
          </p:cNvSpPr>
          <p:nvPr>
            <p:ph type="body" idx="1"/>
          </p:nvPr>
        </p:nvSpPr>
        <p:spPr>
          <a:xfrm>
            <a:off x="457200" y="1600200"/>
            <a:ext cx="8229600" cy="4525963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cs-CZ" smtClean="0"/>
              <a:t>Klepnutím lze upravit styly předlohy textu.</a:t>
            </a:r>
          </a:p>
          <a:p>
            <a:pPr lvl="1"/>
            <a:r>
              <a:rPr lang="cs-CZ" smtClean="0"/>
              <a:t>Druhá úroveň</a:t>
            </a:r>
          </a:p>
          <a:p>
            <a:pPr lvl="2"/>
            <a:r>
              <a:rPr lang="cs-CZ" smtClean="0"/>
              <a:t>Třetí úroveň</a:t>
            </a:r>
          </a:p>
          <a:p>
            <a:pPr lvl="3"/>
            <a:r>
              <a:rPr lang="cs-CZ" smtClean="0"/>
              <a:t>Čtvrtá úroveň</a:t>
            </a:r>
          </a:p>
          <a:p>
            <a:pPr lvl="4"/>
            <a:r>
              <a:rPr lang="cs-CZ" smtClean="0"/>
              <a:t>Pátá úroveň</a:t>
            </a:r>
            <a:endParaRPr lang="de-DE"/>
          </a:p>
        </p:txBody>
      </p:sp>
      <p:sp>
        <p:nvSpPr>
          <p:cNvPr id="4" name="Zástupný symbol pro datum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F9853E92-F41E-4032-9342-3AB5E6A02D7D}" type="datetimeFigureOut">
              <a:rPr lang="de-DE" smtClean="0"/>
              <a:pPr/>
              <a:t>12.01.2014</a:t>
            </a:fld>
            <a:endParaRPr lang="de-DE"/>
          </a:p>
        </p:txBody>
      </p:sp>
      <p:sp>
        <p:nvSpPr>
          <p:cNvPr id="5" name="Zástupný symbol pro zápatí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de-DE"/>
          </a:p>
        </p:txBody>
      </p:sp>
      <p:sp>
        <p:nvSpPr>
          <p:cNvPr id="6" name="Zástupný symbol pro číslo snímku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EB6007E3-BF76-400D-975B-B995E0B9D292}" type="slidenum">
              <a:rPr lang="de-DE" smtClean="0"/>
              <a:pPr/>
              <a:t>‹#›</a:t>
            </a:fld>
            <a:endParaRPr lang="de-DE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ransition spd="med">
    <p:push dir="u"/>
  </p:transition>
  <p:txStyles>
    <p:titleStyle>
      <a:lvl1pPr algn="ctr" defTabSz="914400" rtl="0" eaLnBrk="1" latinLnBrk="0" hangingPunct="1"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342900" indent="-342900" algn="l" defTabSz="914400" rtl="0" eaLnBrk="1" latinLnBrk="0" hangingPunct="1">
        <a:spcBef>
          <a:spcPct val="20000"/>
        </a:spcBef>
        <a:buFont typeface="Arial" pitchFamily="34" charset="0"/>
        <a:buChar char="•"/>
        <a:defRPr sz="3200" kern="120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1" latinLnBrk="0" hangingPunct="1">
        <a:spcBef>
          <a:spcPct val="20000"/>
        </a:spcBef>
        <a:buFont typeface="Arial" pitchFamily="34" charset="0"/>
        <a:buChar char="–"/>
        <a:defRPr sz="28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spcBef>
          <a:spcPct val="20000"/>
        </a:spcBef>
        <a:buFont typeface="Arial" pitchFamily="34" charset="0"/>
        <a:buChar char="–"/>
        <a:defRPr sz="20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spcBef>
          <a:spcPct val="20000"/>
        </a:spcBef>
        <a:buFont typeface="Arial" pitchFamily="34" charset="0"/>
        <a:buChar char="»"/>
        <a:defRPr sz="20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cs-CZ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jpeg"/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2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png"/><Relationship Id="rId1" Type="http://schemas.openxmlformats.org/officeDocument/2006/relationships/slideLayout" Target="../slideLayouts/slideLayout2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png"/><Relationship Id="rId1" Type="http://schemas.openxmlformats.org/officeDocument/2006/relationships/slideLayout" Target="../slideLayouts/slideLayout2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png"/><Relationship Id="rId1" Type="http://schemas.openxmlformats.org/officeDocument/2006/relationships/slideLayout" Target="../slideLayouts/slideLayout2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png"/><Relationship Id="rId1" Type="http://schemas.openxmlformats.org/officeDocument/2006/relationships/slideLayout" Target="../slideLayouts/slideLayout2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png"/><Relationship Id="rId1" Type="http://schemas.openxmlformats.org/officeDocument/2006/relationships/slideLayout" Target="../slideLayouts/slideLayout2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png"/><Relationship Id="rId2" Type="http://schemas.openxmlformats.org/officeDocument/2006/relationships/image" Target="../media/image11.png"/><Relationship Id="rId1" Type="http://schemas.openxmlformats.org/officeDocument/2006/relationships/slideLayout" Target="../slideLayouts/slideLayout2.xml"/></Relationships>
</file>

<file path=ppt/slides/_rels/slide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3.png"/><Relationship Id="rId1" Type="http://schemas.openxmlformats.org/officeDocument/2006/relationships/slideLayout" Target="../slideLayouts/slideLayout2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image" Target="../media/image14.png"/><Relationship Id="rId2" Type="http://schemas.openxmlformats.org/officeDocument/2006/relationships/image" Target="../media/image15.png"/><Relationship Id="rId1" Type="http://schemas.openxmlformats.org/officeDocument/2006/relationships/slideLayout" Target="../slideLayouts/slideLayout2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png"/><Relationship Id="rId1" Type="http://schemas.openxmlformats.org/officeDocument/2006/relationships/slideLayout" Target="../slideLayouts/slideLayout2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2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5" name="Obrázek 4"/>
          <p:cNvPicPr/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428728" y="4929198"/>
            <a:ext cx="6086475" cy="1557338"/>
          </a:xfrm>
          <a:prstGeom prst="rect">
            <a:avLst/>
          </a:prstGeom>
          <a:solidFill>
            <a:srgbClr val="FFFFFF"/>
          </a:solidFill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ctrTitle"/>
          </p:nvPr>
        </p:nvSpPr>
        <p:spPr>
          <a:xfrm>
            <a:off x="714348" y="642918"/>
            <a:ext cx="7772400" cy="1470025"/>
          </a:xfrm>
        </p:spPr>
        <p:txBody>
          <a:bodyPr/>
          <a:lstStyle/>
          <a:p>
            <a:r>
              <a:rPr lang="cs-CZ" b="1" dirty="0"/>
              <a:t>DUM - Digitální Učební Materiál</a:t>
            </a:r>
            <a:r>
              <a:rPr lang="cs-CZ" dirty="0"/>
              <a:t/>
            </a:r>
            <a:br>
              <a:rPr lang="cs-CZ" dirty="0"/>
            </a:br>
            <a:endParaRPr lang="cs-CZ" dirty="0"/>
          </a:p>
        </p:txBody>
      </p:sp>
      <p:sp>
        <p:nvSpPr>
          <p:cNvPr id="3" name="Podnadpis 2"/>
          <p:cNvSpPr>
            <a:spLocks noGrp="1"/>
          </p:cNvSpPr>
          <p:nvPr>
            <p:ph type="subTitle" idx="1"/>
          </p:nvPr>
        </p:nvSpPr>
        <p:spPr>
          <a:xfrm>
            <a:off x="1000100" y="2571744"/>
            <a:ext cx="7215238" cy="4000528"/>
          </a:xfrm>
        </p:spPr>
        <p:txBody>
          <a:bodyPr>
            <a:normAutofit lnSpcReduction="10000"/>
          </a:bodyPr>
          <a:lstStyle/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endParaRPr lang="cs-CZ" sz="800" dirty="0"/>
          </a:p>
          <a:p>
            <a:endParaRPr lang="cs-CZ" sz="800" dirty="0" smtClean="0"/>
          </a:p>
          <a:p>
            <a:r>
              <a:rPr lang="cs-CZ" sz="800" dirty="0" smtClean="0"/>
              <a:t>Tento </a:t>
            </a:r>
            <a:r>
              <a:rPr lang="cs-CZ" sz="800" dirty="0"/>
              <a:t>projekt je spolufinancován Evropským sociálním fondem a státním rozpočtem České republiky.</a:t>
            </a:r>
          </a:p>
          <a:p>
            <a:endParaRPr lang="cs-CZ" dirty="0"/>
          </a:p>
        </p:txBody>
      </p:sp>
      <p:pic>
        <p:nvPicPr>
          <p:cNvPr id="4" name="Obrázek 3" descr="C:\Users\Maruška\Desktop\logo_barevne.jpg"/>
          <p:cNvPicPr/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643306" y="1785926"/>
            <a:ext cx="1657350" cy="51435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6" name="TextovéPole 5"/>
          <p:cNvSpPr txBox="1"/>
          <p:nvPr/>
        </p:nvSpPr>
        <p:spPr>
          <a:xfrm>
            <a:off x="1214414" y="2786058"/>
            <a:ext cx="6858048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sz="2000" b="1" dirty="0" smtClean="0"/>
              <a:t>Registrační číslo: </a:t>
            </a:r>
            <a:r>
              <a:rPr lang="cs-CZ" sz="2000" dirty="0" smtClean="0"/>
              <a:t>CZ.1.07/1.5.00/34.1012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Šablona:</a:t>
            </a:r>
            <a:r>
              <a:rPr lang="cs-CZ" dirty="0" smtClean="0"/>
              <a:t> III/2                                                          </a:t>
            </a:r>
            <a:r>
              <a:rPr lang="cs-CZ" b="1" dirty="0" smtClean="0"/>
              <a:t>Sada: </a:t>
            </a:r>
            <a:r>
              <a:rPr lang="cs-CZ" dirty="0" smtClean="0"/>
              <a:t>A2_44</a:t>
            </a:r>
          </a:p>
          <a:p>
            <a:pPr>
              <a:spcBef>
                <a:spcPts val="1200"/>
              </a:spcBef>
              <a:spcAft>
                <a:spcPts val="1200"/>
              </a:spcAft>
            </a:pPr>
            <a:r>
              <a:rPr lang="cs-CZ" b="1" dirty="0" smtClean="0"/>
              <a:t>Datum ověření ve výuce: </a:t>
            </a:r>
            <a:r>
              <a:rPr lang="cs-CZ" dirty="0" smtClean="0"/>
              <a:t>20. 9. 2013                </a:t>
            </a:r>
            <a:r>
              <a:rPr lang="cs-CZ" b="1" dirty="0" smtClean="0"/>
              <a:t>Třída: </a:t>
            </a:r>
            <a:r>
              <a:rPr lang="cs-CZ" dirty="0" smtClean="0"/>
              <a:t>2/3P</a:t>
            </a:r>
            <a:r>
              <a:rPr lang="cs-CZ" b="1" dirty="0" smtClean="0"/>
              <a:t>  </a:t>
            </a:r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b="1" dirty="0" smtClean="0"/>
              <a:t>DUM - Digitální Učební Materiál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lnSpcReduction="10000"/>
          </a:bodyPr>
          <a:lstStyle/>
          <a:p>
            <a:pPr>
              <a:buNone/>
            </a:pPr>
            <a:r>
              <a:rPr lang="cs-CZ" b="1" dirty="0" smtClean="0"/>
              <a:t>Tematická oblast: Prodavačské práce</a:t>
            </a:r>
          </a:p>
          <a:p>
            <a:pPr>
              <a:buNone/>
            </a:pPr>
            <a:r>
              <a:rPr lang="cs-CZ" b="1" dirty="0" smtClean="0"/>
              <a:t>Předmět: Matematika</a:t>
            </a:r>
          </a:p>
          <a:p>
            <a:pPr>
              <a:buNone/>
            </a:pPr>
            <a:r>
              <a:rPr lang="cs-CZ" b="1" dirty="0" smtClean="0"/>
              <a:t>Ročník: 3.</a:t>
            </a:r>
          </a:p>
          <a:p>
            <a:pPr>
              <a:buNone/>
            </a:pPr>
            <a:r>
              <a:rPr lang="cs-CZ" b="1" dirty="0" smtClean="0"/>
              <a:t>Klíčová slova: výrazy, proměnná, součet, rozdíl</a:t>
            </a:r>
          </a:p>
          <a:p>
            <a:pPr>
              <a:buNone/>
            </a:pPr>
            <a:r>
              <a:rPr lang="cs-CZ" b="1" dirty="0" smtClean="0"/>
              <a:t>Jméno autora (vč. titulu): Mgr. Marie Benedová</a:t>
            </a:r>
          </a:p>
          <a:p>
            <a:pPr>
              <a:buNone/>
            </a:pPr>
            <a:r>
              <a:rPr lang="cs-CZ" b="1" dirty="0" smtClean="0"/>
              <a:t>Škola:</a:t>
            </a:r>
            <a:r>
              <a:rPr lang="cs-CZ" dirty="0" smtClean="0"/>
              <a:t> 	</a:t>
            </a:r>
            <a:r>
              <a:rPr lang="cs-CZ" sz="2400" b="1" dirty="0" smtClean="0">
                <a:solidFill>
                  <a:schemeClr val="tx2"/>
                </a:solidFill>
              </a:rPr>
              <a:t>Střední </a:t>
            </a:r>
            <a:r>
              <a:rPr lang="cs-CZ" sz="2400" b="1" dirty="0">
                <a:solidFill>
                  <a:schemeClr val="tx2"/>
                </a:solidFill>
              </a:rPr>
              <a:t>odborné učiliště,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r>
              <a:rPr lang="cs-CZ" sz="2400" b="1" dirty="0">
                <a:solidFill>
                  <a:schemeClr val="tx2"/>
                </a:solidFill>
              </a:rPr>
              <a:t/>
            </a:r>
            <a:br>
              <a:rPr lang="cs-CZ" sz="2400" b="1" dirty="0">
                <a:solidFill>
                  <a:schemeClr val="tx2"/>
                </a:solidFill>
              </a:rPr>
            </a:br>
            <a:r>
              <a:rPr lang="cs-CZ" sz="2400" b="1" dirty="0">
                <a:solidFill>
                  <a:schemeClr val="tx2"/>
                </a:solidFill>
              </a:rPr>
              <a:t>	</a:t>
            </a:r>
            <a:r>
              <a:rPr lang="cs-CZ" sz="2400" b="1" dirty="0" smtClean="0">
                <a:solidFill>
                  <a:schemeClr val="tx2"/>
                </a:solidFill>
              </a:rPr>
              <a:t>	tř</a:t>
            </a:r>
            <a:r>
              <a:rPr lang="cs-CZ" sz="2400" b="1" dirty="0">
                <a:solidFill>
                  <a:schemeClr val="tx2"/>
                </a:solidFill>
              </a:rPr>
              <a:t>. 5. května 3</a:t>
            </a: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373 </a:t>
            </a:r>
            <a:r>
              <a:rPr lang="cs-CZ" sz="2400" b="1" dirty="0">
                <a:solidFill>
                  <a:schemeClr val="tx2"/>
                </a:solidFill>
              </a:rPr>
              <a:t>72 </a:t>
            </a:r>
            <a:r>
              <a:rPr lang="cs-CZ" sz="2400" b="1" dirty="0" err="1">
                <a:solidFill>
                  <a:schemeClr val="tx2"/>
                </a:solidFill>
              </a:rPr>
              <a:t>Lišov</a:t>
            </a:r>
            <a:endParaRPr lang="cs-CZ" sz="2400" b="1" dirty="0">
              <a:solidFill>
                <a:schemeClr val="tx2"/>
              </a:solidFill>
            </a:endParaRPr>
          </a:p>
          <a:p>
            <a:pPr>
              <a:buNone/>
            </a:pPr>
            <a:r>
              <a:rPr lang="cs-CZ" sz="2400" b="1" dirty="0">
                <a:solidFill>
                  <a:schemeClr val="tx2"/>
                </a:solidFill>
              </a:rPr>
              <a:t>		</a:t>
            </a:r>
            <a:r>
              <a:rPr lang="cs-CZ" sz="2400" b="1" dirty="0" smtClean="0">
                <a:solidFill>
                  <a:schemeClr val="tx2"/>
                </a:solidFill>
              </a:rPr>
              <a:t>	IČO</a:t>
            </a:r>
            <a:r>
              <a:rPr lang="cs-CZ" sz="2400" b="1" dirty="0">
                <a:solidFill>
                  <a:schemeClr val="tx2"/>
                </a:solidFill>
              </a:rPr>
              <a:t>: 75050111	REDIZO: 651023599</a:t>
            </a:r>
          </a:p>
          <a:p>
            <a:pPr>
              <a:buNone/>
            </a:pPr>
            <a:endParaRPr lang="cs-CZ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570186"/>
          </a:xfrm>
        </p:spPr>
        <p:txBody>
          <a:bodyPr>
            <a:noAutofit/>
          </a:bodyPr>
          <a:lstStyle/>
          <a:p>
            <a:pPr lvl="0"/>
            <a:r>
              <a:rPr lang="cs-CZ" sz="3600" b="1" dirty="0" smtClean="0">
                <a:solidFill>
                  <a:srgbClr val="002060"/>
                </a:solidFill>
              </a:rPr>
              <a:t>Zapište výrazem s proměnnou cenu jednotlivých nákupů:</a:t>
            </a:r>
            <a:br>
              <a:rPr lang="cs-CZ" sz="3600" b="1" dirty="0" smtClean="0">
                <a:solidFill>
                  <a:srgbClr val="002060"/>
                </a:solidFill>
              </a:rPr>
            </a:br>
            <a:r>
              <a:rPr lang="cs-CZ" sz="3600" b="1" dirty="0" smtClean="0">
                <a:solidFill>
                  <a:srgbClr val="002060"/>
                </a:solidFill>
              </a:rPr>
              <a:t>(podle vzoru)</a:t>
            </a:r>
            <a:endParaRPr lang="de-DE" sz="3600" b="1" dirty="0">
              <a:solidFill>
                <a:srgbClr val="002060"/>
              </a:solidFill>
            </a:endParaRPr>
          </a:p>
        </p:txBody>
      </p:sp>
      <p:pic>
        <p:nvPicPr>
          <p:cNvPr id="102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2280080"/>
            <a:ext cx="8712968" cy="194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149080"/>
            <a:ext cx="866319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pPr lvl="0"/>
            <a:r>
              <a:rPr lang="cs-CZ" sz="3600" b="1" dirty="0" smtClean="0">
                <a:solidFill>
                  <a:srgbClr val="002060"/>
                </a:solidFill>
              </a:rPr>
              <a:t>Zapište výrazem s proměnnou cenu jednotlivých nákupů: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72200" y="5013176"/>
            <a:ext cx="819455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 · b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72200" y="5589240"/>
            <a:ext cx="5597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2b</a:t>
            </a:r>
            <a:endParaRPr lang="de-DE" sz="2800" dirty="0"/>
          </a:p>
        </p:txBody>
      </p:sp>
      <p:pic>
        <p:nvPicPr>
          <p:cNvPr id="2050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866319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3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4152288"/>
            <a:ext cx="8712968" cy="194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pPr lvl="0"/>
            <a:r>
              <a:rPr lang="cs-CZ" sz="3600" b="1" dirty="0" smtClean="0">
                <a:solidFill>
                  <a:srgbClr val="002060"/>
                </a:solidFill>
              </a:rPr>
              <a:t>Zapište výrazem s proměnnou cenu jednotlivých nákupů: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228184" y="5013176"/>
            <a:ext cx="277511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 · b + 1 · h + 1 · p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72200" y="5589240"/>
            <a:ext cx="144783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 + h + p</a:t>
            </a:r>
            <a:endParaRPr lang="de-DE" sz="2800" dirty="0"/>
          </a:p>
        </p:txBody>
      </p:sp>
      <p:pic>
        <p:nvPicPr>
          <p:cNvPr id="307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1700808"/>
            <a:ext cx="8712968" cy="1941008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5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4149080"/>
            <a:ext cx="8640960" cy="1924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pPr lvl="0"/>
            <a:r>
              <a:rPr lang="cs-CZ" sz="3600" b="1" dirty="0" smtClean="0">
                <a:solidFill>
                  <a:srgbClr val="002060"/>
                </a:solidFill>
              </a:rPr>
              <a:t>Zapište výrazem s proměnnou cenu jednotlivých nákupů: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72200" y="5013176"/>
            <a:ext cx="1725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 · z + 1 · v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72200" y="5589240"/>
            <a:ext cx="84350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 + v</a:t>
            </a:r>
            <a:endParaRPr lang="de-DE" sz="2800" dirty="0"/>
          </a:p>
        </p:txBody>
      </p:sp>
      <p:pic>
        <p:nvPicPr>
          <p:cNvPr id="409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00808"/>
            <a:ext cx="8640960" cy="192496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29282" y="4149080"/>
            <a:ext cx="866319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pPr lvl="0"/>
            <a:r>
              <a:rPr lang="cs-CZ" sz="3600" b="1" dirty="0" smtClean="0">
                <a:solidFill>
                  <a:srgbClr val="002060"/>
                </a:solidFill>
              </a:rPr>
              <a:t>Zapište výrazem s proměnnou cenu jednotlivých nákupů: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72200" y="5013176"/>
            <a:ext cx="181171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 · h + 2 · z 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72200" y="5589240"/>
            <a:ext cx="104547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h + 2z</a:t>
            </a:r>
            <a:endParaRPr lang="de-DE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72200" y="4077072"/>
            <a:ext cx="216024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hamburger  a dvě zmrzliny</a:t>
            </a:r>
            <a:endParaRPr lang="de-DE" sz="2800" b="1" dirty="0"/>
          </a:p>
        </p:txBody>
      </p:sp>
      <p:pic>
        <p:nvPicPr>
          <p:cNvPr id="5122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51520" y="1772816"/>
            <a:ext cx="8663198" cy="194421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6452" y="4077072"/>
            <a:ext cx="857602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457200" y="274638"/>
            <a:ext cx="8229600" cy="1138138"/>
          </a:xfrm>
        </p:spPr>
        <p:txBody>
          <a:bodyPr>
            <a:noAutofit/>
          </a:bodyPr>
          <a:lstStyle/>
          <a:p>
            <a:pPr lvl="0"/>
            <a:r>
              <a:rPr lang="cs-CZ" sz="3600" b="1" dirty="0" smtClean="0">
                <a:solidFill>
                  <a:srgbClr val="002060"/>
                </a:solidFill>
              </a:rPr>
              <a:t>Zapište výrazem s proměnnou cenu jednotlivých nákupů:</a:t>
            </a:r>
            <a:endParaRPr lang="de-DE" sz="3600" b="1" dirty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6372200" y="5138028"/>
            <a:ext cx="1856598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 · v + 2 · p 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372200" y="5930116"/>
            <a:ext cx="125547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2v + 2p</a:t>
            </a:r>
            <a:endParaRPr lang="de-DE" sz="2800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6372200" y="4005064"/>
            <a:ext cx="2520280" cy="95410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2800" b="1" dirty="0" smtClean="0"/>
              <a:t>dvě veky a </a:t>
            </a:r>
            <a:br>
              <a:rPr lang="cs-CZ" sz="2800" b="1" dirty="0" smtClean="0"/>
            </a:br>
            <a:r>
              <a:rPr lang="cs-CZ" sz="2800" b="1" dirty="0" smtClean="0"/>
              <a:t>dvě papriky</a:t>
            </a:r>
            <a:endParaRPr lang="de-DE" sz="2800" b="1" dirty="0"/>
          </a:p>
        </p:txBody>
      </p:sp>
      <p:pic>
        <p:nvPicPr>
          <p:cNvPr id="6146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12018" y="1484784"/>
            <a:ext cx="8576028" cy="244827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7171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267794" y="3501008"/>
            <a:ext cx="5312318" cy="311656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717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470318" y="260648"/>
            <a:ext cx="4892235" cy="312608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0"/>
            <a:ext cx="3168352" cy="1714202"/>
          </a:xfrm>
        </p:spPr>
        <p:txBody>
          <a:bodyPr>
            <a:noAutofit/>
          </a:bodyPr>
          <a:lstStyle/>
          <a:p>
            <a:pPr lvl="0"/>
            <a:r>
              <a:rPr lang="cs-CZ" sz="3600" b="1" dirty="0" smtClean="0">
                <a:solidFill>
                  <a:srgbClr val="002060"/>
                </a:solidFill>
              </a:rPr>
              <a:t>Zapište jako výraz</a:t>
            </a:r>
            <a:endParaRPr lang="de-DE" sz="3600" b="1" dirty="0" smtClean="0">
              <a:solidFill>
                <a:srgbClr val="002060"/>
              </a:solidFill>
            </a:endParaRPr>
          </a:p>
        </p:txBody>
      </p:sp>
      <p:sp>
        <p:nvSpPr>
          <p:cNvPr id="7" name="TextovéPole 6"/>
          <p:cNvSpPr txBox="1"/>
          <p:nvPr/>
        </p:nvSpPr>
        <p:spPr>
          <a:xfrm>
            <a:off x="6992905" y="313492"/>
            <a:ext cx="80663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x - 7</a:t>
            </a:r>
            <a:endParaRPr lang="de-DE" sz="2800" b="1" dirty="0"/>
          </a:p>
        </p:txBody>
      </p:sp>
      <p:sp>
        <p:nvSpPr>
          <p:cNvPr id="8" name="TextovéPole 7"/>
          <p:cNvSpPr txBox="1"/>
          <p:nvPr/>
        </p:nvSpPr>
        <p:spPr>
          <a:xfrm>
            <a:off x="6948264" y="836712"/>
            <a:ext cx="8803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y + 4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6949623" y="1321604"/>
            <a:ext cx="91242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o + p</a:t>
            </a:r>
            <a:endParaRPr lang="de-DE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7034710" y="1844824"/>
            <a:ext cx="85472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 · </a:t>
            </a:r>
            <a:r>
              <a:rPr lang="cs-CZ" sz="2800" b="1" dirty="0" smtClean="0"/>
              <a:t>w</a:t>
            </a:r>
            <a:endParaRPr lang="de-DE" sz="28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6968859" y="2348880"/>
            <a:ext cx="720069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k - l</a:t>
            </a:r>
            <a:endParaRPr lang="de-DE" sz="2800" b="1" dirty="0"/>
          </a:p>
        </p:txBody>
      </p:sp>
      <p:sp>
        <p:nvSpPr>
          <p:cNvPr id="12" name="TextovéPole 11"/>
          <p:cNvSpPr txBox="1"/>
          <p:nvPr/>
        </p:nvSpPr>
        <p:spPr>
          <a:xfrm>
            <a:off x="6948264" y="2905780"/>
            <a:ext cx="89159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a + 9</a:t>
            </a:r>
            <a:endParaRPr lang="de-DE" sz="2800" b="1" dirty="0"/>
          </a:p>
        </p:txBody>
      </p:sp>
      <p:sp>
        <p:nvSpPr>
          <p:cNvPr id="13" name="TextovéPole 12"/>
          <p:cNvSpPr txBox="1"/>
          <p:nvPr/>
        </p:nvSpPr>
        <p:spPr>
          <a:xfrm>
            <a:off x="4083857" y="3553852"/>
            <a:ext cx="80182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c - d</a:t>
            </a:r>
            <a:endParaRPr lang="de-DE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4266854" y="4057908"/>
            <a:ext cx="471604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x</a:t>
            </a:r>
            <a:r>
              <a:rPr lang="cs-CZ" sz="2800" b="1" baseline="30000" dirty="0" smtClean="0"/>
              <a:t>2</a:t>
            </a:r>
            <a:endParaRPr lang="de-DE" sz="2800" b="1" dirty="0"/>
          </a:p>
        </p:txBody>
      </p:sp>
      <p:sp>
        <p:nvSpPr>
          <p:cNvPr id="15" name="TextovéPole 14"/>
          <p:cNvSpPr txBox="1"/>
          <p:nvPr/>
        </p:nvSpPr>
        <p:spPr>
          <a:xfrm>
            <a:off x="3953887" y="4581128"/>
            <a:ext cx="90281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b + 3</a:t>
            </a:r>
            <a:endParaRPr lang="de-DE" sz="2800" b="1" dirty="0"/>
          </a:p>
        </p:txBody>
      </p:sp>
      <p:sp>
        <p:nvSpPr>
          <p:cNvPr id="16" name="TextovéPole 15"/>
          <p:cNvSpPr txBox="1"/>
          <p:nvPr/>
        </p:nvSpPr>
        <p:spPr>
          <a:xfrm>
            <a:off x="4048591" y="5085184"/>
            <a:ext cx="989373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m + s</a:t>
            </a:r>
            <a:endParaRPr lang="de-DE" sz="2800" b="1" dirty="0"/>
          </a:p>
        </p:txBody>
      </p:sp>
      <p:sp>
        <p:nvSpPr>
          <p:cNvPr id="17" name="TextovéPole 16"/>
          <p:cNvSpPr txBox="1"/>
          <p:nvPr/>
        </p:nvSpPr>
        <p:spPr>
          <a:xfrm>
            <a:off x="4228382" y="5589240"/>
            <a:ext cx="47641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y</a:t>
            </a:r>
            <a:r>
              <a:rPr lang="cs-CZ" sz="2800" b="1" baseline="30000" dirty="0" smtClean="0"/>
              <a:t>2</a:t>
            </a:r>
            <a:endParaRPr lang="de-DE" sz="2800" b="1" dirty="0"/>
          </a:p>
        </p:txBody>
      </p:sp>
      <p:sp>
        <p:nvSpPr>
          <p:cNvPr id="18" name="TextovéPole 17"/>
          <p:cNvSpPr txBox="1"/>
          <p:nvPr/>
        </p:nvSpPr>
        <p:spPr>
          <a:xfrm>
            <a:off x="4048591" y="6146140"/>
            <a:ext cx="81144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z - 2</a:t>
            </a:r>
            <a:endParaRPr lang="de-DE" sz="28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>
                      <p:stCondLst>
                        <p:cond delay="indefinite"/>
                      </p:stCondLst>
                      <p:childTnLst>
                        <p:par>
                          <p:cTn id="28" fill="hold">
                            <p:stCondLst>
                              <p:cond delay="0"/>
                            </p:stCondLst>
                            <p:childTnLst>
                              <p:par>
                                <p:cTn id="2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1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2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3" fill="hold">
                      <p:stCondLst>
                        <p:cond delay="indefinite"/>
                      </p:stCondLst>
                      <p:childTnLst>
                        <p:par>
                          <p:cTn id="34" fill="hold">
                            <p:stCondLst>
                              <p:cond delay="0"/>
                            </p:stCondLst>
                            <p:childTnLst>
                              <p:par>
                                <p:cTn id="3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37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38" dur="500" fill="hold"/>
                                        <p:tgtEl>
                                          <p:spTgt spid="12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9" fill="hold">
                      <p:stCondLst>
                        <p:cond delay="indefinite"/>
                      </p:stCondLst>
                      <p:childTnLst>
                        <p:par>
                          <p:cTn id="40" fill="hold">
                            <p:stCondLst>
                              <p:cond delay="0"/>
                            </p:stCondLst>
                            <p:childTnLst>
                              <p:par>
                                <p:cTn id="4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3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44" dur="500" fill="hold"/>
                                        <p:tgtEl>
                                          <p:spTgt spid="13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5" fill="hold">
                      <p:stCondLst>
                        <p:cond delay="indefinite"/>
                      </p:stCondLst>
                      <p:childTnLst>
                        <p:par>
                          <p:cTn id="46" fill="hold">
                            <p:stCondLst>
                              <p:cond delay="0"/>
                            </p:stCondLst>
                            <p:childTnLst>
                              <p:par>
                                <p:cTn id="4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49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0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1" fill="hold">
                      <p:stCondLst>
                        <p:cond delay="indefinite"/>
                      </p:stCondLst>
                      <p:childTnLst>
                        <p:par>
                          <p:cTn id="52" fill="hold">
                            <p:stCondLst>
                              <p:cond delay="0"/>
                            </p:stCondLst>
                            <p:childTnLst>
                              <p:par>
                                <p:cTn id="5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5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55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56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57" fill="hold">
                      <p:stCondLst>
                        <p:cond delay="indefinite"/>
                      </p:stCondLst>
                      <p:childTnLst>
                        <p:par>
                          <p:cTn id="58" fill="hold">
                            <p:stCondLst>
                              <p:cond delay="0"/>
                            </p:stCondLst>
                            <p:childTnLst>
                              <p:par>
                                <p:cTn id="59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1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2" dur="500" fill="hold"/>
                                        <p:tgtEl>
                                          <p:spTgt spid="16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3" fill="hold">
                      <p:stCondLst>
                        <p:cond delay="indefinite"/>
                      </p:stCondLst>
                      <p:childTnLst>
                        <p:par>
                          <p:cTn id="64" fill="hold">
                            <p:stCondLst>
                              <p:cond delay="0"/>
                            </p:stCondLst>
                            <p:childTnLst>
                              <p:par>
                                <p:cTn id="6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67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68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69" fill="hold">
                      <p:stCondLst>
                        <p:cond delay="indefinite"/>
                      </p:stCondLst>
                      <p:childTnLst>
                        <p:par>
                          <p:cTn id="70" fill="hold">
                            <p:stCondLst>
                              <p:cond delay="0"/>
                            </p:stCondLst>
                            <p:childTnLst>
                              <p:par>
                                <p:cTn id="7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7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3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74" dur="500" fill="hold"/>
                                        <p:tgtEl>
                                          <p:spTgt spid="1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" grpId="0"/>
      <p:bldP spid="8" grpId="0"/>
      <p:bldP spid="9" grpId="0"/>
      <p:bldP spid="10" grpId="0"/>
      <p:bldP spid="11" grpId="0"/>
      <p:bldP spid="12" grpId="0"/>
      <p:bldP spid="13" grpId="0"/>
      <p:bldP spid="14" grpId="0"/>
      <p:bldP spid="15" grpId="0"/>
      <p:bldP spid="16" grpId="0"/>
      <p:bldP spid="17" grpId="0"/>
      <p:bldP spid="18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8194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07504" y="2204864"/>
            <a:ext cx="7700141" cy="2247503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274638"/>
            <a:ext cx="8496944" cy="178621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Zapište číselným výrazem hmotnost sklenice s pitím, víte-li, že hmotnost sklenice je x a pití má hmotnost 750 g. </a:t>
            </a:r>
            <a:endParaRPr lang="de-DE" sz="3600" b="1" dirty="0" smtClean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275856" y="2268161"/>
            <a:ext cx="373820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x</a:t>
            </a:r>
            <a:endParaRPr lang="de-DE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262789" y="2844225"/>
            <a:ext cx="1096775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750 g</a:t>
            </a:r>
            <a:endParaRPr lang="de-DE" sz="32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275856" y="3356992"/>
            <a:ext cx="1390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x + 750</a:t>
            </a:r>
            <a:endParaRPr lang="de-DE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040751" y="3861048"/>
            <a:ext cx="1390124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x + 750</a:t>
            </a:r>
            <a:endParaRPr lang="de-DE" sz="3200" b="1" dirty="0"/>
          </a:p>
        </p:txBody>
      </p:sp>
      <p:pic>
        <p:nvPicPr>
          <p:cNvPr id="8195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355976" y="4511254"/>
            <a:ext cx="2508591" cy="2346746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9218" name="Picture 2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2117601"/>
            <a:ext cx="8645228" cy="217549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0" y="116632"/>
            <a:ext cx="9144000" cy="2088232"/>
          </a:xfrm>
        </p:spPr>
        <p:txBody>
          <a:bodyPr>
            <a:normAutofit/>
          </a:bodyPr>
          <a:lstStyle/>
          <a:p>
            <a:r>
              <a:rPr lang="cs-CZ" sz="3200" b="1" dirty="0" smtClean="0">
                <a:solidFill>
                  <a:srgbClr val="002060"/>
                </a:solidFill>
              </a:rPr>
              <a:t>Na prodejně ve skladu mají připraveno x palet s pytlíky mouky. Na každé paletě je 20 pytlíků. </a:t>
            </a:r>
            <a:br>
              <a:rPr lang="cs-CZ" sz="3200" b="1" dirty="0" smtClean="0">
                <a:solidFill>
                  <a:srgbClr val="002060"/>
                </a:solidFill>
              </a:rPr>
            </a:br>
            <a:r>
              <a:rPr lang="cs-CZ" sz="3200" b="1" dirty="0" smtClean="0">
                <a:solidFill>
                  <a:srgbClr val="002060"/>
                </a:solidFill>
              </a:rPr>
              <a:t>Kolik mají ve skladu připraveno pytlíků mouky? Sestavte výraz. </a:t>
            </a:r>
            <a:endParaRPr lang="de-DE" sz="3200" b="1" dirty="0" smtClean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3419872" y="2257708"/>
            <a:ext cx="34977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x</a:t>
            </a:r>
            <a:endParaRPr lang="de-DE" sz="28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3347864" y="2761764"/>
            <a:ext cx="550151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2</a:t>
            </a:r>
            <a:r>
              <a:rPr lang="cs-CZ" sz="2800" b="1" dirty="0" smtClean="0"/>
              <a:t>0</a:t>
            </a:r>
            <a:endParaRPr lang="de-DE" sz="2800" b="1" dirty="0"/>
          </a:p>
        </p:txBody>
      </p:sp>
      <p:sp>
        <p:nvSpPr>
          <p:cNvPr id="10" name="TextovéPole 9"/>
          <p:cNvSpPr txBox="1"/>
          <p:nvPr/>
        </p:nvSpPr>
        <p:spPr>
          <a:xfrm>
            <a:off x="3419872" y="3265820"/>
            <a:ext cx="974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x ∙ </a:t>
            </a:r>
            <a:r>
              <a:rPr lang="cs-CZ" sz="2800" b="1" dirty="0" smtClean="0"/>
              <a:t>20</a:t>
            </a:r>
            <a:endParaRPr lang="de-DE" sz="2800" b="1" dirty="0"/>
          </a:p>
        </p:txBody>
      </p:sp>
      <p:sp>
        <p:nvSpPr>
          <p:cNvPr id="14" name="TextovéPole 13"/>
          <p:cNvSpPr txBox="1"/>
          <p:nvPr/>
        </p:nvSpPr>
        <p:spPr>
          <a:xfrm>
            <a:off x="5469261" y="3769876"/>
            <a:ext cx="974947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x ∙ </a:t>
            </a:r>
            <a:r>
              <a:rPr lang="cs-CZ" sz="2800" b="1" dirty="0" smtClean="0"/>
              <a:t>20</a:t>
            </a:r>
            <a:endParaRPr lang="de-DE" sz="2800" b="1" dirty="0"/>
          </a:p>
        </p:txBody>
      </p:sp>
      <p:pic>
        <p:nvPicPr>
          <p:cNvPr id="9219" name="Picture 3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5364088" y="4379053"/>
            <a:ext cx="1800200" cy="2290307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4" grpId="0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0243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179512" y="764704"/>
            <a:ext cx="6440266" cy="2880320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15" name="TextovéPole 14"/>
          <p:cNvSpPr txBox="1"/>
          <p:nvPr/>
        </p:nvSpPr>
        <p:spPr>
          <a:xfrm>
            <a:off x="323528" y="1700808"/>
            <a:ext cx="2789546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x ∙ (20 - 5) = x ∙ 15</a:t>
            </a:r>
          </a:p>
        </p:txBody>
      </p:sp>
      <p:sp>
        <p:nvSpPr>
          <p:cNvPr id="17" name="TextovéPole 16"/>
          <p:cNvSpPr txBox="1"/>
          <p:nvPr/>
        </p:nvSpPr>
        <p:spPr>
          <a:xfrm>
            <a:off x="323528" y="3068960"/>
            <a:ext cx="1725152" cy="523220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2800" b="1" dirty="0" smtClean="0"/>
              <a:t>15 ∙ (x – 1)</a:t>
            </a:r>
            <a:endParaRPr lang="de-DE" sz="2800" b="1" dirty="0"/>
          </a:p>
        </p:txBody>
      </p:sp>
      <p:pic>
        <p:nvPicPr>
          <p:cNvPr id="10242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1412776"/>
            <a:ext cx="181927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6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6876256" y="4149080"/>
            <a:ext cx="181927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19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4572000" y="4221088"/>
            <a:ext cx="181927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0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2339752" y="4221088"/>
            <a:ext cx="181927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pic>
        <p:nvPicPr>
          <p:cNvPr id="21" name="Picture 2"/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323528" y="4221088"/>
            <a:ext cx="1819275" cy="231457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5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17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" grpId="0"/>
      <p:bldP spid="17" grpId="0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11267" name="Picture 3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323528" y="3212976"/>
            <a:ext cx="8227022" cy="1728192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</p:spPr>
      </p:pic>
      <p:sp>
        <p:nvSpPr>
          <p:cNvPr id="2" name="Nadpis 1"/>
          <p:cNvSpPr>
            <a:spLocks noGrp="1"/>
          </p:cNvSpPr>
          <p:nvPr>
            <p:ph type="title"/>
          </p:nvPr>
        </p:nvSpPr>
        <p:spPr>
          <a:xfrm>
            <a:off x="323528" y="188640"/>
            <a:ext cx="8496944" cy="2520280"/>
          </a:xfrm>
        </p:spPr>
        <p:txBody>
          <a:bodyPr>
            <a:normAutofit/>
          </a:bodyPr>
          <a:lstStyle/>
          <a:p>
            <a:r>
              <a:rPr lang="cs-CZ" sz="3600" b="1" dirty="0" smtClean="0">
                <a:solidFill>
                  <a:srgbClr val="002060"/>
                </a:solidFill>
              </a:rPr>
              <a:t>V hypermarketu prodali v březnu x rohlíků, v dubnu jich prodali třikrát více. Jeden rohlík stojí 2,- Kč. Zapište jako výrazy množství a cenu prodaných rohlíků.</a:t>
            </a:r>
            <a:endParaRPr lang="de-DE" sz="3600" b="1" dirty="0" smtClean="0">
              <a:solidFill>
                <a:srgbClr val="002060"/>
              </a:solidFill>
            </a:endParaRPr>
          </a:p>
        </p:txBody>
      </p:sp>
      <p:sp>
        <p:nvSpPr>
          <p:cNvPr id="8" name="TextovéPole 7"/>
          <p:cNvSpPr txBox="1"/>
          <p:nvPr/>
        </p:nvSpPr>
        <p:spPr>
          <a:xfrm>
            <a:off x="1619672" y="3852337"/>
            <a:ext cx="878767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3 ∙ x</a:t>
            </a:r>
            <a:endParaRPr lang="de-DE" sz="3200" b="1" dirty="0"/>
          </a:p>
        </p:txBody>
      </p:sp>
      <p:sp>
        <p:nvSpPr>
          <p:cNvPr id="9" name="TextovéPole 8"/>
          <p:cNvSpPr txBox="1"/>
          <p:nvPr/>
        </p:nvSpPr>
        <p:spPr>
          <a:xfrm>
            <a:off x="5220072" y="3852337"/>
            <a:ext cx="3216915" cy="58477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cs-CZ" sz="3200" b="1" dirty="0" smtClean="0"/>
              <a:t>2 ∙ 3 ∙ x = 6 ∙ x</a:t>
            </a:r>
            <a:endParaRPr lang="de-DE" sz="3200" b="1" dirty="0" smtClean="0"/>
          </a:p>
        </p:txBody>
      </p:sp>
      <p:sp>
        <p:nvSpPr>
          <p:cNvPr id="10" name="TextovéPole 9"/>
          <p:cNvSpPr txBox="1"/>
          <p:nvPr/>
        </p:nvSpPr>
        <p:spPr>
          <a:xfrm>
            <a:off x="1619672" y="4356393"/>
            <a:ext cx="2581156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X + </a:t>
            </a:r>
            <a:r>
              <a:rPr lang="cs-CZ" sz="3200" b="1" dirty="0" smtClean="0"/>
              <a:t>3 ∙ x = 4 ∙ x</a:t>
            </a:r>
            <a:endParaRPr lang="de-DE" sz="3200" b="1" dirty="0"/>
          </a:p>
        </p:txBody>
      </p:sp>
      <p:sp>
        <p:nvSpPr>
          <p:cNvPr id="11" name="TextovéPole 10"/>
          <p:cNvSpPr txBox="1"/>
          <p:nvPr/>
        </p:nvSpPr>
        <p:spPr>
          <a:xfrm>
            <a:off x="5220072" y="4356393"/>
            <a:ext cx="3049233" cy="584775"/>
          </a:xfrm>
          <a:prstGeom prst="rect">
            <a:avLst/>
          </a:prstGeom>
          <a:noFill/>
        </p:spPr>
        <p:txBody>
          <a:bodyPr wrap="none" rtlCol="0">
            <a:spAutoFit/>
          </a:bodyPr>
          <a:lstStyle/>
          <a:p>
            <a:r>
              <a:rPr lang="cs-CZ" sz="3200" b="1" dirty="0" smtClean="0"/>
              <a:t>2 ∙ x + 6 ∙ x = 8 ∙ x</a:t>
            </a:r>
            <a:endParaRPr lang="de-DE" sz="3200" b="1" dirty="0"/>
          </a:p>
        </p:txBody>
      </p:sp>
    </p:spTree>
  </p:cSld>
  <p:clrMapOvr>
    <a:masterClrMapping/>
  </p:clrMapOvr>
  <p:transition spd="med">
    <p:push dir="u"/>
  </p:transition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>
                      <p:stCondLst>
                        <p:cond delay="indefinite"/>
                      </p:stCondLst>
                      <p:childTnLst>
                        <p:par>
                          <p:cTn id="4" fill="hold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8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9" fill="hold">
                      <p:stCondLst>
                        <p:cond delay="indefinite"/>
                      </p:stCondLst>
                      <p:childTnLst>
                        <p:par>
                          <p:cTn id="10" fill="hold">
                            <p:stCondLst>
                              <p:cond delay="0"/>
                            </p:stCondLst>
                            <p:childTnLst>
                              <p:par>
                                <p:cTn id="11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3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14" dur="500" fill="hold"/>
                                        <p:tgtEl>
                                          <p:spTgt spid="9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5" fill="hold">
                      <p:stCondLst>
                        <p:cond delay="indefinite"/>
                      </p:stCondLst>
                      <p:childTnLst>
                        <p:par>
                          <p:cTn id="16" fill="hold">
                            <p:stCondLst>
                              <p:cond delay="0"/>
                            </p:stCondLst>
                            <p:childTnLst>
                              <p:par>
                                <p:cTn id="17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19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0" dur="500" fill="hold"/>
                                        <p:tgtEl>
                                          <p:spTgt spid="10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1" fill="hold">
                      <p:stCondLst>
                        <p:cond delay="indefinite"/>
                      </p:stCondLst>
                      <p:childTnLst>
                        <p:par>
                          <p:cTn id="22" fill="hold">
                            <p:stCondLst>
                              <p:cond delay="0"/>
                            </p:stCondLst>
                            <p:childTnLst>
                              <p:par>
                                <p:cTn id="23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25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26" dur="500" fill="hold"/>
                                        <p:tgtEl>
                                          <p:spTgt spid="11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" grpId="0"/>
      <p:bldP spid="9" grpId="0"/>
      <p:bldP spid="10" grpId="0"/>
      <p:bldP spid="11" grpId="0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Nadpis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cs-CZ" dirty="0" smtClean="0"/>
              <a:t>Zdroje:</a:t>
            </a:r>
            <a:endParaRPr lang="cs-CZ" dirty="0"/>
          </a:p>
        </p:txBody>
      </p:sp>
      <p:sp>
        <p:nvSpPr>
          <p:cNvPr id="3" name="Zástupný symbol pro obsah 2"/>
          <p:cNvSpPr>
            <a:spLocks noGrp="1"/>
          </p:cNvSpPr>
          <p:nvPr>
            <p:ph idx="1"/>
          </p:nvPr>
        </p:nvSpPr>
        <p:spPr/>
        <p:txBody>
          <a:bodyPr>
            <a:normAutofit fontScale="70000" lnSpcReduction="20000"/>
          </a:bodyPr>
          <a:lstStyle/>
          <a:p>
            <a:r>
              <a:rPr lang="cs-CZ" dirty="0" smtClean="0"/>
              <a:t>1. GERALD_G.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http://obrazky.superia.cz/jidlo/hamburger.php</a:t>
            </a:r>
          </a:p>
          <a:p>
            <a:r>
              <a:rPr lang="cs-CZ" dirty="0" smtClean="0"/>
              <a:t>2. PETRA_THURLOVA.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http://obrazky.superia.cz/jidlo/babovka.php</a:t>
            </a:r>
          </a:p>
          <a:p>
            <a:r>
              <a:rPr lang="cs-CZ" dirty="0" smtClean="0"/>
              <a:t>3. CHRISDESIGN.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http://obrazky.superia.cz/jidlo/cervena_paprika.php</a:t>
            </a:r>
          </a:p>
          <a:p>
            <a:r>
              <a:rPr lang="cs-CZ" dirty="0" smtClean="0"/>
              <a:t>4. SARKA_SLUKOVA.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http://obrazky.superia.cz/jidlo/zmrzlina.php</a:t>
            </a:r>
          </a:p>
          <a:p>
            <a:r>
              <a:rPr lang="cs-CZ" dirty="0" smtClean="0"/>
              <a:t>5. JEAN_VICTOR_BALIN.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http://obrazky.superia.cz/jidlo/veka.php</a:t>
            </a:r>
          </a:p>
          <a:p>
            <a:r>
              <a:rPr lang="cs-CZ" dirty="0" smtClean="0"/>
              <a:t>6. ADAM_NEBESKY. </a:t>
            </a:r>
            <a:r>
              <a:rPr lang="cs-CZ" i="1" dirty="0" err="1" smtClean="0"/>
              <a:t>Superia.cz</a:t>
            </a:r>
            <a:r>
              <a:rPr lang="cs-CZ" dirty="0" smtClean="0"/>
              <a:t> [online]. [cit. 16.09.2013]. Dostupný na WWW: http://obrazky.superia.cz/jidlo/koktejl.php</a:t>
            </a:r>
          </a:p>
          <a:p>
            <a:r>
              <a:rPr lang="cs-CZ" dirty="0" smtClean="0"/>
              <a:t>7. MICROSOFT. </a:t>
            </a:r>
            <a:r>
              <a:rPr lang="cs-CZ" i="1" dirty="0" smtClean="0"/>
              <a:t>Klipart - Office.</a:t>
            </a:r>
            <a:r>
              <a:rPr lang="cs-CZ" i="1" dirty="0" err="1" smtClean="0"/>
              <a:t>com</a:t>
            </a:r>
            <a:r>
              <a:rPr lang="cs-CZ" dirty="0" smtClean="0"/>
              <a:t> [online]. [cit. 16.09.2013]. Dostupný na WWW: http://office.</a:t>
            </a:r>
            <a:r>
              <a:rPr lang="cs-CZ" dirty="0" err="1" smtClean="0"/>
              <a:t>microsoft.com</a:t>
            </a:r>
            <a:r>
              <a:rPr lang="cs-CZ" dirty="0" smtClean="0"/>
              <a:t>/</a:t>
            </a:r>
            <a:r>
              <a:rPr lang="cs-CZ" dirty="0" err="1" smtClean="0"/>
              <a:t>cs</a:t>
            </a:r>
            <a:r>
              <a:rPr lang="cs-CZ" dirty="0" smtClean="0"/>
              <a:t>-</a:t>
            </a:r>
            <a:r>
              <a:rPr lang="cs-CZ" dirty="0" err="1" smtClean="0"/>
              <a:t>cz</a:t>
            </a:r>
            <a:r>
              <a:rPr lang="cs-CZ" dirty="0" smtClean="0"/>
              <a:t>/</a:t>
            </a:r>
            <a:r>
              <a:rPr lang="cs-CZ" dirty="0" err="1" smtClean="0"/>
              <a:t>images</a:t>
            </a:r>
            <a:r>
              <a:rPr lang="cs-CZ" dirty="0" smtClean="0"/>
              <a:t>/</a:t>
            </a:r>
            <a:r>
              <a:rPr lang="cs-CZ" dirty="0" err="1" smtClean="0"/>
              <a:t>results.aspx</a:t>
            </a:r>
            <a:r>
              <a:rPr lang="cs-CZ" dirty="0" smtClean="0"/>
              <a:t>?</a:t>
            </a:r>
            <a:r>
              <a:rPr lang="cs-CZ" dirty="0" err="1" smtClean="0"/>
              <a:t>qu</a:t>
            </a:r>
            <a:r>
              <a:rPr lang="cs-CZ" dirty="0" smtClean="0"/>
              <a:t>=mouka&amp;ex=1#</a:t>
            </a:r>
            <a:r>
              <a:rPr lang="cs-CZ" dirty="0" err="1" smtClean="0"/>
              <a:t>ai</a:t>
            </a:r>
            <a:r>
              <a:rPr lang="cs-CZ" smtClean="0"/>
              <a:t>:MC900325372|</a:t>
            </a:r>
          </a:p>
          <a:p>
            <a:endParaRPr lang="cs-CZ"/>
          </a:p>
        </p:txBody>
      </p:sp>
    </p:spTree>
  </p:cSld>
  <p:clrMapOvr>
    <a:masterClrMapping/>
  </p:clrMapOvr>
  <p:transition spd="med">
    <p:push dir="u"/>
  </p:transition>
</p:sld>
</file>

<file path=ppt/theme/theme1.xml><?xml version="1.0" encoding="utf-8"?>
<a:theme xmlns:a="http://schemas.openxmlformats.org/drawingml/2006/main" name="Motiv sady Office">
  <a:themeElements>
    <a:clrScheme name="Kancelář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Kancelář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Kancelář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TotalTime>120</TotalTime>
  <Words>468</Words>
  <Application>Microsoft Office PowerPoint</Application>
  <PresentationFormat>Předvádění na obrazovce (4:3)</PresentationFormat>
  <Paragraphs>98</Paragraphs>
  <Slides>14</Slides>
  <Notes>0</Notes>
  <HiddenSlides>0</HiddenSlides>
  <MMClips>0</MMClips>
  <ScaleCrop>false</ScaleCrop>
  <HeadingPairs>
    <vt:vector size="4" baseType="variant">
      <vt:variant>
        <vt:lpstr>Motiv</vt:lpstr>
      </vt:variant>
      <vt:variant>
        <vt:i4>1</vt:i4>
      </vt:variant>
      <vt:variant>
        <vt:lpstr>Nadpisy snímků</vt:lpstr>
      </vt:variant>
      <vt:variant>
        <vt:i4>14</vt:i4>
      </vt:variant>
    </vt:vector>
  </HeadingPairs>
  <TitlesOfParts>
    <vt:vector size="15" baseType="lpstr">
      <vt:lpstr>Motiv sady Office</vt:lpstr>
      <vt:lpstr>DUM - Digitální Učební Materiál </vt:lpstr>
      <vt:lpstr>DUM - Digitální Učební Materiál</vt:lpstr>
      <vt:lpstr>Zapište výrazem s proměnnou cenu jednotlivých nákupů: (podle vzoru)</vt:lpstr>
      <vt:lpstr>Zapište výrazem s proměnnou cenu jednotlivých nákupů:</vt:lpstr>
      <vt:lpstr>Zapište výrazem s proměnnou cenu jednotlivých nákupů:</vt:lpstr>
      <vt:lpstr>Zapište výrazem s proměnnou cenu jednotlivých nákupů:</vt:lpstr>
      <vt:lpstr>Zapište výrazem s proměnnou cenu jednotlivých nákupů:</vt:lpstr>
      <vt:lpstr>Zapište výrazem s proměnnou cenu jednotlivých nákupů:</vt:lpstr>
      <vt:lpstr>Zapište jako výraz</vt:lpstr>
      <vt:lpstr>Zapište číselným výrazem hmotnost sklenice s pitím, víte-li, že hmotnost sklenice je x a pití má hmotnost 750 g. </vt:lpstr>
      <vt:lpstr>Na prodejně ve skladu mají připraveno x palet s pytlíky mouky. Na každé paletě je 20 pytlíků.  Kolik mají ve skladu připraveno pytlíků mouky? Sestavte výraz. </vt:lpstr>
      <vt:lpstr>Snímek 12</vt:lpstr>
      <vt:lpstr>V hypermarketu prodali v březnu x rohlíků, v dubnu jich prodali třikrát více. Jeden rohlík stojí 2,- Kč. Zapište jako výrazy množství a cenu prodaných rohlíků.</vt:lpstr>
      <vt:lpstr>Zdroje:</vt:lpstr>
    </vt:vector>
  </TitlesOfParts>
  <Company>HP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Snímek 1</dc:title>
  <dc:creator>tbenedova</dc:creator>
  <cp:lastModifiedBy>Maruška</cp:lastModifiedBy>
  <cp:revision>20</cp:revision>
  <dcterms:created xsi:type="dcterms:W3CDTF">2013-11-07T15:21:47Z</dcterms:created>
  <dcterms:modified xsi:type="dcterms:W3CDTF">2014-01-12T21:56:50Z</dcterms:modified>
</cp:coreProperties>
</file>