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79" r:id="rId4"/>
    <p:sldId id="280" r:id="rId5"/>
    <p:sldId id="281" r:id="rId6"/>
    <p:sldId id="282" r:id="rId7"/>
    <p:sldId id="283" r:id="rId8"/>
    <p:sldId id="284" r:id="rId9"/>
    <p:sldId id="278" r:id="rId10"/>
    <p:sldId id="285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gif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3.jpg"/><Relationship Id="rId7" Type="http://schemas.openxmlformats.org/officeDocument/2006/relationships/image" Target="../media/image8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gif"/><Relationship Id="rId4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2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10438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Úvod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do číselných soustav, historický vývoj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Soustava poziční, nepoziční, Mayové,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Egypťané, Sumerové, Indové, Římané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Číselné </a:t>
            </a:r>
            <a:r>
              <a:rPr lang="cs-CZ" sz="2800" b="1" dirty="0" smtClean="0"/>
              <a:t>soustavy – úvod a historie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Číselné soustavy – úvod a historie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280076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Poziční číselná soustava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/>
              <a:t>Dnes </a:t>
            </a:r>
            <a:r>
              <a:rPr lang="cs-CZ" sz="1600" dirty="0"/>
              <a:t>převládající způsob písemné reprezentace </a:t>
            </a:r>
            <a:r>
              <a:rPr lang="cs-CZ" sz="1600" dirty="0" smtClean="0"/>
              <a:t>čísel. Pokud </a:t>
            </a:r>
            <a:r>
              <a:rPr lang="cs-CZ" sz="1600" dirty="0"/>
              <a:t>se dnes mluví o číselných soustavách jsou tím obvykle myšleny soustavy poziční. </a:t>
            </a:r>
            <a:endParaRPr lang="cs-CZ" sz="1600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/>
              <a:t>Hodnota </a:t>
            </a:r>
            <a:r>
              <a:rPr lang="cs-CZ" sz="1600" dirty="0"/>
              <a:t>každé číslice </a:t>
            </a:r>
            <a:r>
              <a:rPr lang="cs-CZ" sz="1600" b="1" dirty="0" smtClean="0"/>
              <a:t>je dána </a:t>
            </a:r>
            <a:r>
              <a:rPr lang="cs-CZ" sz="1600" b="1" dirty="0"/>
              <a:t>její pozicí </a:t>
            </a:r>
            <a:r>
              <a:rPr lang="cs-CZ" sz="1600" dirty="0"/>
              <a:t>v sekvenci symbolů. Každá číslice má touto pozicí dánu svou váhu pro výpočet celkové hodnoty </a:t>
            </a:r>
            <a:r>
              <a:rPr lang="cs-CZ" sz="1600" dirty="0" smtClean="0"/>
              <a:t>čísla.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/>
              <a:t>Patrně </a:t>
            </a:r>
            <a:r>
              <a:rPr lang="cs-CZ" sz="1600" dirty="0"/>
              <a:t>nezbytným předpokladem pro vynalezení pozičních soustav je objevení symbolu pro nulu.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/>
              <a:t>Výhodou tohoto způsobu zápisu je velká pružnost a poměrně malá množina </a:t>
            </a:r>
            <a:r>
              <a:rPr lang="cs-CZ" sz="1600" dirty="0" smtClean="0"/>
              <a:t>číslic.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/>
              <a:t>Za </a:t>
            </a:r>
            <a:r>
              <a:rPr lang="cs-CZ" sz="1600" dirty="0"/>
              <a:t>nevýhodu je považována velmi snadná změna hodnoty čísla pouhým připsáním číslice před původní číslo. Proto se před peněžní částky v bance obvykle píše </a:t>
            </a:r>
            <a:r>
              <a:rPr lang="cs-CZ" sz="1600" dirty="0" smtClean="0"/>
              <a:t>vlnovka, která falšování znemožňuje.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>
                <a:effectLst/>
              </a:rPr>
              <a:t>Příkladem je desítková nebo </a:t>
            </a:r>
            <a:r>
              <a:rPr lang="cs-CZ" sz="1600" dirty="0" err="1" smtClean="0">
                <a:effectLst/>
              </a:rPr>
              <a:t>šedesátková</a:t>
            </a:r>
            <a:r>
              <a:rPr lang="cs-CZ" sz="1600" dirty="0" smtClean="0">
                <a:effectLst/>
              </a:rPr>
              <a:t> používané v běžném životě.</a:t>
            </a:r>
            <a:endParaRPr lang="cs-CZ" sz="1600" dirty="0">
              <a:effectLst/>
            </a:endParaRP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0472" y="4653136"/>
            <a:ext cx="8460000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Nepoziční číselná soustava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sz="1600" dirty="0" smtClean="0"/>
              <a:t>Způsob </a:t>
            </a:r>
            <a:r>
              <a:rPr lang="cs-CZ" sz="1600" dirty="0"/>
              <a:t>reprezentace čísel, ve kterém </a:t>
            </a:r>
            <a:r>
              <a:rPr lang="cs-CZ" sz="1600" b="1" dirty="0"/>
              <a:t>není</a:t>
            </a:r>
            <a:r>
              <a:rPr lang="cs-CZ" sz="1600" dirty="0"/>
              <a:t> hodnota číslice dána jejím umístěním v dané sekvenci číslic. Tyto způsoby zápisu čísel se dnes již téměř nepoužívají a jsou považovány za </a:t>
            </a:r>
            <a:r>
              <a:rPr lang="cs-CZ" sz="1600" dirty="0" smtClean="0"/>
              <a:t>zastaralé. Příkladem jsou např. římské číslice.</a:t>
            </a: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Zápis čísel v různých kulturách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8800"/>
            <a:ext cx="8460000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Mayové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</a:t>
            </a:r>
            <a:r>
              <a:rPr lang="cs-CZ" dirty="0"/>
              <a:t>nejčastěji dvacítkovou </a:t>
            </a:r>
            <a:r>
              <a:rPr lang="cs-CZ" dirty="0" smtClean="0"/>
              <a:t>soustavu.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Znali a používali nulu</a:t>
            </a:r>
            <a:r>
              <a:rPr lang="cs-CZ" dirty="0"/>
              <a:t>. Byla vyobrazena pomocí </a:t>
            </a:r>
            <a:r>
              <a:rPr lang="cs-CZ" dirty="0" smtClean="0"/>
              <a:t>lastury.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Pro ostatní číslice používali</a:t>
            </a:r>
            <a:r>
              <a:rPr lang="cs-CZ" dirty="0"/>
              <a:t> </a:t>
            </a:r>
            <a:r>
              <a:rPr lang="cs-CZ" dirty="0" smtClean="0"/>
              <a:t>tyto znaky.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6" name="Picture 2" descr="http://www.freeside.cz/monika/zapis_cisel/img/mayove1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153" y="3068960"/>
            <a:ext cx="4631694" cy="265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70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196752"/>
            <a:ext cx="8460000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Egypťané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desítkovou soustavu.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Neznali nulu.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Pro ostatní číslice používali</a:t>
            </a:r>
            <a:r>
              <a:rPr lang="cs-CZ" dirty="0"/>
              <a:t> </a:t>
            </a:r>
            <a:r>
              <a:rPr lang="cs-CZ" dirty="0" smtClean="0"/>
              <a:t>tyto znaky.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180037"/>
              </p:ext>
            </p:extLst>
          </p:nvPr>
        </p:nvGraphicFramePr>
        <p:xfrm>
          <a:off x="342000" y="2777460"/>
          <a:ext cx="8460000" cy="2811780"/>
        </p:xfrm>
        <a:graphic>
          <a:graphicData uri="http://schemas.openxmlformats.org/drawingml/2006/table">
            <a:tbl>
              <a:tblPr/>
              <a:tblGrid>
                <a:gridCol w="1692000"/>
                <a:gridCol w="2167880"/>
                <a:gridCol w="4600120"/>
              </a:tblGrid>
              <a:tr h="0">
                <a:tc>
                  <a:txBody>
                    <a:bodyPr/>
                    <a:lstStyle/>
                    <a:p>
                      <a:pPr algn="l" rtl="0"/>
                      <a:r>
                        <a:rPr lang="cs-CZ" b="1" dirty="0" smtClean="0"/>
                        <a:t>                      Číslo</a:t>
                      </a:r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b="1" dirty="0"/>
                        <a:t>Egyptský zápis</a:t>
                      </a:r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b="1"/>
                        <a:t>Význam znaku v textu</a:t>
                      </a:r>
                      <a:endParaRPr lang="cs-CZ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 dirty="0"/>
                        <a:t>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/>
                        <a:t>měřící hůl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dirty="0"/>
                        <a:t>kravská pouta na přední nohy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 dirty="0"/>
                        <a:t>100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dirty="0" smtClean="0"/>
                        <a:t>měřicí </a:t>
                      </a:r>
                      <a:r>
                        <a:rPr lang="cs-CZ" dirty="0"/>
                        <a:t>provazec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1 000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dirty="0"/>
                        <a:t>květ lotosu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10 000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dirty="0"/>
                        <a:t>ukazovák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100 000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dirty="0"/>
                        <a:t>pulec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1 000 000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pl-PL" dirty="0" smtClean="0"/>
                        <a:t>bůh, </a:t>
                      </a:r>
                      <a:r>
                        <a:rPr lang="pl-PL" dirty="0"/>
                        <a:t>jeden z osmi prabohů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 rtl="0"/>
                      <a:r>
                        <a:rPr lang="cs-CZ"/>
                        <a:t>10 000 000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dirty="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slunce či obzor</a:t>
                      </a:r>
                      <a:endParaRPr lang="cs-CZ" dirty="0"/>
                    </a:p>
                  </a:txBody>
                  <a:tcPr marL="18000" marR="18000" marT="18000" marB="18000">
                    <a:lnL>
                      <a:noFill/>
                    </a:lnL>
                    <a:lnR w="12700" cmpd="sng">
                      <a:noFill/>
                      <a:prstDash val="solid"/>
                    </a:lnR>
                    <a:lnT>
                      <a:noFill/>
                    </a:lnT>
                    <a:lnB w="12700" cmpd="sng">
                      <a:noFill/>
                      <a:prstDash val="soli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http://www.freeside.cz/monika/zapis_cisel/img/e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388" y="3068960"/>
            <a:ext cx="1905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freeside.cz/monika/zapis_cisel/img/e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571" y="3439991"/>
            <a:ext cx="314325" cy="26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ttp://www.freeside.cz/monika/zapis_cisel/img/e3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438" y="3740274"/>
            <a:ext cx="171450" cy="20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freeside.cz/monika/zapis_cisel/img/e4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388" y="4015116"/>
            <a:ext cx="190500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www.freeside.cz/monika/zapis_cisel/img/e5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338" y="4365631"/>
            <a:ext cx="209550" cy="26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freeside.cz/monika/zapis_cisel/img/e6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74518"/>
            <a:ext cx="390525" cy="16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www.freeside.cz/monika/zapis_cisel/img/e7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691236"/>
            <a:ext cx="247650" cy="25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freeside.cz/monika/zapis_cisel/img/e8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820" y="5324450"/>
            <a:ext cx="266700" cy="20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36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196752"/>
            <a:ext cx="8460000" cy="21236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Sumerové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</a:t>
            </a:r>
            <a:r>
              <a:rPr lang="cs-CZ" dirty="0"/>
              <a:t>pro zápis čísel abstraktní znaky, jejich systém zápisu čísel byl značně </a:t>
            </a:r>
            <a:r>
              <a:rPr lang="cs-CZ" dirty="0" smtClean="0"/>
              <a:t>rozvinutý, ale nepřehledný.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</a:t>
            </a:r>
            <a:r>
              <a:rPr lang="cs-CZ" dirty="0" err="1"/>
              <a:t>šedesátkovou</a:t>
            </a:r>
            <a:r>
              <a:rPr lang="cs-CZ" dirty="0"/>
              <a:t> </a:t>
            </a:r>
            <a:r>
              <a:rPr lang="cs-CZ" dirty="0" smtClean="0"/>
              <a:t>soustavu.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Zajímavostí </a:t>
            </a:r>
            <a:r>
              <a:rPr lang="cs-CZ" dirty="0"/>
              <a:t>je, že Sumerové rozdělovali den na 24 hodin, kde každá hodina měla 60 minut a každá minuta 60 sekund. Toto vnímání času přežilo 4000 </a:t>
            </a:r>
            <a:r>
              <a:rPr lang="cs-CZ" dirty="0" smtClean="0"/>
              <a:t>let!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Příklad sumerských znaků: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3635732"/>
            <a:ext cx="1331208" cy="36933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Číslo 1</a:t>
            </a:r>
            <a:endParaRPr lang="cs-CZ" dirty="0"/>
          </a:p>
        </p:txBody>
      </p:sp>
      <p:pic>
        <p:nvPicPr>
          <p:cNvPr id="3074" name="Picture 2" descr="http://www.freeside.cz/monika/zapis_cisel/img/s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360040" cy="42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freeside.cz/monika/zapis_cisel/img/s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43" y="4068280"/>
            <a:ext cx="324565" cy="369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827584" y="4077072"/>
            <a:ext cx="1331208" cy="36933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Číslo 10</a:t>
            </a:r>
            <a:endParaRPr lang="cs-CZ" dirty="0"/>
          </a:p>
        </p:txBody>
      </p:sp>
      <p:pic>
        <p:nvPicPr>
          <p:cNvPr id="3078" name="Picture 6" descr="http://www.freeside.cz/monika/zapis_cisel/img/s3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42" y="4581128"/>
            <a:ext cx="1912967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483768" y="4859868"/>
            <a:ext cx="1547232" cy="369332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Zápis čísla 59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37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124744"/>
            <a:ext cx="846000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Aztékové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</a:t>
            </a:r>
            <a:r>
              <a:rPr lang="cs-CZ" dirty="0"/>
              <a:t>bodový systém, který však znal jen čísla do </a:t>
            </a:r>
            <a:r>
              <a:rPr lang="cs-CZ" dirty="0" smtClean="0"/>
              <a:t>dvaceti.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Pro </a:t>
            </a:r>
            <a:r>
              <a:rPr lang="cs-CZ" dirty="0"/>
              <a:t>vyšší počty bylo nutno zavést nové znaky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098" name="Picture 2" descr="http://www.freeside.cz/monika/zapis_cisel/img/aztekove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60851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60472" y="3861048"/>
            <a:ext cx="84600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Pokud pak šlo o nějaké zboží, pod počet se připojil obrázek </a:t>
            </a:r>
            <a:r>
              <a:rPr lang="cs-CZ" dirty="0" smtClean="0"/>
              <a:t>dotyčného předmětu.</a:t>
            </a:r>
            <a:endParaRPr lang="cs-CZ" dirty="0"/>
          </a:p>
        </p:txBody>
      </p:sp>
      <p:pic>
        <p:nvPicPr>
          <p:cNvPr id="4100" name="Picture 4" descr="http://www.freeside.cz/monika/zapis_cisel/img/aztekove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75" y="4308839"/>
            <a:ext cx="35242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759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295465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Indové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Jsou považováni za zakladatele našeho pozičního </a:t>
            </a:r>
            <a:r>
              <a:rPr lang="cs-CZ" dirty="0" smtClean="0"/>
              <a:t>systému.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Používali dva </a:t>
            </a:r>
            <a:r>
              <a:rPr lang="cs-CZ" dirty="0"/>
              <a:t>typy zápisů </a:t>
            </a:r>
            <a:r>
              <a:rPr lang="cs-CZ" dirty="0" smtClean="0"/>
              <a:t>čísel, tzv. </a:t>
            </a:r>
            <a:r>
              <a:rPr lang="cs-CZ" b="1" dirty="0" err="1"/>
              <a:t>bráhmi</a:t>
            </a:r>
            <a:r>
              <a:rPr lang="cs-CZ" dirty="0"/>
              <a:t> a </a:t>
            </a:r>
            <a:r>
              <a:rPr lang="cs-CZ" b="1" dirty="0" err="1"/>
              <a:t>kharost</a:t>
            </a:r>
            <a:r>
              <a:rPr lang="cs-CZ" dirty="0"/>
              <a:t>. Náš systém pravděpodobně vychází z </a:t>
            </a:r>
            <a:r>
              <a:rPr lang="cs-CZ" dirty="0" err="1"/>
              <a:t>bráhmi</a:t>
            </a:r>
            <a:r>
              <a:rPr lang="cs-CZ" dirty="0"/>
              <a:t>. Čísla jedna až tři se značila čárkami, ale další čísla již měla znaky psané jedním tahem.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Přibližně v 7. století se v Indii objevilo číslo </a:t>
            </a:r>
            <a:r>
              <a:rPr lang="cs-CZ" dirty="0" smtClean="0"/>
              <a:t>nula. </a:t>
            </a:r>
            <a:r>
              <a:rPr lang="cs-CZ" dirty="0"/>
              <a:t>Čísla jako 1000 nebo 10 000 se tedy začala psát pomocí počtu stovek nebo tisíců. Tato čísla postupně převzali Arabové a Řekové. Objevila se také v Itálii, indický zápis byl totiž jednoduchý a přehledný.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Ukázka </a:t>
            </a:r>
            <a:r>
              <a:rPr lang="cs-CZ" dirty="0"/>
              <a:t>vývoje čísel. První </a:t>
            </a:r>
            <a:r>
              <a:rPr lang="cs-CZ" dirty="0" smtClean="0"/>
              <a:t>obrázek </a:t>
            </a:r>
            <a:r>
              <a:rPr lang="cs-CZ" dirty="0"/>
              <a:t>ukazuje vývoj psaní číslice 2 ve středověku, další pak různá období a čísla desítkové </a:t>
            </a:r>
            <a:r>
              <a:rPr lang="cs-CZ" dirty="0" smtClean="0"/>
              <a:t>soustavy.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122" name="Picture 2" descr="http://www.freeside.cz/monika/zapis_cisel/img/indove1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60" y="4267547"/>
            <a:ext cx="3886200" cy="77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freeside.cz/monika/zapis_cisel/img/indove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180" y="4128864"/>
            <a:ext cx="46863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41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21236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Římané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Ještě dlouho však trval v některých zemích Evropy odpor k používání indických číslic. Také u nás přežívaly číslice </a:t>
            </a:r>
            <a:r>
              <a:rPr lang="cs-CZ" dirty="0" smtClean="0"/>
              <a:t>římské.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Římská </a:t>
            </a:r>
            <a:r>
              <a:rPr lang="cs-CZ" dirty="0"/>
              <a:t>čísla vznikla přirozenou cestou. Římané počítali na prstech. Čísla jako 1, 2 a 3 a jím odpovídající znaky I, II a III graficky vyjadřují jednotlivé prsty. Čísla V a X mají svůj původ v lidské </a:t>
            </a:r>
            <a:r>
              <a:rPr lang="cs-CZ" dirty="0" smtClean="0"/>
              <a:t>ruce, čísla 50, 100, 500 a 1000 v latinském vyjádření hodnoty.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Římská číselná </a:t>
            </a:r>
            <a:r>
              <a:rPr lang="cs-CZ" dirty="0" err="1" smtClean="0"/>
              <a:t>soustave</a:t>
            </a:r>
            <a:r>
              <a:rPr lang="cs-CZ" dirty="0" smtClean="0"/>
              <a:t> je nepoziční.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6" name="Picture 2" descr="Římské V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7002"/>
            <a:ext cx="1081532" cy="1451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Římské X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048" y="4142894"/>
            <a:ext cx="812800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Římské C &gt; 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43052"/>
            <a:ext cx="2017583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Římské M &gt; 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38944"/>
            <a:ext cx="1932632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60472" y="3438292"/>
            <a:ext cx="1259200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Číslice V (5)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3438292"/>
            <a:ext cx="1403216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Číslice X (10)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995935" y="3429000"/>
            <a:ext cx="2160241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Číslice C, latinsky </a:t>
            </a:r>
            <a:r>
              <a:rPr lang="cs-CZ" b="1" dirty="0" err="1" smtClean="0"/>
              <a:t>centum</a:t>
            </a:r>
            <a:r>
              <a:rPr lang="cs-CZ" dirty="0" smtClean="0"/>
              <a:t> (100) a číslice L (50)</a:t>
            </a:r>
          </a:p>
          <a:p>
            <a:r>
              <a:rPr lang="cs-CZ" dirty="0" smtClean="0"/>
              <a:t>jako polovina ze sta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3438292"/>
            <a:ext cx="2160241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Číslice M, latinsky </a:t>
            </a:r>
            <a:r>
              <a:rPr lang="cs-CZ" b="1" dirty="0" err="1" smtClean="0"/>
              <a:t>mille</a:t>
            </a:r>
            <a:r>
              <a:rPr lang="cs-CZ" dirty="0" smtClean="0"/>
              <a:t> (1000) a číslice D (500)</a:t>
            </a:r>
          </a:p>
          <a:p>
            <a:r>
              <a:rPr lang="cs-CZ" dirty="0" smtClean="0"/>
              <a:t>jako polovina z tisíce</a:t>
            </a:r>
          </a:p>
        </p:txBody>
      </p:sp>
    </p:spTree>
    <p:extLst>
      <p:ext uri="{BB962C8B-B14F-4D97-AF65-F5344CB8AC3E}">
        <p14:creationId xmlns:p14="http://schemas.microsoft.com/office/powerpoint/2010/main" val="298878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17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1700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Desítková, nejčastější použití v běžném životě i v technické praxi.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err="1"/>
              <a:t>Šedesátková</a:t>
            </a:r>
            <a:r>
              <a:rPr lang="cs-CZ" sz="2000" dirty="0"/>
              <a:t>, měření času a úhlů.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Římské číslice, dnes se používají např. na cifernících hodin, označení kapitol textu apod.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Dvojková, informatika, číslicová technika, elektronika.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Šestnáctková, díky jednoduchému </a:t>
            </a:r>
            <a:r>
              <a:rPr lang="cs-CZ" sz="2000" dirty="0"/>
              <a:t>vzájemnému převodu mezi šestnáctkovou a dvojkovou </a:t>
            </a:r>
            <a:r>
              <a:rPr lang="cs-CZ" sz="2000" dirty="0" smtClean="0"/>
              <a:t>soustavou (16 je čtvrtou mocnou dvojky), </a:t>
            </a:r>
            <a:r>
              <a:rPr lang="cs-CZ" sz="2000" dirty="0"/>
              <a:t>se </a:t>
            </a:r>
            <a:r>
              <a:rPr lang="cs-CZ" sz="2000" dirty="0" smtClean="0"/>
              <a:t>často </a:t>
            </a:r>
            <a:r>
              <a:rPr lang="cs-CZ" sz="2000" dirty="0"/>
              <a:t>používá v oblasti informatiky, například pro adresy v operační paměti </a:t>
            </a:r>
            <a:r>
              <a:rPr lang="cs-CZ" sz="2000" dirty="0" smtClean="0"/>
              <a:t>počítače.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Osmičková, opět díky snadné převoditelnosti </a:t>
            </a:r>
            <a:r>
              <a:rPr lang="cs-CZ" sz="2000" dirty="0"/>
              <a:t>do </a:t>
            </a:r>
            <a:r>
              <a:rPr lang="cs-CZ" sz="2000" dirty="0" smtClean="0"/>
              <a:t>dvojkové </a:t>
            </a:r>
            <a:r>
              <a:rPr lang="cs-CZ" sz="2000" dirty="0"/>
              <a:t>soustavy (8 je </a:t>
            </a:r>
            <a:r>
              <a:rPr lang="cs-CZ" sz="2000" dirty="0" smtClean="0"/>
              <a:t>třetí mocninou </a:t>
            </a:r>
            <a:r>
              <a:rPr lang="cs-CZ" sz="2000" dirty="0"/>
              <a:t>dvojky), </a:t>
            </a:r>
            <a:r>
              <a:rPr lang="cs-CZ" sz="2000" dirty="0" smtClean="0"/>
              <a:t>se často používá </a:t>
            </a:r>
            <a:r>
              <a:rPr lang="cs-CZ" sz="2000" dirty="0"/>
              <a:t>v oblasti </a:t>
            </a:r>
            <a:r>
              <a:rPr lang="cs-CZ" sz="2000" dirty="0" smtClean="0"/>
              <a:t>informatiky.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Používané číselné soustavy</a:t>
            </a:r>
            <a:endParaRPr lang="cs-CZ" sz="2400" b="1" dirty="0"/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515719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Pokud není jasné, v jaké číselné soustavě pracujeme, uvádíme </a:t>
            </a:r>
            <a:r>
              <a:rPr lang="cs-CZ" sz="2000" dirty="0" smtClean="0"/>
              <a:t>použitou číselnou soustavu </a:t>
            </a:r>
            <a:r>
              <a:rPr lang="cs-CZ" sz="2000" dirty="0"/>
              <a:t>jako </a:t>
            </a:r>
            <a:r>
              <a:rPr lang="cs-CZ" sz="2000" dirty="0" smtClean="0"/>
              <a:t>index za číslem.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Vysvětlete pojem poziční a nepoziční číselná soustava.</a:t>
            </a:r>
          </a:p>
          <a:p>
            <a:r>
              <a:rPr lang="cs-CZ" sz="2000" dirty="0" smtClean="0"/>
              <a:t>Uveďte příklady poziční a nepoziční číselné soustavy.</a:t>
            </a:r>
          </a:p>
          <a:p>
            <a:r>
              <a:rPr lang="cs-CZ" sz="2000" dirty="0" smtClean="0"/>
              <a:t>Jaké znáte číselné soustavy.</a:t>
            </a:r>
          </a:p>
          <a:p>
            <a:r>
              <a:rPr lang="cs-CZ" sz="2000" dirty="0" smtClean="0"/>
              <a:t>Jaké číselné soustavy používáme v běžném životě?</a:t>
            </a:r>
          </a:p>
          <a:p>
            <a:r>
              <a:rPr lang="cs-CZ" sz="2000" dirty="0"/>
              <a:t>Jaké číselné soustavy používáme </a:t>
            </a:r>
            <a:r>
              <a:rPr lang="cs-CZ" sz="2000" dirty="0" smtClean="0"/>
              <a:t>ve vědě a technice?</a:t>
            </a:r>
          </a:p>
          <a:p>
            <a:r>
              <a:rPr lang="cs-CZ" sz="2000" dirty="0" smtClean="0"/>
              <a:t>Jaký národ je považován za zakladatele našeho pozičního systému?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58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83976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472" y="4322914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MÜLLEROVÁ, Monika. </a:t>
            </a:r>
            <a:r>
              <a:rPr lang="cs-CZ" sz="2000" i="1" dirty="0"/>
              <a:t>Zápis čísel v různých kulturách</a:t>
            </a:r>
            <a:r>
              <a:rPr lang="cs-CZ" sz="2000" dirty="0"/>
              <a:t> [online]. [cit. </a:t>
            </a:r>
            <a:r>
              <a:rPr lang="cs-CZ" sz="2000" dirty="0" smtClean="0"/>
              <a:t>3.8.2013]. </a:t>
            </a:r>
            <a:r>
              <a:rPr lang="cs-CZ" sz="2000" dirty="0"/>
              <a:t>Dostupný na WWW: http://www.freeside.cz/monika/zapis_cisel/index.html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0472" y="5169386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BUREŠ, Jiří. </a:t>
            </a:r>
            <a:r>
              <a:rPr lang="cs-CZ" sz="2000" i="1" dirty="0"/>
              <a:t>Římská čísla</a:t>
            </a:r>
            <a:r>
              <a:rPr lang="cs-CZ" sz="2000" dirty="0"/>
              <a:t> [online]. [cit. </a:t>
            </a:r>
            <a:r>
              <a:rPr lang="cs-CZ" sz="2000" dirty="0" smtClean="0"/>
              <a:t>3.8.2013]. </a:t>
            </a:r>
            <a:r>
              <a:rPr lang="cs-CZ" sz="2000" dirty="0"/>
              <a:t>Dostupný na WWW: http://www.converter.cz/prevody/rimska-cisla.htm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0472" y="206084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0472" y="2924944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0472" y="3789040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2264</TotalTime>
  <Words>899</Words>
  <Application>Microsoft Office PowerPoint</Application>
  <PresentationFormat>Předvádění na obrazovce (4:3)</PresentationFormat>
  <Paragraphs>145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153</cp:revision>
  <dcterms:created xsi:type="dcterms:W3CDTF">2010-11-01T23:40:31Z</dcterms:created>
  <dcterms:modified xsi:type="dcterms:W3CDTF">2014-01-12T23:14:53Z</dcterms:modified>
</cp:coreProperties>
</file>