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5" r:id="rId3"/>
    <p:sldId id="280" r:id="rId4"/>
    <p:sldId id="279" r:id="rId5"/>
    <p:sldId id="286" r:id="rId6"/>
    <p:sldId id="284" r:id="rId7"/>
    <p:sldId id="282" r:id="rId8"/>
    <p:sldId id="285" r:id="rId9"/>
    <p:sldId id="278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13. 1. 2014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13. 1. 2014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13. 1. 2014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1.jpe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765167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Obecné vyjádření čísla, popis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šestnáctkové a osmičkové soustavy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Vyjádření čísla, polynom, soustava šestnáctková, osmičková, základ, váha, řád, koeficienty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Elektronika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Karel </a:t>
                      </a:r>
                      <a:r>
                        <a:rPr lang="cs-CZ" sz="1200" dirty="0" err="1" smtClean="0">
                          <a:effectLst/>
                        </a:rPr>
                        <a:t>Filas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dataprojektor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ročník, žáci 18 – 19 let, maturitní obor Mechanik seřizovač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Šestnáctková a osmičková soustava</a:t>
            </a:r>
            <a:endParaRPr lang="cs-CZ" sz="28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VY_32_INOVACE_08_143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Vyjádření čísla v číselné soustavě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06148"/>
            <a:ext cx="8460000" cy="12003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Číslo je abstraktní pojem. V praxi jim vyjadřujeme počet, množství nebo velikost. V různých </a:t>
            </a:r>
            <a:r>
              <a:rPr lang="cs-CZ" dirty="0" smtClean="0"/>
              <a:t>technických </a:t>
            </a:r>
            <a:r>
              <a:rPr lang="cs-CZ" dirty="0"/>
              <a:t>zařízeních se pro zpracování nebo pro přenos převede číselný údaj do tzv. unitárního kódu tím, že se číslo vyjádří počtem po sobě jdoucích impulsů.</a:t>
            </a: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Každé </a:t>
            </a:r>
            <a:r>
              <a:rPr lang="cs-CZ" dirty="0"/>
              <a:t>přirozené číslo </a:t>
            </a:r>
            <a:r>
              <a:rPr lang="cs-CZ" b="1" i="1" dirty="0"/>
              <a:t>N</a:t>
            </a:r>
            <a:r>
              <a:rPr lang="cs-CZ" dirty="0"/>
              <a:t> lze zapsat pomocí polynomu ve </a:t>
            </a:r>
            <a:r>
              <a:rPr lang="cs-CZ" dirty="0" smtClean="0"/>
              <a:t>tvaru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8709" y="3429000"/>
            <a:ext cx="8460000" cy="25853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kde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b="1" dirty="0" smtClean="0"/>
              <a:t>N</a:t>
            </a:r>
            <a:r>
              <a:rPr lang="cs-CZ" dirty="0" smtClean="0"/>
              <a:t> je číslo </a:t>
            </a:r>
            <a:r>
              <a:rPr lang="cs-CZ" dirty="0"/>
              <a:t>vyjádřené v číselné soustavě o základu z.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b="1" dirty="0" smtClean="0"/>
              <a:t>z</a:t>
            </a:r>
            <a:r>
              <a:rPr lang="cs-CZ" dirty="0" smtClean="0"/>
              <a:t> je základ </a:t>
            </a:r>
            <a:r>
              <a:rPr lang="cs-CZ" dirty="0"/>
              <a:t>číselné soustavy, kladné číslo větší než jedna, mocnina čísla z udává řád 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b="1" dirty="0" err="1" smtClean="0"/>
              <a:t>a</a:t>
            </a:r>
            <a:r>
              <a:rPr lang="cs-CZ" b="1" baseline="-25000" dirty="0" err="1" smtClean="0"/>
              <a:t>i</a:t>
            </a:r>
            <a:r>
              <a:rPr lang="cs-CZ" dirty="0" smtClean="0"/>
              <a:t> číselné </a:t>
            </a:r>
            <a:r>
              <a:rPr lang="cs-CZ" dirty="0"/>
              <a:t>koeficienty pro něž platí </a:t>
            </a:r>
            <a:r>
              <a:rPr lang="cs-CZ" b="1" dirty="0" err="1"/>
              <a:t>a</a:t>
            </a:r>
            <a:r>
              <a:rPr lang="cs-CZ" b="1" baseline="-25000" dirty="0" err="1"/>
              <a:t>i</a:t>
            </a:r>
            <a:r>
              <a:rPr lang="cs-CZ" dirty="0"/>
              <a:t> &lt;0, 1, 2,…, z-1&gt;. Nazýváme je číslice neboli cifry, o číslici </a:t>
            </a:r>
            <a:r>
              <a:rPr lang="cs-CZ" b="1" dirty="0" err="1"/>
              <a:t>a</a:t>
            </a:r>
            <a:r>
              <a:rPr lang="cs-CZ" b="1" baseline="-25000" dirty="0" err="1"/>
              <a:t>i</a:t>
            </a:r>
            <a:r>
              <a:rPr lang="cs-CZ" dirty="0"/>
              <a:t> říkáme, že je číslicí </a:t>
            </a:r>
            <a:r>
              <a:rPr lang="cs-CZ" b="1" dirty="0"/>
              <a:t>i-</a:t>
            </a:r>
            <a:r>
              <a:rPr lang="cs-CZ" b="1" dirty="0" err="1"/>
              <a:t>tého</a:t>
            </a:r>
            <a:r>
              <a:rPr lang="cs-CZ" dirty="0"/>
              <a:t> řádu</a:t>
            </a:r>
            <a:r>
              <a:rPr lang="cs-CZ" dirty="0"/>
              <a:t>. Označuje se také jako váha.</a:t>
            </a:r>
            <a:endParaRPr lang="cs-CZ" dirty="0" smtClean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Koeficient </a:t>
            </a:r>
            <a:r>
              <a:rPr lang="cs-CZ" b="1" dirty="0" err="1"/>
              <a:t>a</a:t>
            </a:r>
            <a:r>
              <a:rPr lang="cs-CZ" b="1" baseline="-25000" dirty="0" err="1"/>
              <a:t>i</a:t>
            </a:r>
            <a:r>
              <a:rPr lang="cs-CZ" dirty="0"/>
              <a:t> </a:t>
            </a:r>
            <a:r>
              <a:rPr lang="cs-CZ" dirty="0" smtClean="0"/>
              <a:t>udává kolikrát příslušný řád v čísle obsažen.</a:t>
            </a:r>
            <a:endParaRPr lang="cs-CZ" dirty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Nejvyšší koeficient je vždy o 1 menší než základ </a:t>
            </a:r>
            <a:r>
              <a:rPr lang="cs-CZ" b="1" i="1" dirty="0"/>
              <a:t>z</a:t>
            </a:r>
            <a:r>
              <a:rPr lang="cs-CZ" dirty="0"/>
              <a:t> (z – 1), </a:t>
            </a:r>
            <a:r>
              <a:rPr lang="cs-CZ" b="1" dirty="0" smtClean="0"/>
              <a:t>n </a:t>
            </a:r>
            <a:r>
              <a:rPr lang="cs-CZ" dirty="0" smtClean="0"/>
              <a:t>je </a:t>
            </a:r>
            <a:r>
              <a:rPr lang="cs-CZ" dirty="0"/>
              <a:t>počet řádových </a:t>
            </a:r>
            <a:r>
              <a:rPr lang="cs-CZ" dirty="0" smtClean="0"/>
              <a:t>míst.</a:t>
            </a:r>
            <a:endParaRPr lang="cs-CZ" dirty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Hodnota </a:t>
            </a:r>
            <a:r>
              <a:rPr lang="cs-CZ" dirty="0"/>
              <a:t>každé číslice </a:t>
            </a:r>
            <a:r>
              <a:rPr lang="cs-CZ" b="1" dirty="0" smtClean="0"/>
              <a:t>je dána </a:t>
            </a:r>
            <a:r>
              <a:rPr lang="cs-CZ" b="1" dirty="0"/>
              <a:t>její pozicí </a:t>
            </a:r>
            <a:r>
              <a:rPr lang="cs-CZ" dirty="0"/>
              <a:t>v sekvenci symbolů. Každá číslice má touto pozicí dánu svou váhu pro výpočet celkové hodnoty </a:t>
            </a:r>
            <a:r>
              <a:rPr lang="cs-CZ" dirty="0" smtClean="0"/>
              <a:t>čísla.</a:t>
            </a: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5598600"/>
              </p:ext>
            </p:extLst>
          </p:nvPr>
        </p:nvGraphicFramePr>
        <p:xfrm>
          <a:off x="1389601" y="2924944"/>
          <a:ext cx="6364799" cy="46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name="Rovnice" r:id="rId6" imgW="3238500" imgH="241300" progId="Equation.3">
                  <p:embed/>
                </p:oleObj>
              </mc:Choice>
              <mc:Fallback>
                <p:oleObj name="Rovnice" r:id="rId6" imgW="3238500" imgH="24130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89601" y="2924944"/>
                        <a:ext cx="6364799" cy="4680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60000" y="1052736"/>
            <a:ext cx="8460000" cy="286232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Tento zápis nazýváme rozvojem čísla </a:t>
            </a:r>
            <a:r>
              <a:rPr lang="cs-CZ" b="1" i="1" dirty="0"/>
              <a:t>N</a:t>
            </a:r>
            <a:r>
              <a:rPr lang="cs-CZ" dirty="0"/>
              <a:t> v soustavě o základu </a:t>
            </a:r>
            <a:r>
              <a:rPr lang="cs-CZ" b="1" i="1" dirty="0" smtClean="0"/>
              <a:t>z</a:t>
            </a:r>
            <a:r>
              <a:rPr lang="cs-CZ" dirty="0" smtClean="0"/>
              <a:t>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Číslo </a:t>
            </a:r>
            <a:r>
              <a:rPr lang="cs-CZ" dirty="0"/>
              <a:t>N běžně píšeme pouze pomocí </a:t>
            </a:r>
            <a:r>
              <a:rPr lang="cs-CZ" dirty="0" err="1"/>
              <a:t>koeficietů</a:t>
            </a:r>
            <a:r>
              <a:rPr lang="cs-CZ" dirty="0"/>
              <a:t> </a:t>
            </a:r>
            <a:r>
              <a:rPr lang="cs-CZ" b="1" dirty="0" err="1"/>
              <a:t>a</a:t>
            </a:r>
            <a:r>
              <a:rPr lang="cs-CZ" b="1" baseline="-25000" dirty="0" err="1"/>
              <a:t>i</a:t>
            </a:r>
            <a:r>
              <a:rPr lang="cs-CZ" dirty="0"/>
              <a:t> seřazených od nejvyššího řádu zleva doprava. Tento zápis nazýváme pozičním zápisem přirozeného čísla </a:t>
            </a:r>
            <a:r>
              <a:rPr lang="cs-CZ" b="1" dirty="0"/>
              <a:t>N</a:t>
            </a:r>
            <a:r>
              <a:rPr lang="cs-CZ" dirty="0"/>
              <a:t> v soustavě o základu </a:t>
            </a:r>
            <a:r>
              <a:rPr lang="cs-CZ" b="1" i="1" dirty="0"/>
              <a:t>z</a:t>
            </a:r>
            <a:r>
              <a:rPr lang="cs-CZ" dirty="0"/>
              <a:t>. Označení poziční znamená, že každá číslice má v zápisu čísla na jiném místě (jiné pozici) odlišný význam. Například 724 se nerovná </a:t>
            </a:r>
            <a:r>
              <a:rPr lang="cs-CZ" dirty="0" smtClean="0"/>
              <a:t>472.</a:t>
            </a:r>
            <a:endParaRPr lang="cs-CZ" dirty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V praxi se běžně používá soustava o základu deset (desítková, decimální). Tehdy v zápisu čísla nepoužíváme ani označení základu </a:t>
            </a:r>
            <a:r>
              <a:rPr lang="cs-CZ" b="1" i="1" dirty="0" smtClean="0"/>
              <a:t>z</a:t>
            </a:r>
            <a:r>
              <a:rPr lang="cs-CZ" dirty="0" smtClean="0"/>
              <a:t>. </a:t>
            </a:r>
            <a:r>
              <a:rPr lang="cs-CZ" dirty="0"/>
              <a:t>Ve výpočetní a číslicové technice, v elektronice apod. používáme ještě soustavy o základu dva (dvojková, binární), šestnáct (šestnáctková, hexadecimální) a někdy i osm (osmičková, </a:t>
            </a:r>
            <a:r>
              <a:rPr lang="cs-CZ" dirty="0" err="1"/>
              <a:t>oktalová</a:t>
            </a:r>
            <a:r>
              <a:rPr lang="cs-CZ" dirty="0" smtClean="0"/>
              <a:t>).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Pomocí polynomu lze </a:t>
            </a:r>
            <a:r>
              <a:rPr lang="cs-CZ" dirty="0" smtClean="0"/>
              <a:t>samozřejmě vyjádřit </a:t>
            </a:r>
            <a:r>
              <a:rPr lang="cs-CZ" dirty="0"/>
              <a:t>i číslo reálné, tedy včetně desetinných </a:t>
            </a:r>
            <a:r>
              <a:rPr lang="cs-CZ" dirty="0" smtClean="0"/>
              <a:t>míst.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61006527"/>
              </p:ext>
            </p:extLst>
          </p:nvPr>
        </p:nvGraphicFramePr>
        <p:xfrm>
          <a:off x="866518" y="4221088"/>
          <a:ext cx="7446963" cy="3603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0" name="Rovnice" r:id="rId5" imgW="4927320" imgH="241200" progId="Equation.3">
                  <p:embed/>
                </p:oleObj>
              </mc:Choice>
              <mc:Fallback>
                <p:oleObj name="Rovnice" r:id="rId5" imgW="4927320" imgH="24120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66518" y="4221088"/>
                        <a:ext cx="7446963" cy="3603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1" name="Čárový popisek 2 20"/>
          <p:cNvSpPr/>
          <p:nvPr/>
        </p:nvSpPr>
        <p:spPr>
          <a:xfrm>
            <a:off x="5868144" y="5013176"/>
            <a:ext cx="1224136" cy="216000"/>
          </a:xfrm>
          <a:prstGeom prst="borderCallout2">
            <a:avLst>
              <a:gd name="adj1" fmla="val 49940"/>
              <a:gd name="adj2" fmla="val -2257"/>
              <a:gd name="adj3" fmla="val 43642"/>
              <a:gd name="adj4" fmla="val -19228"/>
              <a:gd name="adj5" fmla="val -222098"/>
              <a:gd name="adj6" fmla="val -19421"/>
            </a:avLst>
          </a:prstGeom>
          <a:solidFill>
            <a:srgbClr val="FFFFCC"/>
          </a:solidFill>
          <a:ln w="6350">
            <a:solidFill>
              <a:schemeClr val="tx1"/>
            </a:solidFill>
            <a:tailEnd type="stealth" w="med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desetinná část</a:t>
            </a:r>
            <a:endParaRPr lang="cs-CZ" sz="12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565900" y="5445224"/>
            <a:ext cx="6012200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Nejnižší řád kladné části čísla je vždy 1, protože z</a:t>
            </a:r>
            <a:r>
              <a:rPr lang="cs-CZ" sz="2000" baseline="30000" dirty="0" smtClean="0"/>
              <a:t>0</a:t>
            </a:r>
            <a:r>
              <a:rPr lang="cs-CZ" sz="2000" dirty="0" smtClean="0"/>
              <a:t> = 1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7835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1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Šestnáctková (hexadecimální) číselná soustava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24732"/>
            <a:ext cx="8460000" cy="34163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Základ soustavy </a:t>
            </a:r>
            <a:r>
              <a:rPr lang="cs-CZ" b="1" i="1" dirty="0"/>
              <a:t>z</a:t>
            </a:r>
            <a:r>
              <a:rPr lang="cs-CZ" dirty="0"/>
              <a:t> = 16, nejvyšší koeficient: z – 1 = </a:t>
            </a:r>
            <a:r>
              <a:rPr lang="cs-CZ" dirty="0" smtClean="0"/>
              <a:t>15</a:t>
            </a:r>
            <a:endParaRPr lang="cs-CZ" dirty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očet číslic (koeficientů) </a:t>
            </a:r>
            <a:r>
              <a:rPr lang="cs-CZ" b="1" i="1" dirty="0" err="1"/>
              <a:t>a</a:t>
            </a:r>
            <a:r>
              <a:rPr lang="cs-CZ" b="1" i="1" baseline="-25000" dirty="0" err="1"/>
              <a:t>i</a:t>
            </a:r>
            <a:r>
              <a:rPr lang="cs-CZ" dirty="0"/>
              <a:t> = </a:t>
            </a:r>
            <a:r>
              <a:rPr lang="cs-CZ" dirty="0" smtClean="0"/>
              <a:t>16 </a:t>
            </a:r>
            <a:r>
              <a:rPr lang="cs-CZ" dirty="0"/>
              <a:t>(0, 1, 2, 3, 4, 5, 6, 7, 8, </a:t>
            </a:r>
            <a:r>
              <a:rPr lang="cs-CZ" dirty="0" smtClean="0"/>
              <a:t>9, A, B, C, D, E, F)</a:t>
            </a:r>
            <a:endParaRPr lang="cs-CZ" dirty="0"/>
          </a:p>
          <a:p>
            <a:endParaRPr lang="cs-CZ" dirty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Ř</a:t>
            </a:r>
            <a:r>
              <a:rPr lang="cs-CZ" dirty="0" smtClean="0"/>
              <a:t>ády</a:t>
            </a:r>
            <a:endParaRPr lang="cs-CZ" dirty="0"/>
          </a:p>
          <a:p>
            <a:r>
              <a:rPr lang="cs-CZ" dirty="0" smtClean="0"/>
              <a:t>     atd</a:t>
            </a:r>
            <a:r>
              <a:rPr lang="cs-CZ" dirty="0"/>
              <a:t>.	</a:t>
            </a:r>
            <a:r>
              <a:rPr lang="cs-CZ" b="1" dirty="0" smtClean="0"/>
              <a:t>1048576</a:t>
            </a:r>
            <a:r>
              <a:rPr lang="cs-CZ" b="1" dirty="0"/>
              <a:t>	</a:t>
            </a:r>
            <a:r>
              <a:rPr lang="cs-CZ" b="1" dirty="0" smtClean="0"/>
              <a:t>65536</a:t>
            </a:r>
            <a:r>
              <a:rPr lang="cs-CZ" b="1" dirty="0"/>
              <a:t>	</a:t>
            </a:r>
            <a:r>
              <a:rPr lang="cs-CZ" b="1" dirty="0" smtClean="0"/>
              <a:t>4096</a:t>
            </a:r>
            <a:r>
              <a:rPr lang="cs-CZ" b="1" dirty="0"/>
              <a:t>	</a:t>
            </a:r>
            <a:r>
              <a:rPr lang="cs-CZ" b="1" dirty="0" smtClean="0"/>
              <a:t>256</a:t>
            </a:r>
            <a:r>
              <a:rPr lang="cs-CZ" b="1" dirty="0"/>
              <a:t>	</a:t>
            </a:r>
            <a:r>
              <a:rPr lang="cs-CZ" b="1" dirty="0" smtClean="0"/>
              <a:t>16</a:t>
            </a:r>
            <a:r>
              <a:rPr lang="cs-CZ" b="1" dirty="0"/>
              <a:t>	1</a:t>
            </a:r>
            <a:r>
              <a:rPr lang="cs-CZ" dirty="0"/>
              <a:t>	</a:t>
            </a:r>
          </a:p>
          <a:p>
            <a:r>
              <a:rPr lang="cs-CZ" dirty="0"/>
              <a:t>	</a:t>
            </a:r>
            <a:r>
              <a:rPr lang="cs-CZ" dirty="0" smtClean="0"/>
              <a:t>16</a:t>
            </a:r>
            <a:r>
              <a:rPr lang="cs-CZ" baseline="30000" dirty="0" smtClean="0"/>
              <a:t>5</a:t>
            </a:r>
            <a:r>
              <a:rPr lang="cs-CZ" dirty="0"/>
              <a:t>	</a:t>
            </a:r>
            <a:r>
              <a:rPr lang="cs-CZ" dirty="0" smtClean="0"/>
              <a:t>16</a:t>
            </a:r>
            <a:r>
              <a:rPr lang="cs-CZ" baseline="30000" dirty="0" smtClean="0"/>
              <a:t>4</a:t>
            </a:r>
            <a:r>
              <a:rPr lang="cs-CZ" dirty="0"/>
              <a:t>	</a:t>
            </a:r>
            <a:r>
              <a:rPr lang="cs-CZ" dirty="0" smtClean="0"/>
              <a:t>16</a:t>
            </a:r>
            <a:r>
              <a:rPr lang="cs-CZ" baseline="30000" dirty="0" smtClean="0"/>
              <a:t>3</a:t>
            </a:r>
            <a:r>
              <a:rPr lang="cs-CZ" dirty="0"/>
              <a:t>	</a:t>
            </a:r>
            <a:r>
              <a:rPr lang="cs-CZ" dirty="0" smtClean="0"/>
              <a:t>16</a:t>
            </a:r>
            <a:r>
              <a:rPr lang="cs-CZ" baseline="30000" dirty="0" smtClean="0"/>
              <a:t>2</a:t>
            </a:r>
            <a:r>
              <a:rPr lang="cs-CZ" dirty="0"/>
              <a:t>	</a:t>
            </a:r>
            <a:r>
              <a:rPr lang="cs-CZ" dirty="0" smtClean="0"/>
              <a:t>16</a:t>
            </a:r>
            <a:r>
              <a:rPr lang="cs-CZ" baseline="30000" dirty="0" smtClean="0"/>
              <a:t>1</a:t>
            </a:r>
            <a:r>
              <a:rPr lang="cs-CZ" dirty="0"/>
              <a:t>	</a:t>
            </a:r>
            <a:r>
              <a:rPr lang="cs-CZ" dirty="0" smtClean="0"/>
              <a:t>16</a:t>
            </a:r>
            <a:r>
              <a:rPr lang="cs-CZ" baseline="30000" dirty="0" smtClean="0"/>
              <a:t>0</a:t>
            </a:r>
            <a:endParaRPr lang="cs-CZ" dirty="0"/>
          </a:p>
          <a:p>
            <a:endParaRPr lang="cs-CZ" dirty="0" smtClean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Řády se zapisují od nejnižšího zprava doleva (jednotky, šestnáctky, 250šestky atd.).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Vyšší řád je šestnáctinásobkem řádu předchozího.</a:t>
            </a:r>
          </a:p>
          <a:p>
            <a:endParaRPr lang="cs-CZ" dirty="0" smtClean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Pro hodnoty 10 až 15 nestačí číslice, používají se písmena A až F.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A = 10, B = 11, C = 12, D = 13, E = 14, F = 15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2098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0472" y="1124744"/>
            <a:ext cx="8460000" cy="25853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Použití šestnáctkové soustavy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Díky </a:t>
            </a:r>
            <a:r>
              <a:rPr lang="cs-CZ" dirty="0"/>
              <a:t>jednoduchému vzájemnému převodu mezi šestnáctkovou a dvojkovou soustavou (16 je čtvrtou mocnou dvojky), se </a:t>
            </a:r>
            <a:r>
              <a:rPr lang="cs-CZ" dirty="0" smtClean="0"/>
              <a:t>šestnáctková soustava často </a:t>
            </a:r>
            <a:r>
              <a:rPr lang="cs-CZ" dirty="0"/>
              <a:t>používá v oblasti informatiky, například pro adresy v operační paměti počítače</a:t>
            </a:r>
            <a:r>
              <a:rPr lang="cs-CZ" dirty="0" smtClean="0"/>
              <a:t>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V podstatě všechny současné počítače pracují ve dvojkové soustavě, protože je to z konstrukčního hlediska </a:t>
            </a:r>
            <a:r>
              <a:rPr lang="cs-CZ" dirty="0" smtClean="0"/>
              <a:t>nejvýhodnější.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Mnohaciferná </a:t>
            </a:r>
            <a:r>
              <a:rPr lang="cs-CZ" dirty="0"/>
              <a:t>dvojková čísla jsou však pro člověka dlouhá a nepřehledná. Proto se při programování počítačů často vyjadřují dvojková čísla a kódy v </a:t>
            </a:r>
            <a:r>
              <a:rPr lang="cs-CZ" dirty="0" smtClean="0"/>
              <a:t>šestnáctkové </a:t>
            </a:r>
            <a:r>
              <a:rPr lang="cs-CZ" dirty="0"/>
              <a:t>soustavě, kde je počet cifer </a:t>
            </a:r>
            <a:r>
              <a:rPr lang="cs-CZ" dirty="0" smtClean="0"/>
              <a:t>4x menší.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2076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Příklad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943" y="1556792"/>
            <a:ext cx="8460000" cy="452431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Číslo 1AF</a:t>
            </a:r>
            <a:r>
              <a:rPr lang="cs-CZ" baseline="-25000" dirty="0" smtClean="0"/>
              <a:t>16</a:t>
            </a:r>
            <a:r>
              <a:rPr lang="cs-CZ" dirty="0" smtClean="0"/>
              <a:t> </a:t>
            </a:r>
            <a:r>
              <a:rPr lang="cs-CZ" dirty="0"/>
              <a:t>vyjádřete pomocí polynomu</a:t>
            </a: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Jednotlivé koeficienty </a:t>
            </a:r>
            <a:r>
              <a:rPr lang="cs-CZ" b="1" dirty="0" err="1" smtClean="0">
                <a:solidFill>
                  <a:srgbClr val="FF0000"/>
                </a:solidFill>
              </a:rPr>
              <a:t>a</a:t>
            </a:r>
            <a:r>
              <a:rPr lang="cs-CZ" b="1" baseline="-25000" dirty="0" err="1" smtClean="0">
                <a:solidFill>
                  <a:srgbClr val="FF0000"/>
                </a:solidFill>
              </a:rPr>
              <a:t>i</a:t>
            </a:r>
            <a:r>
              <a:rPr lang="cs-CZ" dirty="0"/>
              <a:t> </a:t>
            </a:r>
            <a:r>
              <a:rPr lang="cs-CZ" dirty="0" smtClean="0"/>
              <a:t>(zde číslice 1, A, F) vynásobíme příslušnou mocninou základu číselné soustavy.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Základ pro každý řád umocňujeme v pořadí zprava.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První mocnitel zprava je vždy </a:t>
            </a:r>
            <a:r>
              <a:rPr lang="cs-CZ" b="1" dirty="0" smtClean="0"/>
              <a:t>nula</a:t>
            </a:r>
            <a:r>
              <a:rPr lang="cs-CZ" dirty="0" smtClean="0"/>
              <a:t>, protože nejnižší řád přirozeného čísla v každé číselné soustavě je vždy </a:t>
            </a:r>
            <a:r>
              <a:rPr lang="cs-CZ" b="1" dirty="0" smtClean="0"/>
              <a:t>1</a:t>
            </a:r>
            <a:r>
              <a:rPr lang="cs-CZ" dirty="0" smtClean="0"/>
              <a:t> (jednotky), protože platí z</a:t>
            </a:r>
            <a:r>
              <a:rPr lang="cs-CZ" baseline="30000" dirty="0" smtClean="0"/>
              <a:t>0</a:t>
            </a:r>
            <a:r>
              <a:rPr lang="cs-CZ" dirty="0" smtClean="0"/>
              <a:t> = 1</a:t>
            </a:r>
            <a:r>
              <a:rPr lang="cs-CZ" dirty="0"/>
              <a:t>, zde </a:t>
            </a:r>
            <a:r>
              <a:rPr lang="cs-CZ" dirty="0" smtClean="0"/>
              <a:t>16</a:t>
            </a:r>
            <a:r>
              <a:rPr lang="cs-CZ" baseline="30000" dirty="0" smtClean="0"/>
              <a:t>0</a:t>
            </a:r>
            <a:r>
              <a:rPr lang="cs-CZ" dirty="0" smtClean="0"/>
              <a:t> </a:t>
            </a:r>
            <a:r>
              <a:rPr lang="cs-CZ" dirty="0"/>
              <a:t>= 1.</a:t>
            </a:r>
            <a:endParaRPr lang="cs-CZ" b="1" dirty="0"/>
          </a:p>
          <a:p>
            <a:endParaRPr lang="cs-CZ" dirty="0" smtClean="0"/>
          </a:p>
          <a:p>
            <a:r>
              <a:rPr lang="cs-CZ" dirty="0" smtClean="0"/>
              <a:t>1AF</a:t>
            </a:r>
            <a:r>
              <a:rPr lang="cs-CZ" baseline="-25000" dirty="0" smtClean="0"/>
              <a:t>16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b="1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16</a:t>
            </a:r>
            <a:r>
              <a:rPr lang="cs-CZ" baseline="30000" dirty="0"/>
              <a:t>2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16</a:t>
            </a:r>
            <a:r>
              <a:rPr lang="cs-CZ" baseline="30000" dirty="0" smtClean="0"/>
              <a:t>1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b="1" dirty="0" smtClean="0">
                <a:solidFill>
                  <a:srgbClr val="FF0000"/>
                </a:solidFill>
              </a:rPr>
              <a:t>F</a:t>
            </a:r>
            <a:r>
              <a:rPr lang="cs-CZ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16</a:t>
            </a:r>
            <a:r>
              <a:rPr lang="cs-CZ" baseline="30000" dirty="0" smtClean="0"/>
              <a:t>0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b="1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256 </a:t>
            </a:r>
            <a:r>
              <a:rPr lang="cs-CZ" dirty="0"/>
              <a:t>+ 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16 </a:t>
            </a:r>
            <a:r>
              <a:rPr lang="cs-CZ" dirty="0"/>
              <a:t>+ </a:t>
            </a:r>
            <a:r>
              <a:rPr lang="cs-CZ" b="1" dirty="0" smtClean="0">
                <a:solidFill>
                  <a:srgbClr val="FF0000"/>
                </a:solidFill>
              </a:rPr>
              <a:t>F</a:t>
            </a:r>
            <a:r>
              <a:rPr lang="cs-CZ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1</a:t>
            </a:r>
          </a:p>
          <a:p>
            <a:r>
              <a:rPr lang="cs-CZ" dirty="0" smtClean="0"/>
              <a:t>Za koeficienty A, F dosadíme jejich hodnoty (A = 10, F = 15)</a:t>
            </a:r>
          </a:p>
          <a:p>
            <a:r>
              <a:rPr lang="cs-CZ" dirty="0" smtClean="0"/>
              <a:t>1AF</a:t>
            </a:r>
            <a:r>
              <a:rPr lang="cs-CZ" baseline="-25000" dirty="0" smtClean="0"/>
              <a:t>16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b="1" dirty="0">
                <a:solidFill>
                  <a:srgbClr val="FF0000"/>
                </a:solidFill>
              </a:rPr>
              <a:t>1</a:t>
            </a:r>
            <a:r>
              <a:rPr lang="cs-CZ" dirty="0"/>
              <a:t> · 16</a:t>
            </a:r>
            <a:r>
              <a:rPr lang="cs-CZ" baseline="30000" dirty="0"/>
              <a:t>2</a:t>
            </a:r>
            <a:r>
              <a:rPr lang="cs-CZ" dirty="0"/>
              <a:t> + </a:t>
            </a:r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dirty="0"/>
              <a:t> · 16</a:t>
            </a:r>
            <a:r>
              <a:rPr lang="cs-CZ" baseline="30000" dirty="0"/>
              <a:t>1</a:t>
            </a:r>
            <a:r>
              <a:rPr lang="cs-CZ" dirty="0"/>
              <a:t> + </a:t>
            </a:r>
            <a:r>
              <a:rPr lang="cs-CZ" b="1" dirty="0">
                <a:solidFill>
                  <a:srgbClr val="FF0000"/>
                </a:solidFill>
              </a:rPr>
              <a:t>F</a:t>
            </a:r>
            <a:r>
              <a:rPr lang="cs-CZ" dirty="0"/>
              <a:t> · 16</a:t>
            </a:r>
            <a:r>
              <a:rPr lang="cs-CZ" baseline="30000" dirty="0"/>
              <a:t>0</a:t>
            </a:r>
            <a:r>
              <a:rPr lang="cs-CZ" dirty="0"/>
              <a:t> = </a:t>
            </a:r>
            <a:r>
              <a:rPr lang="cs-CZ" b="1" dirty="0">
                <a:solidFill>
                  <a:srgbClr val="FF0000"/>
                </a:solidFill>
              </a:rPr>
              <a:t>1</a:t>
            </a:r>
            <a:r>
              <a:rPr lang="cs-CZ" dirty="0"/>
              <a:t> · 256 + </a:t>
            </a:r>
            <a:r>
              <a:rPr lang="cs-CZ" b="1" dirty="0" smtClean="0">
                <a:solidFill>
                  <a:srgbClr val="FF0000"/>
                </a:solidFill>
              </a:rPr>
              <a:t>10</a:t>
            </a:r>
            <a:r>
              <a:rPr lang="cs-CZ" dirty="0" smtClean="0"/>
              <a:t> </a:t>
            </a:r>
            <a:r>
              <a:rPr lang="cs-CZ" dirty="0"/>
              <a:t>· 16 + </a:t>
            </a:r>
            <a:r>
              <a:rPr lang="cs-CZ" b="1" dirty="0" smtClean="0">
                <a:solidFill>
                  <a:srgbClr val="FF0000"/>
                </a:solidFill>
              </a:rPr>
              <a:t>15</a:t>
            </a:r>
            <a:r>
              <a:rPr lang="cs-CZ" dirty="0" smtClean="0"/>
              <a:t> </a:t>
            </a:r>
            <a:r>
              <a:rPr lang="cs-CZ" dirty="0"/>
              <a:t>· 1</a:t>
            </a:r>
          </a:p>
          <a:p>
            <a:endParaRPr lang="cs-CZ" dirty="0" smtClean="0"/>
          </a:p>
          <a:p>
            <a:r>
              <a:rPr lang="cs-CZ" dirty="0" smtClean="0"/>
              <a:t>Slovně vyjádřeno: </a:t>
            </a:r>
            <a:r>
              <a:rPr lang="cs-CZ" dirty="0">
                <a:solidFill>
                  <a:srgbClr val="FF0000"/>
                </a:solidFill>
              </a:rPr>
              <a:t>1</a:t>
            </a:r>
            <a:r>
              <a:rPr lang="cs-CZ" dirty="0" smtClean="0"/>
              <a:t> 250šestka + </a:t>
            </a:r>
            <a:r>
              <a:rPr lang="cs-CZ" dirty="0" smtClean="0">
                <a:solidFill>
                  <a:srgbClr val="FF0000"/>
                </a:solidFill>
              </a:rPr>
              <a:t>10</a:t>
            </a:r>
            <a:r>
              <a:rPr lang="cs-CZ" dirty="0" smtClean="0"/>
              <a:t> šestnáctek + </a:t>
            </a:r>
            <a:r>
              <a:rPr lang="cs-CZ" dirty="0" smtClean="0">
                <a:solidFill>
                  <a:srgbClr val="FF0000"/>
                </a:solidFill>
              </a:rPr>
              <a:t>15</a:t>
            </a:r>
            <a:r>
              <a:rPr lang="cs-CZ" dirty="0" smtClean="0"/>
              <a:t> jednotek</a:t>
            </a:r>
          </a:p>
          <a:p>
            <a:endParaRPr lang="cs-CZ" dirty="0" smtClean="0"/>
          </a:p>
          <a:p>
            <a:r>
              <a:rPr lang="cs-CZ" dirty="0" smtClean="0"/>
              <a:t>Vidíme, že: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Sečteme-li hodnoty v polynomu, dostaneme číslo v desítkové soustavě</a:t>
            </a:r>
            <a:r>
              <a:rPr lang="cs-CZ" dirty="0" smtClean="0"/>
              <a:t>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Číslo 1AF v šestnáctkové soustavě je 432 v desítkové soustavě. Zápis: </a:t>
            </a:r>
            <a:r>
              <a:rPr lang="cs-CZ" dirty="0"/>
              <a:t>1AF</a:t>
            </a:r>
            <a:r>
              <a:rPr lang="cs-CZ" baseline="-25000" dirty="0"/>
              <a:t>16</a:t>
            </a:r>
            <a:r>
              <a:rPr lang="cs-CZ" dirty="0"/>
              <a:t> </a:t>
            </a:r>
            <a:r>
              <a:rPr lang="cs-CZ" dirty="0" smtClean="0"/>
              <a:t>= 432</a:t>
            </a:r>
            <a:r>
              <a:rPr lang="cs-CZ" baseline="-25000" dirty="0" smtClean="0"/>
              <a:t>10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4057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Osmičková (</a:t>
            </a:r>
            <a:r>
              <a:rPr lang="cs-CZ" sz="2400" b="1" dirty="0" err="1" smtClean="0"/>
              <a:t>oktalová</a:t>
            </a:r>
            <a:r>
              <a:rPr lang="cs-CZ" sz="2400" b="1" dirty="0" smtClean="0"/>
              <a:t>) číselná soustava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24732"/>
            <a:ext cx="8460000" cy="230832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Základ soustavy </a:t>
            </a:r>
            <a:r>
              <a:rPr lang="cs-CZ" b="1" i="1" dirty="0"/>
              <a:t>z</a:t>
            </a:r>
            <a:r>
              <a:rPr lang="cs-CZ" dirty="0"/>
              <a:t> </a:t>
            </a:r>
            <a:r>
              <a:rPr lang="cs-CZ"/>
              <a:t>= 8, nejvyšší koeficient: z – 1 = </a:t>
            </a:r>
            <a:r>
              <a:rPr lang="cs-CZ" smtClean="0"/>
              <a:t>7</a:t>
            </a:r>
            <a:endParaRPr lang="cs-CZ" dirty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očet číslic (koeficientů) </a:t>
            </a:r>
            <a:r>
              <a:rPr lang="cs-CZ" b="1" i="1" dirty="0" err="1"/>
              <a:t>a</a:t>
            </a:r>
            <a:r>
              <a:rPr lang="cs-CZ" b="1" i="1" baseline="-25000" dirty="0" err="1"/>
              <a:t>i</a:t>
            </a:r>
            <a:r>
              <a:rPr lang="cs-CZ" dirty="0"/>
              <a:t> = </a:t>
            </a:r>
            <a:r>
              <a:rPr lang="cs-CZ" dirty="0" smtClean="0"/>
              <a:t>8 </a:t>
            </a:r>
            <a:r>
              <a:rPr lang="cs-CZ" dirty="0"/>
              <a:t>(0, </a:t>
            </a:r>
            <a:r>
              <a:rPr lang="cs-CZ" dirty="0" smtClean="0"/>
              <a:t>1, 2, 3, 4, 5, 6, 7)</a:t>
            </a:r>
            <a:endParaRPr lang="cs-CZ" dirty="0"/>
          </a:p>
          <a:p>
            <a:endParaRPr lang="cs-CZ" dirty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Ř</a:t>
            </a:r>
            <a:r>
              <a:rPr lang="cs-CZ" dirty="0" smtClean="0"/>
              <a:t>ády</a:t>
            </a:r>
            <a:endParaRPr lang="cs-CZ" dirty="0"/>
          </a:p>
          <a:p>
            <a:r>
              <a:rPr lang="cs-CZ" dirty="0" smtClean="0"/>
              <a:t>     atd</a:t>
            </a:r>
            <a:r>
              <a:rPr lang="cs-CZ" dirty="0"/>
              <a:t>.	</a:t>
            </a:r>
            <a:r>
              <a:rPr lang="cs-CZ" b="1" dirty="0" smtClean="0"/>
              <a:t>32768</a:t>
            </a:r>
            <a:r>
              <a:rPr lang="cs-CZ" b="1" dirty="0"/>
              <a:t>	</a:t>
            </a:r>
            <a:r>
              <a:rPr lang="cs-CZ" b="1" dirty="0" smtClean="0"/>
              <a:t>4096</a:t>
            </a:r>
            <a:r>
              <a:rPr lang="cs-CZ" b="1" dirty="0"/>
              <a:t>	</a:t>
            </a:r>
            <a:r>
              <a:rPr lang="cs-CZ" b="1" dirty="0" smtClean="0"/>
              <a:t>512</a:t>
            </a:r>
            <a:r>
              <a:rPr lang="cs-CZ" b="1" dirty="0"/>
              <a:t>	</a:t>
            </a:r>
            <a:r>
              <a:rPr lang="cs-CZ" b="1" dirty="0" smtClean="0"/>
              <a:t>64</a:t>
            </a:r>
            <a:r>
              <a:rPr lang="cs-CZ" b="1" dirty="0"/>
              <a:t>	8	1</a:t>
            </a:r>
            <a:r>
              <a:rPr lang="cs-CZ" dirty="0"/>
              <a:t>	</a:t>
            </a:r>
          </a:p>
          <a:p>
            <a:r>
              <a:rPr lang="cs-CZ" dirty="0"/>
              <a:t>	8</a:t>
            </a:r>
            <a:r>
              <a:rPr lang="cs-CZ" baseline="30000" dirty="0" smtClean="0"/>
              <a:t>5</a:t>
            </a:r>
            <a:r>
              <a:rPr lang="cs-CZ" dirty="0"/>
              <a:t>	8</a:t>
            </a:r>
            <a:r>
              <a:rPr lang="cs-CZ" baseline="30000" dirty="0" smtClean="0"/>
              <a:t>4</a:t>
            </a:r>
            <a:r>
              <a:rPr lang="cs-CZ" dirty="0"/>
              <a:t>	8</a:t>
            </a:r>
            <a:r>
              <a:rPr lang="cs-CZ" baseline="30000" dirty="0" smtClean="0"/>
              <a:t>3</a:t>
            </a:r>
            <a:r>
              <a:rPr lang="cs-CZ" dirty="0"/>
              <a:t>	8</a:t>
            </a:r>
            <a:r>
              <a:rPr lang="cs-CZ" baseline="30000" dirty="0" smtClean="0"/>
              <a:t>2</a:t>
            </a:r>
            <a:r>
              <a:rPr lang="cs-CZ" dirty="0"/>
              <a:t>	8</a:t>
            </a:r>
            <a:r>
              <a:rPr lang="cs-CZ" baseline="30000" dirty="0" smtClean="0"/>
              <a:t>1</a:t>
            </a:r>
            <a:r>
              <a:rPr lang="cs-CZ" dirty="0"/>
              <a:t>	8</a:t>
            </a:r>
            <a:r>
              <a:rPr lang="cs-CZ" baseline="30000" dirty="0" smtClean="0"/>
              <a:t>0</a:t>
            </a:r>
            <a:endParaRPr lang="cs-CZ" dirty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Řády se zapisují od nejnižšího zprava doleva (jednotky, osmičky, 60čtyřky atd.).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Vyšší řád je osminásobkem řádu předchozího.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0472" y="4111912"/>
            <a:ext cx="8460000" cy="147732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Použití osmičkové soustavy (je podobné jako šestnáctkové soustavy)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Díky </a:t>
            </a:r>
            <a:r>
              <a:rPr lang="cs-CZ" dirty="0"/>
              <a:t>jednoduchému </a:t>
            </a:r>
            <a:r>
              <a:rPr lang="cs-CZ" dirty="0" smtClean="0"/>
              <a:t>převodu </a:t>
            </a:r>
            <a:r>
              <a:rPr lang="cs-CZ" dirty="0"/>
              <a:t>mezi </a:t>
            </a:r>
            <a:r>
              <a:rPr lang="cs-CZ" dirty="0" smtClean="0"/>
              <a:t>osmičkovou </a:t>
            </a:r>
            <a:r>
              <a:rPr lang="cs-CZ" dirty="0"/>
              <a:t>a dvojkovou soustavou </a:t>
            </a:r>
            <a:r>
              <a:rPr lang="cs-CZ" dirty="0" smtClean="0"/>
              <a:t>(8 </a:t>
            </a:r>
            <a:r>
              <a:rPr lang="cs-CZ" dirty="0"/>
              <a:t>je </a:t>
            </a:r>
            <a:r>
              <a:rPr lang="cs-CZ" dirty="0" smtClean="0"/>
              <a:t>třetí </a:t>
            </a:r>
            <a:r>
              <a:rPr lang="cs-CZ" dirty="0"/>
              <a:t>mocnou dvojky), se </a:t>
            </a:r>
            <a:r>
              <a:rPr lang="cs-CZ" dirty="0" smtClean="0"/>
              <a:t>osmičková soustava také </a:t>
            </a:r>
            <a:r>
              <a:rPr lang="cs-CZ" dirty="0"/>
              <a:t>používá v oblasti </a:t>
            </a:r>
            <a:r>
              <a:rPr lang="cs-CZ" dirty="0" smtClean="0"/>
              <a:t>informatiky.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Při </a:t>
            </a:r>
            <a:r>
              <a:rPr lang="cs-CZ" dirty="0"/>
              <a:t>programování počítačů </a:t>
            </a:r>
            <a:r>
              <a:rPr lang="cs-CZ" dirty="0" smtClean="0"/>
              <a:t>se někdy </a:t>
            </a:r>
            <a:r>
              <a:rPr lang="cs-CZ" dirty="0"/>
              <a:t>vyjadřují dvojková čísla a </a:t>
            </a:r>
            <a:r>
              <a:rPr lang="cs-CZ" dirty="0" smtClean="0"/>
              <a:t>kódy kromě šestnáctkové soustavy, také v osmičkové, kde </a:t>
            </a:r>
            <a:r>
              <a:rPr lang="cs-CZ" dirty="0"/>
              <a:t>je počet cifer 3</a:t>
            </a:r>
            <a:r>
              <a:rPr lang="cs-CZ" dirty="0" smtClean="0"/>
              <a:t>x menší.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4026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Příklad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472" y="1624732"/>
            <a:ext cx="8460000" cy="39703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Číslo 175</a:t>
            </a:r>
            <a:r>
              <a:rPr lang="cs-CZ" baseline="-25000" dirty="0" smtClean="0"/>
              <a:t>8</a:t>
            </a:r>
            <a:r>
              <a:rPr lang="cs-CZ" dirty="0" smtClean="0"/>
              <a:t> </a:t>
            </a:r>
            <a:r>
              <a:rPr lang="cs-CZ" dirty="0"/>
              <a:t>vyjádřete pomocí polynomu</a:t>
            </a: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Jednotlivé koeficienty </a:t>
            </a:r>
            <a:r>
              <a:rPr lang="cs-CZ" b="1" dirty="0" err="1" smtClean="0">
                <a:solidFill>
                  <a:srgbClr val="FF0000"/>
                </a:solidFill>
              </a:rPr>
              <a:t>a</a:t>
            </a:r>
            <a:r>
              <a:rPr lang="cs-CZ" b="1" baseline="-25000" dirty="0" err="1" smtClean="0">
                <a:solidFill>
                  <a:srgbClr val="FF0000"/>
                </a:solidFill>
              </a:rPr>
              <a:t>i</a:t>
            </a:r>
            <a:r>
              <a:rPr lang="cs-CZ" dirty="0"/>
              <a:t> </a:t>
            </a:r>
            <a:r>
              <a:rPr lang="cs-CZ" dirty="0" smtClean="0"/>
              <a:t>(zde číslice 1, 7, 5) vynásobíme příslušnou mocninou základu číselné soustavy.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Základ pro každý řád umocňujeme v pořadí zprava.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První mocnitel zprava je vždy </a:t>
            </a:r>
            <a:r>
              <a:rPr lang="cs-CZ" b="1" dirty="0" smtClean="0"/>
              <a:t>nula</a:t>
            </a:r>
            <a:r>
              <a:rPr lang="cs-CZ" dirty="0" smtClean="0"/>
              <a:t>, protože nejnižší řád přirozeného čísla v každé číselné soustavě je vždy </a:t>
            </a:r>
            <a:r>
              <a:rPr lang="cs-CZ" b="1" dirty="0" smtClean="0"/>
              <a:t>1</a:t>
            </a:r>
            <a:r>
              <a:rPr lang="cs-CZ" dirty="0" smtClean="0"/>
              <a:t> (jednotky), protože platí z</a:t>
            </a:r>
            <a:r>
              <a:rPr lang="cs-CZ" baseline="30000" dirty="0" smtClean="0"/>
              <a:t>0</a:t>
            </a:r>
            <a:r>
              <a:rPr lang="cs-CZ" dirty="0" smtClean="0"/>
              <a:t> = </a:t>
            </a:r>
            <a:r>
              <a:rPr lang="cs-CZ" dirty="0"/>
              <a:t>1, zde </a:t>
            </a:r>
            <a:r>
              <a:rPr lang="cs-CZ" dirty="0" smtClean="0"/>
              <a:t>8</a:t>
            </a:r>
            <a:r>
              <a:rPr lang="cs-CZ" baseline="30000" dirty="0" smtClean="0"/>
              <a:t>0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1.</a:t>
            </a:r>
            <a:endParaRPr lang="cs-CZ" b="1" dirty="0"/>
          </a:p>
          <a:p>
            <a:endParaRPr lang="cs-CZ" dirty="0" smtClean="0"/>
          </a:p>
          <a:p>
            <a:r>
              <a:rPr lang="cs-CZ" dirty="0" smtClean="0"/>
              <a:t>175</a:t>
            </a:r>
            <a:r>
              <a:rPr lang="cs-CZ" baseline="-25000" dirty="0" smtClean="0"/>
              <a:t>8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b="1" dirty="0">
                <a:solidFill>
                  <a:srgbClr val="FF0000"/>
                </a:solidFill>
              </a:rPr>
              <a:t>1</a:t>
            </a:r>
            <a:r>
              <a:rPr lang="cs-CZ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8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b="1" dirty="0" smtClean="0">
                <a:solidFill>
                  <a:srgbClr val="FF0000"/>
                </a:solidFill>
              </a:rPr>
              <a:t>7</a:t>
            </a:r>
            <a:r>
              <a:rPr lang="cs-CZ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8</a:t>
            </a:r>
            <a:r>
              <a:rPr lang="cs-CZ" baseline="30000" dirty="0" smtClean="0"/>
              <a:t>1</a:t>
            </a:r>
            <a:r>
              <a:rPr lang="cs-CZ" dirty="0" smtClean="0"/>
              <a:t> + </a:t>
            </a:r>
            <a:r>
              <a:rPr lang="cs-CZ" b="1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8</a:t>
            </a:r>
            <a:r>
              <a:rPr lang="cs-CZ" baseline="30000" dirty="0" smtClean="0"/>
              <a:t>0 </a:t>
            </a:r>
            <a:r>
              <a:rPr lang="cs-CZ" dirty="0" smtClean="0"/>
              <a:t>= </a:t>
            </a:r>
            <a:r>
              <a:rPr lang="cs-CZ" b="1" dirty="0">
                <a:solidFill>
                  <a:srgbClr val="FF0000"/>
                </a:solidFill>
              </a:rPr>
              <a:t>1</a:t>
            </a:r>
            <a:r>
              <a:rPr lang="cs-CZ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64 </a:t>
            </a:r>
            <a:r>
              <a:rPr lang="cs-CZ" dirty="0"/>
              <a:t>+ </a:t>
            </a:r>
            <a:r>
              <a:rPr lang="cs-CZ" b="1" dirty="0" smtClean="0">
                <a:solidFill>
                  <a:srgbClr val="FF0000"/>
                </a:solidFill>
              </a:rPr>
              <a:t>7</a:t>
            </a:r>
            <a:r>
              <a:rPr lang="cs-CZ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8 </a:t>
            </a:r>
            <a:r>
              <a:rPr lang="cs-CZ" dirty="0"/>
              <a:t>+ </a:t>
            </a:r>
            <a:r>
              <a:rPr lang="cs-CZ" b="1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1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Slovně vyjádřeno: 1 60čtyřka + 7 osmiček + 8 jednotek</a:t>
            </a:r>
          </a:p>
          <a:p>
            <a:r>
              <a:rPr lang="cs-CZ" dirty="0" smtClean="0"/>
              <a:t>Vidíme, že: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K zápisu čísla opět používáme koeficienty </a:t>
            </a:r>
            <a:r>
              <a:rPr lang="cs-CZ" b="1" dirty="0" err="1">
                <a:solidFill>
                  <a:srgbClr val="FF0000"/>
                </a:solidFill>
              </a:rPr>
              <a:t>a</a:t>
            </a:r>
            <a:r>
              <a:rPr lang="cs-CZ" b="1" baseline="-25000" dirty="0" err="1">
                <a:solidFill>
                  <a:srgbClr val="FF0000"/>
                </a:solidFill>
              </a:rPr>
              <a:t>i</a:t>
            </a:r>
            <a:r>
              <a:rPr lang="cs-CZ" dirty="0" smtClean="0"/>
              <a:t> od nejnižšího řádu zprava.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Sečteme-li hodnoty v polynomu, dostaneme číslo v desítkové soustavě.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175 v osmičkové soustavě je 125 v desítkové soustavě.</a:t>
            </a:r>
            <a:r>
              <a:rPr lang="cs-CZ" dirty="0"/>
              <a:t> </a:t>
            </a:r>
            <a:r>
              <a:rPr lang="cs-CZ" dirty="0" smtClean="0"/>
              <a:t>Zapisuje se 175</a:t>
            </a:r>
            <a:r>
              <a:rPr lang="cs-CZ" baseline="-25000" dirty="0" smtClean="0"/>
              <a:t>8</a:t>
            </a:r>
            <a:r>
              <a:rPr lang="cs-CZ" dirty="0" smtClean="0"/>
              <a:t> = 125</a:t>
            </a:r>
            <a:r>
              <a:rPr lang="cs-CZ" baseline="-25000" dirty="0" smtClean="0"/>
              <a:t>10</a:t>
            </a:r>
            <a:r>
              <a:rPr lang="cs-CZ" dirty="0" smtClean="0"/>
              <a:t> 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4057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800000"/>
            <a:ext cx="8460000" cy="34778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Jaký je obecný zápis přirozeného čísla pomocí polynomu?</a:t>
            </a:r>
          </a:p>
          <a:p>
            <a:r>
              <a:rPr lang="cs-CZ" sz="2000" dirty="0"/>
              <a:t>Jaký je obecný zápis </a:t>
            </a:r>
            <a:r>
              <a:rPr lang="cs-CZ" sz="2000" dirty="0" smtClean="0"/>
              <a:t>reálného </a:t>
            </a:r>
            <a:r>
              <a:rPr lang="cs-CZ" sz="2000" dirty="0"/>
              <a:t>čísla pomocí polynomu?</a:t>
            </a:r>
          </a:p>
          <a:p>
            <a:r>
              <a:rPr lang="cs-CZ" sz="2000" dirty="0" smtClean="0"/>
              <a:t>Jaké jsou základní vlastnosti šestnáctkové soustavy?</a:t>
            </a:r>
          </a:p>
          <a:p>
            <a:r>
              <a:rPr lang="cs-CZ" sz="2000" dirty="0" smtClean="0"/>
              <a:t>Jaký základ má </a:t>
            </a:r>
            <a:r>
              <a:rPr lang="cs-CZ" sz="2000" dirty="0"/>
              <a:t>šestnáctková </a:t>
            </a:r>
            <a:r>
              <a:rPr lang="cs-CZ" sz="2000" dirty="0" smtClean="0"/>
              <a:t>soustava?</a:t>
            </a:r>
          </a:p>
          <a:p>
            <a:r>
              <a:rPr lang="cs-CZ" sz="2000" dirty="0" smtClean="0"/>
              <a:t>Kolik čísel (koeficientů) má šestnáctková soustava a jaké?</a:t>
            </a:r>
          </a:p>
          <a:p>
            <a:r>
              <a:rPr lang="cs-CZ" sz="2000" dirty="0" smtClean="0"/>
              <a:t>Kde se šestnáctková soustava používá?</a:t>
            </a:r>
          </a:p>
          <a:p>
            <a:r>
              <a:rPr lang="cs-CZ" sz="2000" dirty="0"/>
              <a:t>Jaké jsou základní vlastnosti </a:t>
            </a:r>
            <a:r>
              <a:rPr lang="cs-CZ" sz="2000" dirty="0" smtClean="0"/>
              <a:t>osmičkové </a:t>
            </a:r>
            <a:r>
              <a:rPr lang="cs-CZ" sz="2000" dirty="0"/>
              <a:t>soustavy?</a:t>
            </a:r>
          </a:p>
          <a:p>
            <a:r>
              <a:rPr lang="cs-CZ" sz="2000" dirty="0"/>
              <a:t>Jaký základ má </a:t>
            </a:r>
            <a:r>
              <a:rPr lang="cs-CZ" sz="2000" dirty="0" smtClean="0"/>
              <a:t>osmičková </a:t>
            </a:r>
            <a:r>
              <a:rPr lang="cs-CZ" sz="2000" dirty="0"/>
              <a:t>soustava?</a:t>
            </a:r>
          </a:p>
          <a:p>
            <a:r>
              <a:rPr lang="cs-CZ" sz="2000" dirty="0"/>
              <a:t>Kolik čísel (koeficientů) má </a:t>
            </a:r>
            <a:r>
              <a:rPr lang="cs-CZ" sz="2000" dirty="0" smtClean="0"/>
              <a:t>osmičková soustava a jaké?</a:t>
            </a:r>
          </a:p>
          <a:p>
            <a:r>
              <a:rPr lang="cs-CZ" sz="2000" dirty="0"/>
              <a:t>Kde se </a:t>
            </a:r>
            <a:r>
              <a:rPr lang="cs-CZ" sz="2000" dirty="0" smtClean="0"/>
              <a:t>osmičková </a:t>
            </a:r>
            <a:r>
              <a:rPr lang="cs-CZ" sz="2000" dirty="0"/>
              <a:t>soustava používá?</a:t>
            </a:r>
          </a:p>
          <a:p>
            <a:r>
              <a:rPr lang="cs-CZ" sz="2000" dirty="0" smtClean="0"/>
              <a:t>Jaká je hodnota nejnižšího řádu kladné části každého čísla a proč?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Souhrn učiva, otázky k procvičení</a:t>
            </a:r>
          </a:p>
        </p:txBody>
      </p:sp>
      <p:sp>
        <p:nvSpPr>
          <p:cNvPr id="14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33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Použité zdroje</a:t>
            </a:r>
          </a:p>
        </p:txBody>
      </p:sp>
      <p:sp>
        <p:nvSpPr>
          <p:cNvPr id="10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0472" y="4293096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WIKIPEDIA. </a:t>
            </a:r>
            <a:r>
              <a:rPr lang="cs-CZ" sz="2000" i="1" dirty="0"/>
              <a:t>Šestnáctková soustava</a:t>
            </a:r>
            <a:r>
              <a:rPr lang="cs-CZ" sz="2000" dirty="0"/>
              <a:t> [online]. [cit. </a:t>
            </a:r>
            <a:r>
              <a:rPr lang="cs-CZ" sz="2000" dirty="0" smtClean="0"/>
              <a:t>4.8.2013]. </a:t>
            </a:r>
            <a:r>
              <a:rPr lang="cs-CZ" sz="2000" dirty="0"/>
              <a:t>Dostupný na WWW: http://cs.wikipedia.org/wiki/%C5%A0estn%C3%A1ctkov%C3%A1_soustava 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0472" y="5169346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WIKIPEDIA. </a:t>
            </a:r>
            <a:r>
              <a:rPr lang="cs-CZ" sz="2000" i="1" dirty="0" smtClean="0"/>
              <a:t>Osmičková </a:t>
            </a:r>
            <a:r>
              <a:rPr lang="cs-CZ" sz="2000" i="1" dirty="0"/>
              <a:t>soustava</a:t>
            </a:r>
            <a:r>
              <a:rPr lang="cs-CZ" sz="2000" dirty="0"/>
              <a:t> [online]. [cit. 4.1.2014]. Dostupný na WWW: http://cs.wikipedia.org/wiki/Osmi%C4%8Dkov%C3%A1_soustava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60000" y="1583976"/>
            <a:ext cx="8460000" cy="36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Vlastní materiály SŠST Ústí nad Labem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60472" y="2060848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KESL, Jan. </a:t>
            </a:r>
            <a:r>
              <a:rPr lang="cs-CZ" sz="2000" i="1" dirty="0"/>
              <a:t>Elektronika </a:t>
            </a:r>
            <a:r>
              <a:rPr lang="cs-CZ" sz="2000" i="1" dirty="0" smtClean="0"/>
              <a:t>III, </a:t>
            </a:r>
            <a:r>
              <a:rPr lang="cs-CZ" sz="2000" i="1" dirty="0"/>
              <a:t>číslicová technika</a:t>
            </a:r>
            <a:r>
              <a:rPr lang="cs-CZ" sz="2000" dirty="0"/>
              <a:t>. Praha: BEN - technická literatura, 2006, ISBN 80-7300-182-9. 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60472" y="2924944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ANTOŠOVÁ, Marcela; DAVÍDEK, Vratislav. </a:t>
            </a:r>
            <a:r>
              <a:rPr lang="cs-CZ" sz="2000" i="1" dirty="0" smtClean="0"/>
              <a:t>Číslicová technika</a:t>
            </a:r>
            <a:r>
              <a:rPr lang="cs-CZ" sz="2000" dirty="0" smtClean="0"/>
              <a:t>. České Budějovice: KOPP, 2008, ISBN 978-80-7232-333-3. 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0472" y="3748970"/>
            <a:ext cx="8460000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ARENDÁŠ, Viliam. </a:t>
            </a:r>
            <a:r>
              <a:rPr lang="cs-CZ" sz="2000" i="1" dirty="0"/>
              <a:t>Číslicová technika</a:t>
            </a:r>
            <a:r>
              <a:rPr lang="cs-CZ" sz="2000" dirty="0"/>
              <a:t>. Bohumín: SOU, 2002, ISBN NEMÁ.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blipFill>
          <a:blip xmlns:r="http://schemas.openxmlformats.org/officeDocument/2006/relationships" r:embed="rId1"/>
          <a:tile tx="0" ty="0" sx="100000" sy="100000" flip="none" algn="tl"/>
        </a:blipFill>
        <a:scene3d>
          <a:camera prst="orthographicFront"/>
          <a:lightRig rig="threePt" dir="t"/>
        </a:scene3d>
        <a:sp3d>
          <a:bevelT/>
        </a:sp3d>
      </a:spPr>
      <a:bodyPr wrap="square" rtlCol="0" anchor="ctr">
        <a:spAutoFit/>
      </a:bodyPr>
      <a:lstStyle>
        <a:defPPr algn="ctr">
          <a:defRPr sz="2400" b="1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2608</TotalTime>
  <Words>1092</Words>
  <Application>Microsoft Office PowerPoint</Application>
  <PresentationFormat>Předvádění na obrazovce (4:3)</PresentationFormat>
  <Paragraphs>148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Rovnice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164</cp:revision>
  <dcterms:created xsi:type="dcterms:W3CDTF">2010-11-01T23:40:31Z</dcterms:created>
  <dcterms:modified xsi:type="dcterms:W3CDTF">2014-01-13T06:54:28Z</dcterms:modified>
</cp:coreProperties>
</file>