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223816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Postupy používané při převodech mezi dvojkovou,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šestnáctkovou a osmičkovou soustavou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Soustava dvojková, šestnáctková, osmičková, třetí a čtvrtá mocnina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trojice a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čtveřice bitů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Převody mezi číselnými soustavami 3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Převody mezi dvojkovou, šestnáctkovou a osmičkovou soustavou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253915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Jednodušší postupy lze použít pro převody </a:t>
            </a:r>
            <a:r>
              <a:rPr lang="cs-CZ" dirty="0"/>
              <a:t>mezi dvojkovou, šestnáctkovou a osmičkovou soustavou</a:t>
            </a:r>
            <a:r>
              <a:rPr lang="cs-CZ" dirty="0" smtClean="0"/>
              <a:t>. S výhodou využijeme toho, že</a:t>
            </a:r>
          </a:p>
          <a:p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Základ šestnáctkové soustavy </a:t>
            </a:r>
            <a:r>
              <a:rPr lang="cs-CZ" dirty="0"/>
              <a:t>je </a:t>
            </a:r>
            <a:r>
              <a:rPr lang="cs-CZ" dirty="0" smtClean="0"/>
              <a:t>čtvrtou </a:t>
            </a:r>
            <a:r>
              <a:rPr lang="cs-CZ" dirty="0"/>
              <a:t>mocninou základu dvojkové </a:t>
            </a:r>
            <a:r>
              <a:rPr lang="cs-CZ" dirty="0" smtClean="0"/>
              <a:t>soustavy, 2</a:t>
            </a:r>
            <a:r>
              <a:rPr lang="cs-CZ" baseline="30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16.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/>
              <a:t>Základ </a:t>
            </a:r>
            <a:r>
              <a:rPr lang="cs-CZ" dirty="0" smtClean="0"/>
              <a:t>osmičkové </a:t>
            </a:r>
            <a:r>
              <a:rPr lang="cs-CZ" dirty="0"/>
              <a:t>soustavy je </a:t>
            </a:r>
            <a:r>
              <a:rPr lang="cs-CZ" dirty="0" smtClean="0"/>
              <a:t>třetí </a:t>
            </a:r>
            <a:r>
              <a:rPr lang="cs-CZ" dirty="0"/>
              <a:t>mocninou základu dvojkové soustavy, </a:t>
            </a:r>
            <a:r>
              <a:rPr lang="cs-CZ" dirty="0" smtClean="0"/>
              <a:t>2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8.</a:t>
            </a:r>
            <a:endParaRPr lang="cs-CZ" dirty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převodu z dvojkové do šestnáctkové, resp. osmičkové, soustavy označíme ve dvojkovém čísle od nejnižšího řádu čtveřice, resp. trojice, bitů a ty pak vyjádříme jako desítkové ekvivalenty. Tyto ekvivalenty jsou pak koeficienty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/>
              <a:t>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Převody mezi dvojkovou, šestnáctkovou a osmičkovou soustavou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Jednodušší postupy lze použít pro převody </a:t>
            </a:r>
            <a:r>
              <a:rPr lang="cs-CZ" dirty="0"/>
              <a:t>mezi dvojkovou, šestnáctkovou a osmičkovou soustavou</a:t>
            </a:r>
            <a:r>
              <a:rPr lang="cs-CZ" dirty="0" smtClean="0"/>
              <a:t>. S výhodou se využije matematické závislosti mezi základy dvojkové, šestnáctkové a osmičkové soustavy.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472" y="2733888"/>
            <a:ext cx="8460000" cy="723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Základ šestnáctkové soustavy </a:t>
            </a:r>
            <a:r>
              <a:rPr lang="cs-CZ" dirty="0"/>
              <a:t>je </a:t>
            </a:r>
            <a:r>
              <a:rPr lang="cs-CZ" dirty="0" smtClean="0"/>
              <a:t>čtvrtou </a:t>
            </a:r>
            <a:r>
              <a:rPr lang="cs-CZ" dirty="0"/>
              <a:t>mocninou základu dvojkové </a:t>
            </a:r>
            <a:r>
              <a:rPr lang="cs-CZ" dirty="0" smtClean="0"/>
              <a:t>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Platí: 2</a:t>
            </a:r>
            <a:r>
              <a:rPr lang="cs-CZ" baseline="30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16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0472" y="3641829"/>
            <a:ext cx="8460000" cy="723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Základ osmičkové </a:t>
            </a:r>
            <a:r>
              <a:rPr lang="cs-CZ" dirty="0"/>
              <a:t>soustavy je </a:t>
            </a:r>
            <a:r>
              <a:rPr lang="cs-CZ" dirty="0" smtClean="0"/>
              <a:t>třetí </a:t>
            </a:r>
            <a:r>
              <a:rPr lang="cs-CZ" dirty="0"/>
              <a:t>mocninou základu dvojkové </a:t>
            </a:r>
            <a:r>
              <a:rPr lang="cs-CZ" dirty="0" smtClean="0"/>
              <a:t>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Platí: 2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80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z dvojkové do šestnáctkové, resp. osmičkové soustavy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19851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/>
              <a:t>Při převodu z dvojkové do </a:t>
            </a:r>
            <a:r>
              <a:rPr lang="cs-CZ" dirty="0" smtClean="0"/>
              <a:t>šestnáctkové, resp. osmičkové </a:t>
            </a:r>
            <a:r>
              <a:rPr lang="cs-CZ" dirty="0"/>
              <a:t>soustavy označíme ve dvojkovém čísle od nejnižšího řádu </a:t>
            </a:r>
            <a:r>
              <a:rPr lang="cs-CZ" dirty="0" smtClean="0"/>
              <a:t>čtveřice, resp. trojice bitů.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Tyto čtveřice, resp. trojice </a:t>
            </a:r>
            <a:r>
              <a:rPr lang="cs-CZ" dirty="0"/>
              <a:t>pak vyjádříme jako desítkové </a:t>
            </a:r>
            <a:r>
              <a:rPr lang="cs-CZ" dirty="0" smtClean="0"/>
              <a:t>ekvivalenty.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Tyto </a:t>
            </a:r>
            <a:r>
              <a:rPr lang="cs-CZ" dirty="0"/>
              <a:t>ekvivalenty jsou pak koeficienty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 smtClean="0"/>
              <a:t>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Případnou neúplnou čtveřici, resp. trojici bitů lze doplnit nulami (nuly před číslem jsou nevýznamné).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3845947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Příklad: číslo 11100111101</a:t>
            </a:r>
            <a:r>
              <a:rPr lang="cs-CZ" baseline="-25000" dirty="0"/>
              <a:t>2</a:t>
            </a:r>
            <a:r>
              <a:rPr lang="cs-CZ" dirty="0"/>
              <a:t> převeďte do šestnáctkové </a:t>
            </a:r>
            <a:r>
              <a:rPr lang="cs-CZ" dirty="0" smtClean="0"/>
              <a:t>soustavy.</a:t>
            </a:r>
          </a:p>
          <a:p>
            <a:endParaRPr lang="cs-CZ" dirty="0"/>
          </a:p>
          <a:p>
            <a:r>
              <a:rPr lang="cs-CZ" b="1" dirty="0" smtClean="0"/>
              <a:t>Postup</a:t>
            </a:r>
          </a:p>
          <a:p>
            <a:r>
              <a:rPr lang="cs-CZ" dirty="0" smtClean="0"/>
              <a:t>Od </a:t>
            </a:r>
            <a:r>
              <a:rPr lang="cs-CZ" dirty="0"/>
              <a:t>nejnižšího řádu označíme čtveřice </a:t>
            </a:r>
            <a:r>
              <a:rPr lang="cs-CZ" dirty="0" smtClean="0"/>
              <a:t>bitů.</a:t>
            </a:r>
          </a:p>
          <a:p>
            <a:r>
              <a:rPr lang="cs-CZ" dirty="0" smtClean="0"/>
              <a:t>Každou </a:t>
            </a:r>
            <a:r>
              <a:rPr lang="cs-CZ" dirty="0"/>
              <a:t>čtveřici vyjádříme jako desítkový ekvivalent a zapíšeme jako koeficient šestnáctkové </a:t>
            </a:r>
            <a:r>
              <a:rPr lang="cs-CZ" dirty="0" smtClean="0"/>
              <a:t>soustavy.</a:t>
            </a:r>
          </a:p>
          <a:p>
            <a:r>
              <a:rPr lang="cs-CZ" dirty="0" smtClean="0"/>
              <a:t>Chybějící </a:t>
            </a:r>
            <a:r>
              <a:rPr lang="cs-CZ" dirty="0"/>
              <a:t>bit ve třetí čtveřici můžeme doplnit nulou (nevýznamné nuly před číslem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48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r>
              <a:rPr lang="cs-CZ" sz="2400" b="1" dirty="0"/>
              <a:t>Příklad: číslo 11100111101</a:t>
            </a:r>
            <a:r>
              <a:rPr lang="cs-CZ" sz="2400" b="1" baseline="-25000" dirty="0"/>
              <a:t>2</a:t>
            </a:r>
            <a:r>
              <a:rPr lang="cs-CZ" sz="2400" b="1" dirty="0"/>
              <a:t> převeďte do šestnáctkové </a:t>
            </a:r>
            <a:r>
              <a:rPr lang="cs-CZ" sz="2400" b="1" dirty="0" smtClean="0"/>
              <a:t>soustavy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1628800"/>
            <a:ext cx="8460000" cy="427809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</a:t>
            </a:r>
          </a:p>
          <a:p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/>
              <a:t>Převádíme číslo z dvojkové do </a:t>
            </a:r>
            <a:r>
              <a:rPr lang="cs-CZ" dirty="0" smtClean="0"/>
              <a:t>šestnáctkové 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Od </a:t>
            </a:r>
            <a:r>
              <a:rPr lang="cs-CZ" dirty="0"/>
              <a:t>nejnižšího řádu označíme čtveřice </a:t>
            </a:r>
            <a:r>
              <a:rPr lang="cs-CZ" dirty="0" smtClean="0"/>
              <a:t>bitů.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Každou </a:t>
            </a:r>
            <a:r>
              <a:rPr lang="cs-CZ" dirty="0"/>
              <a:t>čtveřici vyjádříme jako desítkový ekvivalent a zapíšeme jako koeficient šestnáctkové </a:t>
            </a:r>
            <a:r>
              <a:rPr lang="cs-CZ" dirty="0" smtClean="0"/>
              <a:t>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Chybějící </a:t>
            </a:r>
            <a:r>
              <a:rPr lang="cs-CZ" dirty="0"/>
              <a:t>bit </a:t>
            </a:r>
            <a:r>
              <a:rPr lang="cs-CZ" dirty="0" smtClean="0"/>
              <a:t>v první čtveřici </a:t>
            </a:r>
            <a:r>
              <a:rPr lang="cs-CZ" dirty="0"/>
              <a:t>můžeme doplnit nulou (nevýznamné nuly před číslem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111 0011 1101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	   7</a:t>
            </a:r>
            <a:r>
              <a:rPr lang="cs-CZ" dirty="0"/>
              <a:t>        </a:t>
            </a:r>
            <a:r>
              <a:rPr lang="cs-CZ" dirty="0" smtClean="0"/>
              <a:t>3</a:t>
            </a:r>
            <a:r>
              <a:rPr lang="cs-CZ" dirty="0"/>
              <a:t>       </a:t>
            </a:r>
            <a:r>
              <a:rPr lang="cs-CZ" dirty="0" smtClean="0"/>
              <a:t>13 (v šestnáctkové soustavě D)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Výsledek: 11100111101</a:t>
            </a:r>
            <a:r>
              <a:rPr lang="cs-CZ" baseline="-25000" dirty="0"/>
              <a:t>2</a:t>
            </a:r>
            <a:r>
              <a:rPr lang="cs-CZ" dirty="0"/>
              <a:t> = </a:t>
            </a:r>
            <a:r>
              <a:rPr lang="cs-CZ" dirty="0" smtClean="0"/>
              <a:t>73D</a:t>
            </a:r>
            <a:r>
              <a:rPr lang="cs-CZ" baseline="-25000" dirty="0" smtClean="0"/>
              <a:t>16</a:t>
            </a:r>
            <a:endParaRPr lang="cs-CZ" dirty="0"/>
          </a:p>
        </p:txBody>
      </p:sp>
      <p:sp>
        <p:nvSpPr>
          <p:cNvPr id="14" name="Levá složená závorka 13"/>
          <p:cNvSpPr/>
          <p:nvPr/>
        </p:nvSpPr>
        <p:spPr>
          <a:xfrm rot="16200000">
            <a:off x="2425261" y="4594628"/>
            <a:ext cx="333038" cy="50405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Levá složená závorka 20"/>
          <p:cNvSpPr/>
          <p:nvPr/>
        </p:nvSpPr>
        <p:spPr>
          <a:xfrm rot="16200000">
            <a:off x="1921203" y="4594627"/>
            <a:ext cx="333036" cy="50405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Levá složená závorka 21"/>
          <p:cNvSpPr/>
          <p:nvPr/>
        </p:nvSpPr>
        <p:spPr>
          <a:xfrm rot="16200000">
            <a:off x="1417149" y="4594627"/>
            <a:ext cx="333036" cy="504057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árový popisek 2 22"/>
          <p:cNvSpPr/>
          <p:nvPr/>
        </p:nvSpPr>
        <p:spPr>
          <a:xfrm>
            <a:off x="1979710" y="4005062"/>
            <a:ext cx="2304258" cy="288000"/>
          </a:xfrm>
          <a:prstGeom prst="borderCallout2">
            <a:avLst>
              <a:gd name="adj1" fmla="val 49940"/>
              <a:gd name="adj2" fmla="val -2257"/>
              <a:gd name="adj3" fmla="val 46695"/>
              <a:gd name="adj4" fmla="val -15412"/>
              <a:gd name="adj5" fmla="val 189023"/>
              <a:gd name="adj6" fmla="val -24583"/>
            </a:avLst>
          </a:prstGeom>
          <a:solidFill>
            <a:srgbClr val="FFFFCC"/>
          </a:solidFill>
          <a:ln w="6350">
            <a:solidFill>
              <a:schemeClr val="tx1"/>
            </a:solidFill>
            <a:tailEnd type="stealth" w="med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možné doplnění nulou na čtveřici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02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r>
              <a:rPr lang="cs-CZ" sz="2400" b="1" dirty="0"/>
              <a:t>Příklad: číslo 11100111101</a:t>
            </a:r>
            <a:r>
              <a:rPr lang="cs-CZ" sz="2400" b="1" baseline="-25000" dirty="0"/>
              <a:t>2</a:t>
            </a:r>
            <a:r>
              <a:rPr lang="cs-CZ" sz="2400" b="1" dirty="0"/>
              <a:t> převeďte do </a:t>
            </a:r>
            <a:r>
              <a:rPr lang="cs-CZ" sz="2400" b="1" dirty="0" smtClean="0"/>
              <a:t>osmičkové soustavy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1628800"/>
            <a:ext cx="8460000" cy="427809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</a:t>
            </a:r>
          </a:p>
          <a:p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Převádíme číslo z dvojkové do osmičkové 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Od </a:t>
            </a:r>
            <a:r>
              <a:rPr lang="cs-CZ" dirty="0"/>
              <a:t>nejnižšího řádu označíme </a:t>
            </a:r>
            <a:r>
              <a:rPr lang="cs-CZ" dirty="0" smtClean="0"/>
              <a:t>trojice bitů.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Každou trojici </a:t>
            </a:r>
            <a:r>
              <a:rPr lang="cs-CZ" dirty="0"/>
              <a:t>vyjádříme jako desítkový ekvivalent a zapíšeme jako koeficient </a:t>
            </a:r>
            <a:r>
              <a:rPr lang="cs-CZ" dirty="0" smtClean="0"/>
              <a:t>osmičkové soustavy.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Chybějící </a:t>
            </a:r>
            <a:r>
              <a:rPr lang="cs-CZ" dirty="0"/>
              <a:t>bit </a:t>
            </a:r>
            <a:r>
              <a:rPr lang="cs-CZ" dirty="0" smtClean="0"/>
              <a:t>v první trojici </a:t>
            </a:r>
            <a:r>
              <a:rPr lang="cs-CZ" dirty="0"/>
              <a:t>můžeme doplnit nulou (nevýznamné nuly před číslem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11 100 111 101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	  3</a:t>
            </a:r>
            <a:r>
              <a:rPr lang="cs-CZ" dirty="0"/>
              <a:t>      </a:t>
            </a:r>
            <a:r>
              <a:rPr lang="cs-CZ" dirty="0" smtClean="0"/>
              <a:t>4</a:t>
            </a:r>
            <a:r>
              <a:rPr lang="cs-CZ" dirty="0"/>
              <a:t>     </a:t>
            </a:r>
            <a:r>
              <a:rPr lang="cs-CZ" dirty="0" smtClean="0"/>
              <a:t>7     5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Výsledek: 11100111101</a:t>
            </a:r>
            <a:r>
              <a:rPr lang="cs-CZ" baseline="-25000" dirty="0"/>
              <a:t>2</a:t>
            </a:r>
            <a:r>
              <a:rPr lang="cs-CZ" dirty="0"/>
              <a:t> = </a:t>
            </a:r>
            <a:r>
              <a:rPr lang="cs-CZ" dirty="0" smtClean="0"/>
              <a:t>3475</a:t>
            </a:r>
            <a:r>
              <a:rPr lang="cs-CZ" baseline="-25000" dirty="0" smtClean="0"/>
              <a:t>8</a:t>
            </a:r>
            <a:endParaRPr lang="cs-CZ" dirty="0"/>
          </a:p>
        </p:txBody>
      </p:sp>
      <p:sp>
        <p:nvSpPr>
          <p:cNvPr id="23" name="Čárový popisek 2 22"/>
          <p:cNvSpPr/>
          <p:nvPr/>
        </p:nvSpPr>
        <p:spPr>
          <a:xfrm>
            <a:off x="1979710" y="3996272"/>
            <a:ext cx="2304258" cy="288000"/>
          </a:xfrm>
          <a:prstGeom prst="borderCallout2">
            <a:avLst>
              <a:gd name="adj1" fmla="val 49940"/>
              <a:gd name="adj2" fmla="val -2257"/>
              <a:gd name="adj3" fmla="val 46695"/>
              <a:gd name="adj4" fmla="val -15412"/>
              <a:gd name="adj5" fmla="val 189023"/>
              <a:gd name="adj6" fmla="val -24583"/>
            </a:avLst>
          </a:prstGeom>
          <a:solidFill>
            <a:srgbClr val="FFFFCC"/>
          </a:solidFill>
          <a:ln w="6350">
            <a:solidFill>
              <a:schemeClr val="tx1"/>
            </a:solidFill>
            <a:tailEnd type="stealth" w="med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možné doplnění nulou na trojici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4" name="Levá složená závorka 23"/>
          <p:cNvSpPr/>
          <p:nvPr/>
        </p:nvSpPr>
        <p:spPr>
          <a:xfrm rot="16200000">
            <a:off x="1354331" y="4648656"/>
            <a:ext cx="333038" cy="396000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Levá složená závorka 24"/>
          <p:cNvSpPr/>
          <p:nvPr/>
        </p:nvSpPr>
        <p:spPr>
          <a:xfrm rot="16200000">
            <a:off x="1750417" y="4648657"/>
            <a:ext cx="333038" cy="396000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Levá složená závorka 26"/>
          <p:cNvSpPr/>
          <p:nvPr/>
        </p:nvSpPr>
        <p:spPr>
          <a:xfrm rot="16200000">
            <a:off x="2155210" y="4648656"/>
            <a:ext cx="333038" cy="396000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Levá složená závorka 27"/>
          <p:cNvSpPr/>
          <p:nvPr/>
        </p:nvSpPr>
        <p:spPr>
          <a:xfrm rot="16200000">
            <a:off x="2551296" y="4648657"/>
            <a:ext cx="333038" cy="396000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62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Převod ze šestnáctkové, resp. </a:t>
            </a:r>
            <a:r>
              <a:rPr lang="cs-CZ" sz="2400" b="1" dirty="0"/>
              <a:t>osmičkové do dvojkové </a:t>
            </a:r>
            <a:r>
              <a:rPr lang="cs-CZ" sz="2400" b="1" dirty="0" smtClean="0"/>
              <a:t>soustavy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10002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/>
              <a:t>Při převodu ze šestnáctkové, resp. osmičkové, do dvojkové </a:t>
            </a:r>
            <a:r>
              <a:rPr lang="cs-CZ" dirty="0" smtClean="0"/>
              <a:t>soustavy je </a:t>
            </a:r>
            <a:r>
              <a:rPr lang="cs-CZ" dirty="0"/>
              <a:t>postup </a:t>
            </a:r>
            <a:r>
              <a:rPr lang="cs-CZ" dirty="0" smtClean="0"/>
              <a:t>opačný.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Každou </a:t>
            </a:r>
            <a:r>
              <a:rPr lang="cs-CZ" dirty="0"/>
              <a:t>číslici v šestnáctkové, resp. osmičkové, soustavě vyjádříme od nejnižšího řádu jako čtveřici, resp. trojici, bitů dvojkové soustavy. </a:t>
            </a:r>
            <a:endParaRPr lang="cs-CZ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57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Příklad: číslo </a:t>
            </a:r>
            <a:r>
              <a:rPr lang="cs-CZ" sz="2400" b="1" dirty="0"/>
              <a:t>73D</a:t>
            </a:r>
            <a:r>
              <a:rPr lang="cs-CZ" sz="2400" b="1" baseline="-25000" dirty="0"/>
              <a:t>16</a:t>
            </a:r>
            <a:r>
              <a:rPr lang="cs-CZ" sz="2400" b="1" dirty="0" smtClean="0"/>
              <a:t> převeďte do </a:t>
            </a:r>
            <a:r>
              <a:rPr lang="cs-CZ" sz="2400" b="1" dirty="0"/>
              <a:t>dvojkové </a:t>
            </a:r>
            <a:r>
              <a:rPr lang="cs-CZ" sz="2400" b="1" dirty="0" smtClean="0"/>
              <a:t>soustavy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387798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smtClean="0"/>
              <a:t>Postup</a:t>
            </a:r>
          </a:p>
          <a:p>
            <a:pPr>
              <a:spcBef>
                <a:spcPts val="600"/>
              </a:spcBef>
            </a:pPr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/>
              <a:t>Převáděné číslo je v </a:t>
            </a:r>
            <a:r>
              <a:rPr lang="cs-CZ" dirty="0" smtClean="0"/>
              <a:t>šestnáctkové </a:t>
            </a:r>
            <a:r>
              <a:rPr lang="cs-CZ" dirty="0"/>
              <a:t>soustavě.</a:t>
            </a:r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Každou </a:t>
            </a:r>
            <a:r>
              <a:rPr lang="cs-CZ" dirty="0"/>
              <a:t>číslici v </a:t>
            </a:r>
            <a:r>
              <a:rPr lang="cs-CZ" dirty="0" smtClean="0"/>
              <a:t>šestnáctkové soustavě </a:t>
            </a:r>
            <a:r>
              <a:rPr lang="cs-CZ" dirty="0"/>
              <a:t>vyjádříme </a:t>
            </a:r>
            <a:r>
              <a:rPr lang="cs-CZ" dirty="0" smtClean="0"/>
              <a:t>jako čtveřici bitů </a:t>
            </a:r>
            <a:r>
              <a:rPr lang="cs-CZ" dirty="0"/>
              <a:t>dvojkové soustavy. </a:t>
            </a:r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Jednotlivé čtveřice zapíšeme za sebou odleva.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Případné nuly vlevo od první čtveřice jsou nevýznamné a lze je vynechat.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r>
              <a:rPr lang="cs-CZ" dirty="0" smtClean="0"/>
              <a:t>	73D</a:t>
            </a:r>
            <a:r>
              <a:rPr lang="cs-CZ" baseline="-25000" dirty="0" smtClean="0"/>
              <a:t>16</a:t>
            </a:r>
            <a:endParaRPr lang="cs-CZ" baseline="-25000" dirty="0"/>
          </a:p>
          <a:p>
            <a:endParaRPr lang="cs-CZ" dirty="0" smtClean="0"/>
          </a:p>
          <a:p>
            <a:r>
              <a:rPr lang="cs-CZ" dirty="0" smtClean="0"/>
              <a:t>    0111</a:t>
            </a:r>
            <a:r>
              <a:rPr lang="cs-CZ" dirty="0"/>
              <a:t>    0011   </a:t>
            </a:r>
            <a:r>
              <a:rPr lang="cs-CZ" dirty="0" smtClean="0"/>
              <a:t>1101</a:t>
            </a:r>
          </a:p>
          <a:p>
            <a:endParaRPr lang="cs-CZ" dirty="0"/>
          </a:p>
          <a:p>
            <a:r>
              <a:rPr lang="cs-CZ" dirty="0"/>
              <a:t>Výsledek: 73D</a:t>
            </a:r>
            <a:r>
              <a:rPr lang="cs-CZ" baseline="-25000" dirty="0"/>
              <a:t>16</a:t>
            </a:r>
            <a:r>
              <a:rPr lang="cs-CZ" dirty="0"/>
              <a:t> = 011100111101</a:t>
            </a:r>
            <a:r>
              <a:rPr lang="cs-CZ" baseline="-25000" dirty="0"/>
              <a:t>2</a:t>
            </a:r>
            <a:r>
              <a:rPr lang="cs-CZ" dirty="0"/>
              <a:t>, nevýznamné nuly nezapisujeme, tedy </a:t>
            </a:r>
            <a:r>
              <a:rPr lang="cs-CZ" dirty="0" smtClean="0"/>
              <a:t>11100111101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961136" y="4330808"/>
            <a:ext cx="432048" cy="28803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63632" y="4323688"/>
            <a:ext cx="549688" cy="29515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36792" y="4320344"/>
            <a:ext cx="0" cy="32400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17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Příklad: číslo </a:t>
            </a:r>
            <a:r>
              <a:rPr lang="cs-CZ" sz="2400" b="1" dirty="0"/>
              <a:t>3475</a:t>
            </a:r>
            <a:r>
              <a:rPr lang="cs-CZ" sz="2400" b="1" baseline="-25000" dirty="0"/>
              <a:t>8</a:t>
            </a:r>
            <a:r>
              <a:rPr lang="cs-CZ" sz="2400" b="1" dirty="0" smtClean="0"/>
              <a:t> převeďte do </a:t>
            </a:r>
            <a:r>
              <a:rPr lang="cs-CZ" sz="2400" b="1" dirty="0"/>
              <a:t>dvojkové </a:t>
            </a:r>
            <a:r>
              <a:rPr lang="cs-CZ" sz="2400" b="1" dirty="0" smtClean="0"/>
              <a:t>soustavy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52607"/>
            <a:ext cx="8460000" cy="387798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smtClean="0"/>
              <a:t>Postup</a:t>
            </a:r>
          </a:p>
          <a:p>
            <a:pPr>
              <a:spcBef>
                <a:spcPts val="600"/>
              </a:spcBef>
            </a:pPr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Převáděné číslo je v osmičkové soustavě.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Každou </a:t>
            </a:r>
            <a:r>
              <a:rPr lang="cs-CZ" dirty="0"/>
              <a:t>číslici v </a:t>
            </a:r>
            <a:r>
              <a:rPr lang="cs-CZ" dirty="0" smtClean="0"/>
              <a:t>osmičkové soustavě </a:t>
            </a:r>
            <a:r>
              <a:rPr lang="cs-CZ" dirty="0"/>
              <a:t>vyjádříme </a:t>
            </a:r>
            <a:r>
              <a:rPr lang="cs-CZ" dirty="0" smtClean="0"/>
              <a:t>jako trojici bitů </a:t>
            </a:r>
            <a:r>
              <a:rPr lang="cs-CZ" dirty="0"/>
              <a:t>dvojkové soustavy. </a:t>
            </a:r>
            <a:endParaRPr lang="cs-CZ" dirty="0" smtClean="0"/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Jednotlivé trojice zapíšeme za sebou odleva.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cs-CZ" dirty="0" smtClean="0"/>
              <a:t>Případné nuly vlevo od první trojice jsou nevýznamné a lze je vynechat.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r>
              <a:rPr lang="cs-CZ" dirty="0" smtClean="0"/>
              <a:t>	3475</a:t>
            </a:r>
            <a:r>
              <a:rPr lang="cs-CZ" baseline="-25000" dirty="0" smtClean="0"/>
              <a:t>8</a:t>
            </a:r>
            <a:endParaRPr lang="cs-CZ" baseline="-25000" dirty="0"/>
          </a:p>
          <a:p>
            <a:endParaRPr lang="cs-CZ" dirty="0" smtClean="0"/>
          </a:p>
          <a:p>
            <a:r>
              <a:rPr lang="cs-CZ" dirty="0" smtClean="0"/>
              <a:t>      011</a:t>
            </a:r>
            <a:r>
              <a:rPr lang="cs-CZ" dirty="0"/>
              <a:t>  </a:t>
            </a:r>
            <a:r>
              <a:rPr lang="cs-CZ" dirty="0" smtClean="0"/>
              <a:t>100</a:t>
            </a:r>
            <a:r>
              <a:rPr lang="cs-CZ" dirty="0"/>
              <a:t>  </a:t>
            </a:r>
            <a:r>
              <a:rPr lang="cs-CZ" dirty="0" smtClean="0"/>
              <a:t>111  101</a:t>
            </a:r>
          </a:p>
          <a:p>
            <a:endParaRPr lang="cs-CZ" dirty="0"/>
          </a:p>
          <a:p>
            <a:r>
              <a:rPr lang="cs-CZ" dirty="0"/>
              <a:t>Výsledek: </a:t>
            </a:r>
            <a:r>
              <a:rPr lang="cs-CZ" dirty="0" smtClean="0"/>
              <a:t>3475</a:t>
            </a:r>
            <a:r>
              <a:rPr lang="cs-CZ" baseline="-25000" dirty="0" smtClean="0"/>
              <a:t>8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011100111101</a:t>
            </a:r>
            <a:r>
              <a:rPr lang="cs-CZ" baseline="-25000" dirty="0" smtClean="0"/>
              <a:t>2</a:t>
            </a:r>
            <a:r>
              <a:rPr lang="cs-CZ" dirty="0"/>
              <a:t>, nevýznamné nuly nezapisujeme, tedy 11100111101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961136" y="4337928"/>
            <a:ext cx="432048" cy="28803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56512" y="4330808"/>
            <a:ext cx="179184" cy="32065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384392" y="4327464"/>
            <a:ext cx="143608" cy="32400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782944" y="4338728"/>
            <a:ext cx="484800" cy="320656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54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Jaký </a:t>
            </a:r>
            <a:r>
              <a:rPr lang="cs-CZ" sz="2000" dirty="0" smtClean="0"/>
              <a:t>vztah používáme při převodu mezi dvojkovou a šestnáctkovou soustavou?</a:t>
            </a:r>
            <a:endParaRPr lang="cs-CZ" sz="2000" dirty="0"/>
          </a:p>
          <a:p>
            <a:r>
              <a:rPr lang="cs-CZ" sz="2000" dirty="0"/>
              <a:t>Jaký vztah používáme při převodu mezi dvojkovou a </a:t>
            </a:r>
            <a:r>
              <a:rPr lang="cs-CZ" sz="2000" dirty="0" smtClean="0"/>
              <a:t>osmičkovou </a:t>
            </a:r>
            <a:r>
              <a:rPr lang="cs-CZ" sz="2000" dirty="0"/>
              <a:t>soustavou?</a:t>
            </a:r>
          </a:p>
          <a:p>
            <a:r>
              <a:rPr lang="cs-CZ" sz="2000" dirty="0" smtClean="0"/>
              <a:t>Jaký je postup pro převod z dvojkové do šestnáctkové soustavy?</a:t>
            </a:r>
          </a:p>
          <a:p>
            <a:r>
              <a:rPr lang="cs-CZ" sz="2000" dirty="0"/>
              <a:t>Jaký je postup pro převod z dvojkové do </a:t>
            </a:r>
            <a:r>
              <a:rPr lang="cs-CZ" sz="2000" dirty="0" smtClean="0"/>
              <a:t>osmičkové </a:t>
            </a:r>
            <a:r>
              <a:rPr lang="cs-CZ" sz="2000" dirty="0"/>
              <a:t>soustavy?</a:t>
            </a:r>
          </a:p>
          <a:p>
            <a:r>
              <a:rPr lang="cs-CZ" sz="2000" dirty="0"/>
              <a:t>Jaký je postup pro převod </a:t>
            </a:r>
            <a:r>
              <a:rPr lang="cs-CZ" sz="2000" dirty="0" smtClean="0"/>
              <a:t>ze šestnáctkové do dvojkové </a:t>
            </a:r>
            <a:r>
              <a:rPr lang="cs-CZ" sz="2000" dirty="0"/>
              <a:t>soustavy?</a:t>
            </a:r>
          </a:p>
          <a:p>
            <a:r>
              <a:rPr lang="cs-CZ" sz="2000" dirty="0"/>
              <a:t>Jaký je postup pro převod </a:t>
            </a:r>
            <a:r>
              <a:rPr lang="cs-CZ" sz="2000" dirty="0" smtClean="0"/>
              <a:t>z osmičkové </a:t>
            </a:r>
            <a:r>
              <a:rPr lang="cs-CZ" sz="2000" dirty="0"/>
              <a:t>do dvojkové soustavy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2850</TotalTime>
  <Words>680</Words>
  <Application>Microsoft Office PowerPoint</Application>
  <PresentationFormat>Předvádění na obrazovce (4:3)</PresentationFormat>
  <Paragraphs>152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185</cp:revision>
  <dcterms:created xsi:type="dcterms:W3CDTF">2010-11-01T23:40:31Z</dcterms:created>
  <dcterms:modified xsi:type="dcterms:W3CDTF">2014-01-10T06:44:15Z</dcterms:modified>
</cp:coreProperties>
</file>